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6" r:id="rId3"/>
    <p:sldId id="257" r:id="rId4"/>
    <p:sldId id="261" r:id="rId5"/>
    <p:sldId id="262" r:id="rId6"/>
    <p:sldId id="281" r:id="rId7"/>
    <p:sldId id="280" r:id="rId8"/>
    <p:sldId id="282" r:id="rId9"/>
    <p:sldId id="283" r:id="rId10"/>
    <p:sldId id="267" r:id="rId11"/>
    <p:sldId id="293" r:id="rId12"/>
    <p:sldId id="284" r:id="rId13"/>
    <p:sldId id="285" r:id="rId14"/>
    <p:sldId id="288" r:id="rId15"/>
    <p:sldId id="289" r:id="rId16"/>
    <p:sldId id="290" r:id="rId17"/>
    <p:sldId id="291" r:id="rId18"/>
    <p:sldId id="292" r:id="rId19"/>
    <p:sldId id="294" r:id="rId20"/>
    <p:sldId id="278" r:id="rId21"/>
    <p:sldId id="274" r:id="rId22"/>
    <p:sldId id="276" r:id="rId23"/>
    <p:sldId id="265" r:id="rId24"/>
    <p:sldId id="27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55" autoAdjust="0"/>
    <p:restoredTop sz="94660"/>
  </p:normalViewPr>
  <p:slideViewPr>
    <p:cSldViewPr>
      <p:cViewPr>
        <p:scale>
          <a:sx n="70" d="100"/>
          <a:sy n="70" d="100"/>
        </p:scale>
        <p:origin x="-78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512E40-F2E9-4B21-98E1-78233960BED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5F0FAFE-61EC-458A-9A46-9292C9870AEB}">
      <dgm:prSet phldrT="[Текст]"/>
      <dgm:spPr>
        <a:solidFill>
          <a:schemeClr val="accent4">
            <a:lumMod val="75000"/>
            <a:alpha val="8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Развиваю КМ обучающихся</a:t>
          </a:r>
          <a:r>
            <a:rPr lang="ru-RU" dirty="0" smtClean="0"/>
            <a:t> </a:t>
          </a:r>
          <a:endParaRPr lang="ru-RU" dirty="0"/>
        </a:p>
      </dgm:t>
    </dgm:pt>
    <dgm:pt modelId="{69777596-88A6-4E9E-B9F0-B37D613BB8B5}" type="parTrans" cxnId="{3A1683D7-7A15-4AD8-B17D-76736B2F0C80}">
      <dgm:prSet/>
      <dgm:spPr/>
      <dgm:t>
        <a:bodyPr/>
        <a:lstStyle/>
        <a:p>
          <a:endParaRPr lang="ru-RU"/>
        </a:p>
      </dgm:t>
    </dgm:pt>
    <dgm:pt modelId="{B4CA3C4E-3447-4E76-A45E-3635AD54D9F2}" type="sibTrans" cxnId="{3A1683D7-7A15-4AD8-B17D-76736B2F0C80}">
      <dgm:prSet/>
      <dgm:spPr/>
      <dgm:t>
        <a:bodyPr/>
        <a:lstStyle/>
        <a:p>
          <a:endParaRPr lang="ru-RU"/>
        </a:p>
      </dgm:t>
    </dgm:pt>
    <dgm:pt modelId="{D37B6787-5080-4785-A37D-C38A98E6C175}">
      <dgm:prSet phldrT="[Текст]"/>
      <dgm:spPr/>
      <dgm:t>
        <a:bodyPr/>
        <a:lstStyle/>
        <a:p>
          <a:r>
            <a:rPr lang="ru-RU" b="1" dirty="0" smtClean="0"/>
            <a:t>Краеведческая деятельность</a:t>
          </a:r>
          <a:endParaRPr lang="ru-RU" b="1" dirty="0"/>
        </a:p>
      </dgm:t>
    </dgm:pt>
    <dgm:pt modelId="{A7A3D190-D10A-4FEB-9E39-575BEEC62AD3}" type="parTrans" cxnId="{BDC86D8E-AA91-486F-9B7B-F9314C50715C}">
      <dgm:prSet/>
      <dgm:spPr/>
      <dgm:t>
        <a:bodyPr/>
        <a:lstStyle/>
        <a:p>
          <a:endParaRPr lang="ru-RU"/>
        </a:p>
      </dgm:t>
    </dgm:pt>
    <dgm:pt modelId="{A32DE96A-A48F-4847-A597-3E01CB2D771F}" type="sibTrans" cxnId="{BDC86D8E-AA91-486F-9B7B-F9314C50715C}">
      <dgm:prSet/>
      <dgm:spPr/>
      <dgm:t>
        <a:bodyPr/>
        <a:lstStyle/>
        <a:p>
          <a:endParaRPr lang="ru-RU"/>
        </a:p>
      </dgm:t>
    </dgm:pt>
    <dgm:pt modelId="{4E7EEADE-2140-473F-97A3-CE675D49E592}">
      <dgm:prSet phldrT="[Текст]"/>
      <dgm:spPr/>
      <dgm:t>
        <a:bodyPr/>
        <a:lstStyle/>
        <a:p>
          <a:r>
            <a:rPr lang="ru-RU" b="1" dirty="0" smtClean="0"/>
            <a:t>Оформительская деятельность</a:t>
          </a:r>
          <a:endParaRPr lang="ru-RU" b="1" dirty="0"/>
        </a:p>
      </dgm:t>
    </dgm:pt>
    <dgm:pt modelId="{27E7E7E6-E267-4A3F-90DB-FDC9DAA9CC45}" type="parTrans" cxnId="{7C62CD55-656A-4D56-9864-C1DC16D3089C}">
      <dgm:prSet/>
      <dgm:spPr/>
      <dgm:t>
        <a:bodyPr/>
        <a:lstStyle/>
        <a:p>
          <a:endParaRPr lang="ru-RU"/>
        </a:p>
      </dgm:t>
    </dgm:pt>
    <dgm:pt modelId="{8805B583-428F-40FF-BE63-ECDE5E08A988}" type="sibTrans" cxnId="{7C62CD55-656A-4D56-9864-C1DC16D3089C}">
      <dgm:prSet/>
      <dgm:spPr/>
      <dgm:t>
        <a:bodyPr/>
        <a:lstStyle/>
        <a:p>
          <a:endParaRPr lang="ru-RU"/>
        </a:p>
      </dgm:t>
    </dgm:pt>
    <dgm:pt modelId="{3700F98F-B9DD-4CAE-A0FB-642C8A1985F2}">
      <dgm:prSet phldrT="[Текст]"/>
      <dgm:spPr/>
      <dgm:t>
        <a:bodyPr/>
        <a:lstStyle/>
        <a:p>
          <a:r>
            <a:rPr lang="ru-RU" b="1" dirty="0" smtClean="0"/>
            <a:t>Внеурочная деятельность</a:t>
          </a:r>
          <a:endParaRPr lang="ru-RU" b="1" dirty="0"/>
        </a:p>
      </dgm:t>
    </dgm:pt>
    <dgm:pt modelId="{0B75E2CD-C48D-40CB-9667-1DEE39825446}" type="parTrans" cxnId="{FC593FD2-6A5B-4503-8A0B-E9613BA0CE9B}">
      <dgm:prSet/>
      <dgm:spPr/>
      <dgm:t>
        <a:bodyPr/>
        <a:lstStyle/>
        <a:p>
          <a:endParaRPr lang="ru-RU"/>
        </a:p>
      </dgm:t>
    </dgm:pt>
    <dgm:pt modelId="{156619E1-FD9B-4050-904A-7950B3E9CA71}" type="sibTrans" cxnId="{FC593FD2-6A5B-4503-8A0B-E9613BA0CE9B}">
      <dgm:prSet/>
      <dgm:spPr/>
      <dgm:t>
        <a:bodyPr/>
        <a:lstStyle/>
        <a:p>
          <a:endParaRPr lang="ru-RU"/>
        </a:p>
      </dgm:t>
    </dgm:pt>
    <dgm:pt modelId="{E60C8711-3AC1-498E-AAD6-9B636BF317DE}" type="pres">
      <dgm:prSet presAssocID="{DD512E40-F2E9-4B21-98E1-78233960BE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82A4AC-5CDE-448D-B0A1-D56706FAEC0C}" type="pres">
      <dgm:prSet presAssocID="{D5F0FAFE-61EC-458A-9A46-9292C9870AEB}" presName="centerShape" presStyleLbl="node0" presStyleIdx="0" presStyleCnt="1"/>
      <dgm:spPr/>
      <dgm:t>
        <a:bodyPr/>
        <a:lstStyle/>
        <a:p>
          <a:endParaRPr lang="ru-RU"/>
        </a:p>
      </dgm:t>
    </dgm:pt>
    <dgm:pt modelId="{5BF3F7BB-5EDF-4CF5-8EF6-64B8156033FE}" type="pres">
      <dgm:prSet presAssocID="{A7A3D190-D10A-4FEB-9E39-575BEEC62AD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C749EE5-FD7F-4919-8CF9-C6174F8FB998}" type="pres">
      <dgm:prSet presAssocID="{D37B6787-5080-4785-A37D-C38A98E6C1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5EADC-A448-40C3-AE90-DF180357C689}" type="pres">
      <dgm:prSet presAssocID="{27E7E7E6-E267-4A3F-90DB-FDC9DAA9CC45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61606377-C8FF-43AD-8318-C43864F78EB1}" type="pres">
      <dgm:prSet presAssocID="{4E7EEADE-2140-473F-97A3-CE675D49E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71A25-6CE9-4576-BCD2-CD579FD5C22C}" type="pres">
      <dgm:prSet presAssocID="{0B75E2CD-C48D-40CB-9667-1DEE3982544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337B8F6-1868-4912-80EA-7BE5E086D3B1}" type="pres">
      <dgm:prSet presAssocID="{3700F98F-B9DD-4CAE-A0FB-642C8A1985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593FD2-6A5B-4503-8A0B-E9613BA0CE9B}" srcId="{D5F0FAFE-61EC-458A-9A46-9292C9870AEB}" destId="{3700F98F-B9DD-4CAE-A0FB-642C8A1985F2}" srcOrd="2" destOrd="0" parTransId="{0B75E2CD-C48D-40CB-9667-1DEE39825446}" sibTransId="{156619E1-FD9B-4050-904A-7950B3E9CA71}"/>
    <dgm:cxn modelId="{C6EC064F-2673-49B8-A9EB-42EFDAB1725B}" type="presOf" srcId="{DD512E40-F2E9-4B21-98E1-78233960BED2}" destId="{E60C8711-3AC1-498E-AAD6-9B636BF317DE}" srcOrd="0" destOrd="0" presId="urn:microsoft.com/office/officeart/2005/8/layout/radial4"/>
    <dgm:cxn modelId="{3A1683D7-7A15-4AD8-B17D-76736B2F0C80}" srcId="{DD512E40-F2E9-4B21-98E1-78233960BED2}" destId="{D5F0FAFE-61EC-458A-9A46-9292C9870AEB}" srcOrd="0" destOrd="0" parTransId="{69777596-88A6-4E9E-B9F0-B37D613BB8B5}" sibTransId="{B4CA3C4E-3447-4E76-A45E-3635AD54D9F2}"/>
    <dgm:cxn modelId="{1C34D85A-64A3-48D1-8CB8-0448A7994051}" type="presOf" srcId="{D37B6787-5080-4785-A37D-C38A98E6C175}" destId="{6C749EE5-FD7F-4919-8CF9-C6174F8FB998}" srcOrd="0" destOrd="0" presId="urn:microsoft.com/office/officeart/2005/8/layout/radial4"/>
    <dgm:cxn modelId="{7C62CD55-656A-4D56-9864-C1DC16D3089C}" srcId="{D5F0FAFE-61EC-458A-9A46-9292C9870AEB}" destId="{4E7EEADE-2140-473F-97A3-CE675D49E592}" srcOrd="1" destOrd="0" parTransId="{27E7E7E6-E267-4A3F-90DB-FDC9DAA9CC45}" sibTransId="{8805B583-428F-40FF-BE63-ECDE5E08A988}"/>
    <dgm:cxn modelId="{69ECB5A4-A425-4DC4-B14C-F6532171B7FA}" type="presOf" srcId="{0B75E2CD-C48D-40CB-9667-1DEE39825446}" destId="{23A71A25-6CE9-4576-BCD2-CD579FD5C22C}" srcOrd="0" destOrd="0" presId="urn:microsoft.com/office/officeart/2005/8/layout/radial4"/>
    <dgm:cxn modelId="{30526612-F274-4A4F-952F-29E2D8541C13}" type="presOf" srcId="{A7A3D190-D10A-4FEB-9E39-575BEEC62AD3}" destId="{5BF3F7BB-5EDF-4CF5-8EF6-64B8156033FE}" srcOrd="0" destOrd="0" presId="urn:microsoft.com/office/officeart/2005/8/layout/radial4"/>
    <dgm:cxn modelId="{BDC86D8E-AA91-486F-9B7B-F9314C50715C}" srcId="{D5F0FAFE-61EC-458A-9A46-9292C9870AEB}" destId="{D37B6787-5080-4785-A37D-C38A98E6C175}" srcOrd="0" destOrd="0" parTransId="{A7A3D190-D10A-4FEB-9E39-575BEEC62AD3}" sibTransId="{A32DE96A-A48F-4847-A597-3E01CB2D771F}"/>
    <dgm:cxn modelId="{C9513689-1296-4D05-A5D3-89B28C3F6B08}" type="presOf" srcId="{4E7EEADE-2140-473F-97A3-CE675D49E592}" destId="{61606377-C8FF-43AD-8318-C43864F78EB1}" srcOrd="0" destOrd="0" presId="urn:microsoft.com/office/officeart/2005/8/layout/radial4"/>
    <dgm:cxn modelId="{46FE4D78-1D60-416C-84B6-805836DF411B}" type="presOf" srcId="{D5F0FAFE-61EC-458A-9A46-9292C9870AEB}" destId="{6882A4AC-5CDE-448D-B0A1-D56706FAEC0C}" srcOrd="0" destOrd="0" presId="urn:microsoft.com/office/officeart/2005/8/layout/radial4"/>
    <dgm:cxn modelId="{1E3545CC-5CE6-41F4-A2C9-713F349514CF}" type="presOf" srcId="{3700F98F-B9DD-4CAE-A0FB-642C8A1985F2}" destId="{D337B8F6-1868-4912-80EA-7BE5E086D3B1}" srcOrd="0" destOrd="0" presId="urn:microsoft.com/office/officeart/2005/8/layout/radial4"/>
    <dgm:cxn modelId="{E29E2CA3-06D9-46C8-A7DE-C1DD08D5BEBE}" type="presOf" srcId="{27E7E7E6-E267-4A3F-90DB-FDC9DAA9CC45}" destId="{F875EADC-A448-40C3-AE90-DF180357C689}" srcOrd="0" destOrd="0" presId="urn:microsoft.com/office/officeart/2005/8/layout/radial4"/>
    <dgm:cxn modelId="{AB437834-4D79-4685-9047-9EEDD7C6D74C}" type="presParOf" srcId="{E60C8711-3AC1-498E-AAD6-9B636BF317DE}" destId="{6882A4AC-5CDE-448D-B0A1-D56706FAEC0C}" srcOrd="0" destOrd="0" presId="urn:microsoft.com/office/officeart/2005/8/layout/radial4"/>
    <dgm:cxn modelId="{82B0ED15-58E1-45A7-89A9-675DD335CD2F}" type="presParOf" srcId="{E60C8711-3AC1-498E-AAD6-9B636BF317DE}" destId="{5BF3F7BB-5EDF-4CF5-8EF6-64B8156033FE}" srcOrd="1" destOrd="0" presId="urn:microsoft.com/office/officeart/2005/8/layout/radial4"/>
    <dgm:cxn modelId="{BB9804DC-656A-4666-9031-A42281A224C7}" type="presParOf" srcId="{E60C8711-3AC1-498E-AAD6-9B636BF317DE}" destId="{6C749EE5-FD7F-4919-8CF9-C6174F8FB998}" srcOrd="2" destOrd="0" presId="urn:microsoft.com/office/officeart/2005/8/layout/radial4"/>
    <dgm:cxn modelId="{A13EC91B-443E-4197-8286-AB16267166E3}" type="presParOf" srcId="{E60C8711-3AC1-498E-AAD6-9B636BF317DE}" destId="{F875EADC-A448-40C3-AE90-DF180357C689}" srcOrd="3" destOrd="0" presId="urn:microsoft.com/office/officeart/2005/8/layout/radial4"/>
    <dgm:cxn modelId="{DBE41322-E31B-4847-B679-4516BA503A6C}" type="presParOf" srcId="{E60C8711-3AC1-498E-AAD6-9B636BF317DE}" destId="{61606377-C8FF-43AD-8318-C43864F78EB1}" srcOrd="4" destOrd="0" presId="urn:microsoft.com/office/officeart/2005/8/layout/radial4"/>
    <dgm:cxn modelId="{B6A80C69-3516-4372-BAE0-986EFE11EDF3}" type="presParOf" srcId="{E60C8711-3AC1-498E-AAD6-9B636BF317DE}" destId="{23A71A25-6CE9-4576-BCD2-CD579FD5C22C}" srcOrd="5" destOrd="0" presId="urn:microsoft.com/office/officeart/2005/8/layout/radial4"/>
    <dgm:cxn modelId="{EC30C32B-D4D9-45FD-9887-F6633C3C632C}" type="presParOf" srcId="{E60C8711-3AC1-498E-AAD6-9B636BF317DE}" destId="{D337B8F6-1868-4912-80EA-7BE5E086D3B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82A4AC-5CDE-448D-B0A1-D56706FAEC0C}">
      <dsp:nvSpPr>
        <dsp:cNvPr id="0" name=""/>
        <dsp:cNvSpPr/>
      </dsp:nvSpPr>
      <dsp:spPr>
        <a:xfrm>
          <a:off x="2858267" y="3330575"/>
          <a:ext cx="2636392" cy="2636392"/>
        </a:xfrm>
        <a:prstGeom prst="ellipse">
          <a:avLst/>
        </a:prstGeom>
        <a:solidFill>
          <a:schemeClr val="accent4">
            <a:lumMod val="75000"/>
            <a:alpha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hlinkClick xmlns:r="http://schemas.openxmlformats.org/officeDocument/2006/relationships" r:id="" action="ppaction://hlinksldjump"/>
            </a:rPr>
            <a:t>Развиваю КМ обучающихся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2858267" y="3330575"/>
        <a:ext cx="2636392" cy="2636392"/>
      </dsp:txXfrm>
    </dsp:sp>
    <dsp:sp modelId="{5BF3F7BB-5EDF-4CF5-8EF6-64B8156033FE}">
      <dsp:nvSpPr>
        <dsp:cNvPr id="0" name=""/>
        <dsp:cNvSpPr/>
      </dsp:nvSpPr>
      <dsp:spPr>
        <a:xfrm rot="12900000">
          <a:off x="1063979" y="2837130"/>
          <a:ext cx="2123456" cy="751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49EE5-FD7F-4919-8CF9-C6174F8FB998}">
      <dsp:nvSpPr>
        <dsp:cNvPr id="0" name=""/>
        <dsp:cNvSpPr/>
      </dsp:nvSpPr>
      <dsp:spPr>
        <a:xfrm>
          <a:off x="3703" y="1602005"/>
          <a:ext cx="2504573" cy="20036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Краеведческая деятельность</a:t>
          </a:r>
          <a:endParaRPr lang="ru-RU" sz="2100" b="1" kern="1200" dirty="0"/>
        </a:p>
      </dsp:txBody>
      <dsp:txXfrm>
        <a:off x="3703" y="1602005"/>
        <a:ext cx="2504573" cy="2003658"/>
      </dsp:txXfrm>
    </dsp:sp>
    <dsp:sp modelId="{F875EADC-A448-40C3-AE90-DF180357C689}">
      <dsp:nvSpPr>
        <dsp:cNvPr id="0" name=""/>
        <dsp:cNvSpPr/>
      </dsp:nvSpPr>
      <dsp:spPr>
        <a:xfrm rot="16200000">
          <a:off x="3114735" y="1769574"/>
          <a:ext cx="2123456" cy="751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74026"/>
            <a:satOff val="-966"/>
            <a:lumOff val="120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06377-C8FF-43AD-8318-C43864F78EB1}">
      <dsp:nvSpPr>
        <dsp:cNvPr id="0" name=""/>
        <dsp:cNvSpPr/>
      </dsp:nvSpPr>
      <dsp:spPr>
        <a:xfrm>
          <a:off x="2924177" y="81703"/>
          <a:ext cx="2504573" cy="20036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Оформительская деятельность</a:t>
          </a:r>
          <a:endParaRPr lang="ru-RU" sz="2100" b="1" kern="1200" dirty="0"/>
        </a:p>
      </dsp:txBody>
      <dsp:txXfrm>
        <a:off x="2924177" y="81703"/>
        <a:ext cx="2504573" cy="2003658"/>
      </dsp:txXfrm>
    </dsp:sp>
    <dsp:sp modelId="{23A71A25-6CE9-4576-BCD2-CD579FD5C22C}">
      <dsp:nvSpPr>
        <dsp:cNvPr id="0" name=""/>
        <dsp:cNvSpPr/>
      </dsp:nvSpPr>
      <dsp:spPr>
        <a:xfrm rot="19500000">
          <a:off x="5165492" y="2837130"/>
          <a:ext cx="2123456" cy="751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48052"/>
            <a:satOff val="-1933"/>
            <a:lumOff val="240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7B8F6-1868-4912-80EA-7BE5E086D3B1}">
      <dsp:nvSpPr>
        <dsp:cNvPr id="0" name=""/>
        <dsp:cNvSpPr/>
      </dsp:nvSpPr>
      <dsp:spPr>
        <a:xfrm>
          <a:off x="5844650" y="1602005"/>
          <a:ext cx="2504573" cy="2003658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Внеурочная деятельность</a:t>
          </a:r>
          <a:endParaRPr lang="ru-RU" sz="2100" b="1" kern="1200" dirty="0"/>
        </a:p>
      </dsp:txBody>
      <dsp:txXfrm>
        <a:off x="5844650" y="1602005"/>
        <a:ext cx="2504573" cy="200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007EC4-DFBB-4B50-85FF-BCDDB9277803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B233167-00D1-4C4E-9F31-98120E32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83B0-7AD9-4724-B08B-6D28DFF91EB7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31BD-73AA-4A13-AFC5-7E77FDC5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171A-4AD4-4BA5-AEBA-A0F7D8710221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5764-51B6-4663-B1D2-3BDC5CC93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30B8-C0CB-4906-AC0B-15E9B29AB87F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1590-C4C5-4003-AF6F-146E7ED83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D37D-B57E-4E1B-B71B-679EA3E42725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64D9-0AB1-4625-BCD1-2AFAB7573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C16E-5FB4-41F9-A0B3-7D2DB9499CF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C728-7151-42E5-BCC3-7554A92AB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751-E62E-4C75-917B-5D84397B7D6B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FFEF-437F-48A0-9514-4B7DB6717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00F9-0610-4C26-ADCA-DCE39D32F5F0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8BA1-AD19-4066-87B6-4234818E7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EC17-92C1-4246-88F4-6220B437D45F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94E8-A3CA-46C1-9B5A-FE33A111C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3883-717C-4878-8C59-FCFC87B5B397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01D2-9001-46FD-A621-2A2CF879F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0057-0D8C-4AA3-8C78-BFA82B0A2B53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0BCD-B2E3-47DF-8108-73AE00C24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6702-2268-424E-8635-E14FB7F43FAD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22FE-0D63-4416-AF96-896DAFBF9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37C00D8-007F-47FB-89BB-68EEED5FE4F8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616421E-69EE-4980-8567-5B2258C3E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69" r:id="rId2"/>
    <p:sldLayoutId id="2147483978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9" r:id="rId9"/>
    <p:sldLayoutId id="2147483975" r:id="rId10"/>
    <p:sldLayoutId id="2147483976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5229225"/>
            <a:ext cx="4608513" cy="143986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rial" pitchFamily="34" charset="0"/>
              </a:rPr>
              <a:t>Подготовила: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rial" pitchFamily="34" charset="0"/>
              </a:rPr>
              <a:t>Бети Мария Олеговна,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rial" pitchFamily="34" charset="0"/>
              </a:rPr>
              <a:t>учитель географии</a:t>
            </a:r>
          </a:p>
          <a:p>
            <a:pPr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Arial" pitchFamily="34" charset="0"/>
              </a:rPr>
              <a:t>МКОУ ЕСОШ ЭМР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403244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казенное общеобразовательное учреждение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Ессейская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средняя общеобразовательная школа»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Эвенкийского муниципального района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Красноярского края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п. Ессей</a:t>
            </a:r>
            <a:b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755650" y="1484313"/>
            <a:ext cx="73453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«Интерактивные педагогические технологии в современном образовании: от школы «памяти» к школе «мышления»</a:t>
            </a:r>
          </a:p>
          <a:p>
            <a:pPr algn="ctr"/>
            <a:r>
              <a:rPr lang="ru-RU" sz="2800" b="1">
                <a:latin typeface="Book Antiqua" pitchFamily="18" charset="0"/>
              </a:rPr>
              <a:t> </a:t>
            </a:r>
            <a:r>
              <a:rPr lang="ru-RU" sz="2800">
                <a:latin typeface="Book Antiqua" pitchFamily="18" charset="0"/>
              </a:rPr>
              <a:t>Использование технологии развития критического мышления на уроках географии</a:t>
            </a:r>
            <a:endParaRPr lang="ru-RU" sz="2800" b="1">
              <a:latin typeface="Book Antiqua" pitchFamily="18" charset="0"/>
            </a:endParaRPr>
          </a:p>
        </p:txBody>
      </p:sp>
      <p:pic>
        <p:nvPicPr>
          <p:cNvPr id="5125" name="Picture 5" descr="C:\Users\ДНС\Desktop\мои фото\100_565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5" y="4543425"/>
            <a:ext cx="1187625" cy="231457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260350"/>
            <a:ext cx="8497888" cy="5616575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z="2400" b="1" smtClean="0">
                <a:latin typeface="Book Antiqua" pitchFamily="18" charset="0"/>
              </a:rPr>
              <a:t>Тема самообразования: «Развитие критического мышления на уроках географии»</a:t>
            </a:r>
          </a:p>
          <a:p>
            <a:pPr algn="just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latin typeface="Book Antiqua" pitchFamily="18" charset="0"/>
              </a:rPr>
              <a:t>В своей деятельности использую разные педагогические методы, при подборке форм проведения – учитываю возрастные особенности обучающихся.</a:t>
            </a:r>
          </a:p>
          <a:p>
            <a:pPr algn="just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latin typeface="Book Antiqua" pitchFamily="18" charset="0"/>
              </a:rPr>
              <a:t>Основным средством обучения на своих уроках считаю географические карты (физические, экономические, контурные), так как считаю, что именно с понимания карты начинается понимание самой географии.</a:t>
            </a:r>
          </a:p>
          <a:p>
            <a:pPr algn="just">
              <a:buFont typeface="Georgia" pitchFamily="18" charset="0"/>
              <a:buNone/>
            </a:pPr>
            <a:r>
              <a:rPr lang="ru-RU" sz="2400" smtClean="0">
                <a:solidFill>
                  <a:schemeClr val="tx1"/>
                </a:solidFill>
                <a:latin typeface="Book Antiqua" pitchFamily="18" charset="0"/>
              </a:rPr>
              <a:t>Главный принцип для повышения и поддержания интереса обучающихся к географии – «Без географии вы нигде!».</a:t>
            </a:r>
            <a:endParaRPr lang="ru-RU" smtClean="0">
              <a:solidFill>
                <a:schemeClr val="tx1"/>
              </a:solidFill>
              <a:latin typeface="Book Antiqua" pitchFamily="18" charset="0"/>
            </a:endParaRPr>
          </a:p>
          <a:p>
            <a:pPr algn="just">
              <a:buFont typeface="Georgia" pitchFamily="18" charset="0"/>
              <a:buNone/>
            </a:pPr>
            <a:endParaRPr lang="ru-RU" smtClean="0"/>
          </a:p>
          <a:p>
            <a:pPr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13" y="2500313"/>
            <a:ext cx="3000375" cy="12858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429000" y="500063"/>
            <a:ext cx="2286000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5929313" y="1357313"/>
            <a:ext cx="2143125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928688" y="1357313"/>
            <a:ext cx="2200275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6429375" y="2714625"/>
            <a:ext cx="2214563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143625" y="4000500"/>
            <a:ext cx="2143125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с двумя скругленными соседними углами 9"/>
          <p:cNvSpPr/>
          <p:nvPr/>
        </p:nvSpPr>
        <p:spPr>
          <a:xfrm>
            <a:off x="500063" y="2714625"/>
            <a:ext cx="2271712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928688" y="4000500"/>
            <a:ext cx="2271712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3571875" y="4857750"/>
            <a:ext cx="2271713" cy="91440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0" y="2928934"/>
            <a:ext cx="214314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применяю</a:t>
            </a:r>
          </a:p>
        </p:txBody>
      </p:sp>
      <p:sp>
        <p:nvSpPr>
          <p:cNvPr id="15" name="Прямоугольник 14">
            <a:hlinkClick r:id="rId2" action="ppaction://hlinksldjump"/>
          </p:cNvPr>
          <p:cNvSpPr/>
          <p:nvPr/>
        </p:nvSpPr>
        <p:spPr>
          <a:xfrm>
            <a:off x="3643313" y="785813"/>
            <a:ext cx="1785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Кластер</a:t>
            </a: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6072188" y="1643063"/>
            <a:ext cx="1785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Синквейн</a:t>
            </a:r>
            <a:endParaRPr lang="ru-RU" dirty="0"/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6286500" y="4286250"/>
            <a:ext cx="178593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Фишбоун</a:t>
            </a: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6643688" y="2928938"/>
            <a:ext cx="178593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Иллюстративное изображение</a:t>
            </a: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1143000" y="1643063"/>
            <a:ext cx="178593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Работа с картой</a:t>
            </a: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>
            <a:off x="714375" y="3000375"/>
            <a:ext cx="1857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Ключевые слова</a:t>
            </a:r>
          </a:p>
        </p:txBody>
      </p:sp>
      <p:sp>
        <p:nvSpPr>
          <p:cNvPr id="21" name="Прямоугольник 20">
            <a:hlinkClick r:id="rId8" action="ppaction://hlinksldjump"/>
          </p:cNvPr>
          <p:cNvSpPr/>
          <p:nvPr/>
        </p:nvSpPr>
        <p:spPr>
          <a:xfrm>
            <a:off x="1071563" y="4214813"/>
            <a:ext cx="19288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Творческие задания</a:t>
            </a:r>
          </a:p>
        </p:txBody>
      </p:sp>
      <p:sp>
        <p:nvSpPr>
          <p:cNvPr id="22" name="Прямоугольник 21">
            <a:hlinkClick r:id="rId9" action="ppaction://hlinksldjump"/>
          </p:cNvPr>
          <p:cNvSpPr/>
          <p:nvPr/>
        </p:nvSpPr>
        <p:spPr>
          <a:xfrm>
            <a:off x="3786188" y="5143500"/>
            <a:ext cx="18573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Мозговой штурм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астер 0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8625"/>
            <a:ext cx="4429125" cy="5786438"/>
          </a:xfr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4313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ДНС\Desktop\мои фото\Фото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13584"/>
            <a:ext cx="4248472" cy="37444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НС\Desktop\мои фото\Фото01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85728"/>
            <a:ext cx="8501122" cy="6215106"/>
          </a:xfrm>
          <a:effectLst>
            <a:softEdge rad="317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мои фото\Фото01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28604"/>
            <a:ext cx="8001056" cy="5929354"/>
          </a:xfrm>
          <a:effectLst>
            <a:softEdge rad="317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Фото01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то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41751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F:\конкурс Учитель года\фото\Фото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42875"/>
            <a:ext cx="46434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F:\конкурс Учитель года\фото\Фото0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2714625"/>
            <a:ext cx="5214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14_085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Фото0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4291"/>
            <a:ext cx="8750206" cy="6357981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зговой штур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66725"/>
            <a:ext cx="82867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r>
              <a:rPr lang="ru-RU" sz="2800" u="sng" dirty="0" smtClean="0">
                <a:latin typeface="Bookman Old Style" pitchFamily="18" charset="0"/>
              </a:rPr>
              <a:t>Что меняет технология РКМ?</a:t>
            </a:r>
            <a:br>
              <a:rPr lang="ru-RU" sz="2800" u="sng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3600450" cy="51847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b="1" dirty="0" smtClean="0"/>
              <a:t>С позиции обучающегося</a:t>
            </a:r>
            <a:r>
              <a:rPr lang="ru-RU" sz="2000" dirty="0" smtClean="0"/>
              <a:t>: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“Критическое мышление позволяет увидеть проблему совершенно в новом ракурсе. Это возможность по-своему увидеть, понять и принять решение по той или иной проблеме. 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“Я научилась выражать свои мысли, доверять себе” 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“Теперь у меня появился стимул учиться” </a:t>
            </a:r>
          </a:p>
          <a:p>
            <a:pPr>
              <a:buFont typeface="Georgia" pitchFamily="18" charset="0"/>
              <a:buNone/>
              <a:defRPr/>
            </a:pPr>
            <a:endParaRPr lang="ru-RU" dirty="0" smtClean="0"/>
          </a:p>
          <a:p>
            <a:pPr>
              <a:buFont typeface="Georgia" pitchFamily="18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3995738" y="1557338"/>
            <a:ext cx="4968875" cy="51847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b="1" dirty="0" smtClean="0"/>
              <a:t>С позиции учителя:</a:t>
            </a:r>
            <a:endParaRPr lang="ru-RU" sz="2000" dirty="0" smtClean="0"/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“Я обнаруживаю скрытые таланты в своих учениках, они открывают для себя новые знания, и между ними устанавливаются отношения, основанные на взаимоуважении и доверии” 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“Учитель поддерживает, но не навязывает, помогает, но не ущемляет, поощряет к исследованию, но не исследует проблему вместо них” .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ru-RU" sz="2000" dirty="0" smtClean="0"/>
              <a:t>“…учитель, который ценит критическое мышление, мало говорит, а труд его заключается в том, чтобы слушать, наблюдать и направлять учащихся”. </a:t>
            </a:r>
          </a:p>
          <a:p>
            <a:pPr>
              <a:buFont typeface="Georgia" pitchFamily="18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467544" y="332656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528393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chemeClr val="tx1"/>
                </a:solidFill>
                <a:latin typeface="Book Antiqua" pitchFamily="18" charset="0"/>
              </a:rPr>
              <a:t>Краеведческая работа</a:t>
            </a:r>
            <a:endParaRPr lang="ru-RU" sz="2400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7651" name="Содержимое 3" descr="IMG_047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5607050" cy="3873500"/>
          </a:xfrm>
        </p:spPr>
      </p:pic>
      <p:pic>
        <p:nvPicPr>
          <p:cNvPr id="5" name="Рисунок 4" descr="Фото0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4860032" cy="38164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68313" y="4797425"/>
            <a:ext cx="37893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</a:rPr>
              <a:t>Оформительская </a:t>
            </a:r>
          </a:p>
          <a:p>
            <a:pPr algn="ctr"/>
            <a:r>
              <a:rPr lang="ru-RU" sz="3200" b="1">
                <a:latin typeface="Book Antiqua" pitchFamily="18" charset="0"/>
              </a:rPr>
              <a:t>деятельность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352927" cy="1143000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4000" dirty="0" smtClean="0"/>
              <a:t>Участие во внеурочной деятельности</a:t>
            </a:r>
            <a:endParaRPr lang="ru-RU" sz="4000" dirty="0"/>
          </a:p>
        </p:txBody>
      </p:sp>
      <p:pic>
        <p:nvPicPr>
          <p:cNvPr id="22531" name="Picture 2" descr="C:\Users\ДНС\Desktop\школьные праздники\бал\Пушкинский бал 2015\IMG_18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t="12703" r="9293"/>
          <a:stretch>
            <a:fillRect/>
          </a:stretch>
        </p:blipFill>
        <p:spPr>
          <a:xfrm>
            <a:off x="1692275" y="836613"/>
            <a:ext cx="5614988" cy="3960812"/>
          </a:xfr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8313" y="404813"/>
            <a:ext cx="8135937" cy="43195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Результаты применения приемов технологии РКМ:</a:t>
            </a:r>
          </a:p>
          <a:p>
            <a:pPr algn="ctr"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b="1" dirty="0" smtClean="0">
                <a:latin typeface="Bookman Old Style" pitchFamily="18" charset="0"/>
              </a:rPr>
              <a:t>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Bookman Old Style" pitchFamily="18" charset="0"/>
              </a:rPr>
              <a:t>Овладение навыками поиска, анализа информации;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Bookman Old Style" pitchFamily="18" charset="0"/>
              </a:rPr>
              <a:t>Умение формулировать корректные вопросы;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Bookman Old Style" pitchFamily="18" charset="0"/>
              </a:rPr>
              <a:t>Самостоятельность обучающихся в изучении предмета;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Bookman Old Style" pitchFamily="18" charset="0"/>
              </a:rPr>
              <a:t>Интерес к творческой деятельности.</a:t>
            </a:r>
          </a:p>
          <a:p>
            <a:pPr>
              <a:buFont typeface="Georgia" pitchFamily="18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511925" cy="2808312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Ничего не бояться! Расти и развиваться!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0" y="116632"/>
            <a:ext cx="9144000" cy="1714202"/>
          </a:xfrm>
        </p:spPr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</a:rPr>
              <a:t>Технология развития критического мышления – </a:t>
            </a: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средство реализации </a:t>
            </a:r>
            <a:r>
              <a:rPr lang="ru-RU" sz="2800" dirty="0" err="1" smtClean="0">
                <a:solidFill>
                  <a:schemeClr val="tx1"/>
                </a:solidFill>
                <a:latin typeface="Bookman Old Style" pitchFamily="18" charset="0"/>
              </a:rPr>
              <a:t>компетентностного</a:t>
            </a: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 подхода в образовании.</a:t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Bookman Old Style" pitchFamily="18" charset="0"/>
              </a:rPr>
              <a:t>Цель технологии – </a:t>
            </a:r>
            <a:r>
              <a:rPr lang="ru-RU" sz="2800" b="0" dirty="0" smtClean="0">
                <a:solidFill>
                  <a:schemeClr val="tx1"/>
                </a:solidFill>
                <a:latin typeface="Bookman Old Style" pitchFamily="18" charset="0"/>
              </a:rPr>
              <a:t>научить такой работе с текстом, в процессе которой информация имеющаяся в тексте, понималась, осмыслялась, сопрягалась с собственным опытом – и, в конце концов, на ее основе формировалось бы собственное аналитическое суждение.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800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Характеристики критического мышления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7338"/>
            <a:ext cx="8964613" cy="51308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готовность к планированию;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гибкость;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настойчивость;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готовность исправлять свои ошибки;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осознание;</a:t>
            </a:r>
          </a:p>
          <a:p>
            <a:pPr algn="just" eaLnBrk="1" hangingPunct="1"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поиск компромиссных решений.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4300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Преимущества технологии развития критического мышления</a:t>
            </a:r>
            <a:r>
              <a:rPr lang="ru-RU" sz="3600" dirty="0" smtClean="0">
                <a:latin typeface="Bookman Old Style" pitchFamily="18" charset="0"/>
              </a:rPr>
              <a:t>: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950" y="2205038"/>
            <a:ext cx="8856663" cy="44640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повышение эффективности восприятия информации;</a:t>
            </a: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повышение интереса как к изучаемому материалу, так и к самому процессу обучения;</a:t>
            </a: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развитие умения критически мыслить;</a:t>
            </a: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работа в сотрудничестве с другими.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188640"/>
            <a:ext cx="6511925" cy="1143000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r" eaLnBrk="0" hangingPunct="0">
              <a:buClr>
                <a:srgbClr val="4E75A3"/>
              </a:buClr>
              <a:buSzPct val="128000"/>
              <a:buFont typeface="Georgia" pitchFamily="18" charset="0"/>
              <a:buNone/>
              <a:defRPr/>
            </a:pPr>
            <a:r>
              <a:rPr lang="ru-RU" sz="2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>Стадии урока по технологии РКМ</a:t>
            </a:r>
            <a:r>
              <a:rPr lang="ru-RU" sz="4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  <a:t/>
            </a:r>
            <a:br>
              <a:rPr lang="ru-RU" sz="4800" b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ook Antiqua" pitchFamily="18" charset="0"/>
                <a:ea typeface="+mj-ea"/>
                <a:cs typeface="+mj-cs"/>
              </a:rPr>
            </a:br>
            <a:endParaRPr lang="ru-RU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1547813" y="1196975"/>
            <a:ext cx="6119812" cy="122396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 rot="10800000">
            <a:off x="1547813" y="3860800"/>
            <a:ext cx="6119812" cy="1223963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2565400"/>
            <a:ext cx="6119812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843808" y="1484784"/>
            <a:ext cx="345638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Стадия вызова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2411760" y="2924944"/>
            <a:ext cx="46085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Стадия осмысления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2627784" y="4221088"/>
            <a:ext cx="446449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Стадия рефлексии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IMG_197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19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322513"/>
            <a:ext cx="68040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150214_085505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13776" t="6688"/>
          <a:stretch>
            <a:fillRect/>
          </a:stretch>
        </p:blipFill>
        <p:spPr bwMode="auto">
          <a:xfrm>
            <a:off x="0" y="3251200"/>
            <a:ext cx="55562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MG_197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8475" y="0"/>
            <a:ext cx="719613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N143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2452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9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677</TotalTime>
  <Words>393</Words>
  <Application>Microsoft Office PowerPoint</Application>
  <PresentationFormat>Экран (4:3)</PresentationFormat>
  <Paragraphs>61</Paragraphs>
  <Slides>24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Муниципальное казенное общеобразовательное учреждение «Ессейская средняя общеобразовательная школа» Эвенкийского муниципального района Красноярского края п. Ессей  </vt:lpstr>
      <vt:lpstr> Что меняет технология РКМ? </vt:lpstr>
      <vt:lpstr>Технология развития критического мышления – средство реализации компетентностного подхода в образовании.  Цель технологии – научить такой работе с текстом, в процессе которой информация имеющаяся в тексте, понималась, осмыслялась, сопрягалась с собственным опытом – и, в конце концов, на ее основе формировалось бы собственное аналитическое суждение.    </vt:lpstr>
      <vt:lpstr>Характеристики критического мышления:</vt:lpstr>
      <vt:lpstr>Преимущества технологии развития критического мышления: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Краеведческая работа</vt:lpstr>
      <vt:lpstr>Участие во внеурочной деятельности</vt:lpstr>
      <vt:lpstr>Слайд 23</vt:lpstr>
      <vt:lpstr>  Ничего не бояться! Расти и развиваться!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Александр Коваль</cp:lastModifiedBy>
  <cp:revision>90</cp:revision>
  <dcterms:created xsi:type="dcterms:W3CDTF">2012-09-01T17:39:51Z</dcterms:created>
  <dcterms:modified xsi:type="dcterms:W3CDTF">2015-05-26T09:27:10Z</dcterms:modified>
</cp:coreProperties>
</file>