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72" r:id="rId7"/>
    <p:sldId id="275" r:id="rId8"/>
    <p:sldId id="260" r:id="rId9"/>
    <p:sldId id="273" r:id="rId10"/>
    <p:sldId id="276" r:id="rId11"/>
    <p:sldId id="274" r:id="rId12"/>
    <p:sldId id="277" r:id="rId13"/>
    <p:sldId id="279" r:id="rId14"/>
    <p:sldId id="27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50ds.ru/logoped/5200-monitoring-kak-sredstvo-povysheniya-professionalnogo-rosta-pedagogov-dou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5256584" cy="2376264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Буриченко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Елена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Лионтьевна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Первой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квалификационной категории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Байкитская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средняя школа»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304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Тема мастер класса: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«Повышение качества образования с применением процессуального мониторинга в практической деятельности учителя»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http://vambaks.com/img/companys/50f05cc0c5e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80928"/>
            <a:ext cx="2880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362200" cy="990600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987824" y="685800"/>
            <a:ext cx="5904656" cy="5623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Тест №2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Сегодня на уроке мы: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Повторим слова и выражения по теме:   </a:t>
            </a:r>
            <a:r>
              <a:rPr lang="en-US" dirty="0" smtClean="0"/>
              <a:t>        </a:t>
            </a:r>
            <a:r>
              <a:rPr lang="ru-RU" dirty="0" smtClean="0"/>
              <a:t>  а) хобби           б) одежда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Повторим 3 формы: а) неправильных глаголов    б) правильных глаголов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Потренируемся в образовании:</a:t>
            </a:r>
            <a:r>
              <a:rPr lang="en-US" dirty="0" smtClean="0"/>
              <a:t>                          </a:t>
            </a:r>
            <a:r>
              <a:rPr lang="ru-RU" dirty="0" smtClean="0"/>
              <a:t> а) настоящего совершенного времени       </a:t>
            </a:r>
            <a:r>
              <a:rPr lang="en-US" dirty="0" smtClean="0"/>
              <a:t>      </a:t>
            </a:r>
            <a:r>
              <a:rPr lang="ru-RU" dirty="0" smtClean="0"/>
              <a:t>  б) простого прошедшего времени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Прочитаем текст и:      а) напишем свой                         б) раскроем скобки и вставим  нужную форму глагола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Научимся составлять из отдельных предложений:  а) песню           б) связный текст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Прочитаем  2 часть истории “</a:t>
            </a:r>
            <a:r>
              <a:rPr lang="en-US" dirty="0" smtClean="0"/>
              <a:t>Baby Elephant and His Clothes</a:t>
            </a:r>
            <a:r>
              <a:rPr lang="ru-RU" dirty="0" smtClean="0"/>
              <a:t>” и:</a:t>
            </a:r>
            <a:r>
              <a:rPr lang="en-US" dirty="0" smtClean="0"/>
              <a:t>                                                </a:t>
            </a:r>
            <a:r>
              <a:rPr lang="ru-RU" dirty="0" smtClean="0"/>
              <a:t>  а) выполним задание по тексту </a:t>
            </a:r>
            <a:r>
              <a:rPr lang="en-US" smtClean="0"/>
              <a:t>                      </a:t>
            </a:r>
            <a:r>
              <a:rPr lang="ru-RU" smtClean="0"/>
              <a:t>  </a:t>
            </a:r>
            <a:r>
              <a:rPr lang="ru-RU" dirty="0" smtClean="0"/>
              <a:t>б) напишем его продолжение</a:t>
            </a:r>
          </a:p>
          <a:p>
            <a:pPr marL="514350" indent="-51435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CLIPART\PUB60COR\AG00052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52028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Коррекция умений и навыков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Рекомендуемые приемы:</a:t>
            </a:r>
          </a:p>
          <a:p>
            <a:pPr lvl="0"/>
            <a:r>
              <a:rPr lang="ru-RU" dirty="0" smtClean="0"/>
              <a:t>листы успеха;</a:t>
            </a:r>
          </a:p>
          <a:p>
            <a:pPr lvl="0"/>
            <a:r>
              <a:rPr lang="ru-RU" dirty="0" smtClean="0"/>
              <a:t> матрицы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 учебных достижений учащихся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Матрица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предметных умений по английскому языку на конец 1 – ой четверти учащихся 6 класса</a:t>
            </a:r>
            <a:endParaRPr lang="ru-RU" sz="2000" dirty="0"/>
          </a:p>
        </p:txBody>
      </p:sp>
      <p:pic>
        <p:nvPicPr>
          <p:cNvPr id="1026" name="Picture 2" descr="C:\Users\User\Documents\Scanned Documents\Рисунок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2235" y="600173"/>
            <a:ext cx="4760347" cy="681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Мониторинг достижений учащихся</a:t>
            </a:r>
            <a:endParaRPr lang="ru-RU" dirty="0"/>
          </a:p>
        </p:txBody>
      </p:sp>
      <p:pic>
        <p:nvPicPr>
          <p:cNvPr id="1026" name="Picture 2" descr="H:\на конкурс УГ Буриченко Е. Л,\Рисунок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72408" cy="5385335"/>
          </a:xfrm>
          <a:prstGeom prst="rect">
            <a:avLst/>
          </a:prstGeom>
          <a:noFill/>
        </p:spPr>
      </p:pic>
      <p:pic>
        <p:nvPicPr>
          <p:cNvPr id="1027" name="Picture 3" descr="H:\на конкурс УГ Буриченко Е. Л,\Рисунок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400" y="980729"/>
            <a:ext cx="381455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Синквейн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"</a:t>
            </a:r>
            <a:r>
              <a:rPr lang="ru-RU" sz="2400" b="1" dirty="0" err="1" smtClean="0"/>
              <a:t>синквейн</a:t>
            </a:r>
            <a:r>
              <a:rPr lang="ru-RU" sz="2400" b="1" dirty="0" smtClean="0"/>
              <a:t>” </a:t>
            </a:r>
            <a:r>
              <a:rPr lang="ru-RU" sz="2400" dirty="0" smtClean="0"/>
              <a:t>происходит от французского, означающего — пять.</a:t>
            </a:r>
          </a:p>
          <a:p>
            <a:r>
              <a:rPr lang="ru-RU" sz="2400" b="1" dirty="0" err="1" smtClean="0"/>
              <a:t>Синквейн</a:t>
            </a:r>
            <a:r>
              <a:rPr lang="ru-RU" sz="2400" b="1" dirty="0" smtClean="0"/>
              <a:t> </a:t>
            </a:r>
            <a:r>
              <a:rPr lang="ru-RU" sz="2400" dirty="0" smtClean="0"/>
              <a:t>— это стихотворение, состоящее из пяти строк.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59832" y="685800"/>
            <a:ext cx="5703168" cy="5623520"/>
          </a:xfrm>
        </p:spPr>
        <p:txBody>
          <a:bodyPr>
            <a:normAutofit/>
          </a:bodyPr>
          <a:lstStyle/>
          <a:p>
            <a:r>
              <a:rPr lang="ru-RU" sz="1900" b="1" i="1" dirty="0" smtClean="0"/>
              <a:t>Название (обычно существительное)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Описание (обычно прилагательное)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Действия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Чувство (фраза)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1800" b="1" i="1" dirty="0" smtClean="0"/>
              <a:t>Повторение сути</a:t>
            </a:r>
            <a:r>
              <a:rPr lang="ru-RU" sz="1800" dirty="0" smtClean="0"/>
              <a:t> </a:t>
            </a:r>
          </a:p>
          <a:p>
            <a:pPr algn="ct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Синквейн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"</a:t>
            </a:r>
            <a:r>
              <a:rPr lang="ru-RU" sz="2400" b="1" dirty="0" err="1" smtClean="0"/>
              <a:t>синквейн</a:t>
            </a:r>
            <a:r>
              <a:rPr lang="ru-RU" sz="2400" b="1" dirty="0" smtClean="0"/>
              <a:t>” </a:t>
            </a:r>
            <a:r>
              <a:rPr lang="ru-RU" sz="2400" dirty="0" smtClean="0"/>
              <a:t>происходит от французского, означающего — пять.</a:t>
            </a:r>
          </a:p>
          <a:p>
            <a:r>
              <a:rPr lang="ru-RU" sz="2400" b="1" dirty="0" err="1" smtClean="0"/>
              <a:t>Синквейн</a:t>
            </a:r>
            <a:r>
              <a:rPr lang="ru-RU" sz="2400" b="1" dirty="0" smtClean="0"/>
              <a:t> </a:t>
            </a:r>
            <a:r>
              <a:rPr lang="ru-RU" sz="2400" dirty="0" smtClean="0"/>
              <a:t>— это стихотворение, состоящее из пяти строк.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59832" y="685800"/>
            <a:ext cx="5703168" cy="5623520"/>
          </a:xfrm>
        </p:spPr>
        <p:txBody>
          <a:bodyPr>
            <a:normAutofit/>
          </a:bodyPr>
          <a:lstStyle/>
          <a:p>
            <a:r>
              <a:rPr lang="ru-RU" sz="1900" b="1" i="1" dirty="0" smtClean="0"/>
              <a:t>Название (обычно существительное)</a:t>
            </a:r>
            <a:r>
              <a:rPr lang="ru-RU" sz="19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урок с применением процессуального мониторинга 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Описание (обычно прилагательное)</a:t>
            </a:r>
            <a:r>
              <a:rPr lang="ru-RU" sz="18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современный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Действия</a:t>
            </a:r>
            <a:r>
              <a:rPr lang="ru-RU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коррекция умений ребенка, работа на результат</a:t>
            </a:r>
          </a:p>
          <a:p>
            <a:pPr>
              <a:buFont typeface="Wingdings" pitchFamily="2" charset="2"/>
              <a:buChar char="§"/>
            </a:pPr>
            <a:r>
              <a:rPr lang="ru-RU" sz="1800" b="1" i="1" dirty="0" smtClean="0"/>
              <a:t>Чувство (фраза)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«Уча  других, мы учимся сами»</a:t>
            </a:r>
          </a:p>
          <a:p>
            <a:r>
              <a:rPr lang="ru-RU" sz="1800" b="1" i="1" dirty="0" smtClean="0"/>
              <a:t>Повторение сути</a:t>
            </a:r>
            <a:r>
              <a:rPr lang="ru-RU" sz="1800" dirty="0" smtClean="0"/>
              <a:t> </a:t>
            </a:r>
          </a:p>
          <a:p>
            <a:pPr algn="ct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педтехнология</a:t>
            </a:r>
            <a:r>
              <a:rPr lang="ru-RU" sz="2400" dirty="0" smtClean="0">
                <a:solidFill>
                  <a:srgbClr val="FF0000"/>
                </a:solidFill>
              </a:rPr>
              <a:t> работает в режиме </a:t>
            </a:r>
            <a:r>
              <a:rPr lang="ru-RU" sz="2400" dirty="0" err="1" smtClean="0">
                <a:solidFill>
                  <a:srgbClr val="FF0000"/>
                </a:solidFill>
              </a:rPr>
              <a:t>деятельносто-компетентностного</a:t>
            </a:r>
            <a:r>
              <a:rPr lang="ru-RU" sz="2400" dirty="0" smtClean="0">
                <a:solidFill>
                  <a:srgbClr val="FF0000"/>
                </a:solidFill>
              </a:rPr>
              <a:t> подхода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2743200"/>
            <a:ext cx="8136904" cy="3206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«Не рассказывайте мне, как упорно вы трудились.</a:t>
            </a:r>
          </a:p>
          <a:p>
            <a:r>
              <a:rPr lang="ru-RU" sz="3600" dirty="0" smtClean="0"/>
              <a:t>Говорите, сколько вы сделали.»</a:t>
            </a:r>
          </a:p>
          <a:p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5" cy="13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Джон </a:t>
            </a:r>
            <a:r>
              <a:rPr lang="ru-RU" sz="3100" dirty="0" err="1" smtClean="0"/>
              <a:t>Эдейр</a:t>
            </a:r>
            <a:r>
              <a:rPr lang="ru-RU" sz="3100" dirty="0" smtClean="0"/>
              <a:t> (британский ученый,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автор </a:t>
            </a:r>
            <a:r>
              <a:rPr lang="ru-RU" sz="3100" dirty="0" smtClean="0"/>
              <a:t>теории и практики концепции лидерства)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совершенствование форм и методов обучения и воспитания, способствующих формированию ключевых компетенций и повышению уровня качества знаний обучающихся с внедрением процессуального мониторинга.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Прогнозируемые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Прогнозируемые результаты:</a:t>
            </a:r>
            <a:endParaRPr lang="ru-RU" dirty="0" smtClean="0"/>
          </a:p>
          <a:p>
            <a:r>
              <a:rPr lang="ru-RU" dirty="0" smtClean="0"/>
              <a:t>систематизация методических источников по внедрению процессуального мониторинга в процесс учебной деятельности;</a:t>
            </a:r>
          </a:p>
          <a:p>
            <a:r>
              <a:rPr lang="ru-RU" dirty="0" smtClean="0"/>
              <a:t>подбор наиболее эффективных методик работы;</a:t>
            </a:r>
          </a:p>
          <a:p>
            <a:r>
              <a:rPr lang="ru-RU" dirty="0" smtClean="0"/>
              <a:t>разработка структуры урока с использованием процессуального мониторинга;</a:t>
            </a:r>
          </a:p>
          <a:p>
            <a:r>
              <a:rPr lang="ru-RU" dirty="0" err="1" smtClean="0"/>
              <a:t>взаимообучение</a:t>
            </a:r>
            <a:r>
              <a:rPr lang="ru-RU" dirty="0" smtClean="0"/>
              <a:t> педагогов через обмен опытом;</a:t>
            </a:r>
          </a:p>
          <a:p>
            <a:r>
              <a:rPr lang="ru-RU" dirty="0" smtClean="0"/>
              <a:t>обмен опытом на уровне района;</a:t>
            </a:r>
          </a:p>
          <a:p>
            <a:r>
              <a:rPr lang="ru-RU" dirty="0" smtClean="0"/>
              <a:t>оформление конспекта мастер –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методической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Рекомендации для руководителей образовательных учреждений,  специалистов муниципальных органов управления образованием </a:t>
            </a:r>
          </a:p>
          <a:p>
            <a:pPr algn="ctr">
              <a:buNone/>
            </a:pPr>
            <a:r>
              <a:rPr lang="ru-RU" b="1" dirty="0" smtClean="0"/>
              <a:t>С. Н. Кучера, Т. М. </a:t>
            </a:r>
            <a:r>
              <a:rPr lang="ru-RU" b="1" dirty="0" err="1" smtClean="0"/>
              <a:t>Гозмана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b="1" dirty="0" smtClean="0"/>
              <a:t>ОРГАНИЗАЦИЯ ВНУТРЕННЕГО МОНИТОРИНГА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КАЧЕСТВА ОБРАЗОВАНИЯ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 ОБРАЗОВАТЕЛЬНОМ УЧРЕЖДЕНИИ»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518720" cy="93610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Мониторинг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постоянное наблюдение, за каким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либо процессом с целью выявления его соответствия желаемому результату или первоначальным предположениям. </a:t>
            </a:r>
          </a:p>
          <a:p>
            <a:pPr algn="l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584632" cy="968152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</a:rPr>
              <a:t>Процессуальный мониторинг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374704" cy="45422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процедура отслеживания    планируемых  результатов обучения через организацию системы контроля, сбора, обработки информации, представляющей собой совокупность показателей для анализа, прогноза и выстраивания учебного процесса, направленного на достижение поставленных целей.</a:t>
            </a:r>
            <a:r>
              <a:rPr lang="ru-RU" sz="35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Структура урока с применением </a:t>
            </a:r>
            <a:br>
              <a:rPr lang="ru-RU" sz="2800" dirty="0" smtClean="0"/>
            </a:br>
            <a:r>
              <a:rPr lang="ru-RU" sz="2800" dirty="0" smtClean="0"/>
              <a:t>процессуального мониторинга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установка детей на самостоятельное </a:t>
            </a:r>
            <a:r>
              <a:rPr lang="ru-RU" dirty="0" err="1" smtClean="0"/>
              <a:t>целеполагание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определение основных этапов урока;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неоднократное возвращение к поставленным целям и задачам каждого этапа;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оценивания работы каждого ребенка на уроке (</a:t>
            </a:r>
            <a:r>
              <a:rPr lang="ru-RU" dirty="0" err="1" smtClean="0"/>
              <a:t>самооценивание</a:t>
            </a:r>
            <a:r>
              <a:rPr lang="ru-RU" dirty="0" smtClean="0"/>
              <a:t> и т. д.);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рефлексия;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подведение итогов с обращением к целям и задачам урока.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Рекомендуемые приемы:</a:t>
            </a:r>
          </a:p>
          <a:p>
            <a:pPr lvl="0"/>
            <a:r>
              <a:rPr lang="ru-RU" dirty="0" err="1" smtClean="0"/>
              <a:t>ассоциаграммы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схемы;</a:t>
            </a:r>
          </a:p>
          <a:p>
            <a:r>
              <a:rPr lang="ru-RU" dirty="0" smtClean="0"/>
              <a:t>создание проблемной ситуации;</a:t>
            </a:r>
          </a:p>
          <a:p>
            <a:pPr lvl="0"/>
            <a:r>
              <a:rPr lang="ru-RU" dirty="0" smtClean="0"/>
              <a:t>ключевые слова и фразы;</a:t>
            </a:r>
          </a:p>
          <a:p>
            <a:pPr lvl="0"/>
            <a:r>
              <a:rPr lang="ru-RU" dirty="0" smtClean="0"/>
              <a:t>тест со взаимоисключающими пунктами.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670</TotalTime>
  <Words>469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Тема мастер класса:  «Повышение качества образования с применением процессуального мониторинга в практической деятельности учителя» </vt:lpstr>
      <vt:lpstr>        Джон Эдейр (британский ученый,  автор теории и практики концепции лидерства) </vt:lpstr>
      <vt:lpstr>Слайд 3</vt:lpstr>
      <vt:lpstr>     Прогнозируемые результаты: </vt:lpstr>
      <vt:lpstr>Анализ методической литературы</vt:lpstr>
      <vt:lpstr>Мониторинг</vt:lpstr>
      <vt:lpstr>Процессуальный мониторинг</vt:lpstr>
      <vt:lpstr>Структура урока с применением  процессуального мониторинга</vt:lpstr>
      <vt:lpstr>Целеполагание</vt:lpstr>
      <vt:lpstr>Тест</vt:lpstr>
      <vt:lpstr>Коррекция умений и навыков</vt:lpstr>
      <vt:lpstr>Матрица сформированности предметных умений по английскому языку на конец 1 – ой четверти учащихся 6 класса</vt:lpstr>
      <vt:lpstr>Мониторинг достижений учащихся</vt:lpstr>
      <vt:lpstr>Синквейн</vt:lpstr>
      <vt:lpstr>Синквейн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jukki</cp:lastModifiedBy>
  <cp:revision>87</cp:revision>
  <dcterms:created xsi:type="dcterms:W3CDTF">2014-03-25T04:41:50Z</dcterms:created>
  <dcterms:modified xsi:type="dcterms:W3CDTF">2015-05-19T07:53:56Z</dcterms:modified>
</cp:coreProperties>
</file>