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63" r:id="rId3"/>
    <p:sldId id="264" r:id="rId4"/>
    <p:sldId id="265" r:id="rId5"/>
    <p:sldId id="278" r:id="rId6"/>
    <p:sldId id="279" r:id="rId7"/>
    <p:sldId id="274" r:id="rId8"/>
    <p:sldId id="276" r:id="rId9"/>
    <p:sldId id="266" r:id="rId10"/>
    <p:sldId id="280" r:id="rId11"/>
    <p:sldId id="277" r:id="rId12"/>
    <p:sldId id="268" r:id="rId13"/>
    <p:sldId id="269" r:id="rId14"/>
    <p:sldId id="259" r:id="rId15"/>
    <p:sldId id="270" r:id="rId16"/>
    <p:sldId id="271" r:id="rId17"/>
    <p:sldId id="272" r:id="rId18"/>
    <p:sldId id="267" r:id="rId19"/>
    <p:sldId id="27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B225"/>
    <a:srgbClr val="14BC3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4469CF9-EED6-4D68-BC86-D6452BA8CDB2}" type="datetimeFigureOut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231D8D-F695-4170-8BB2-82F71B892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E3BA8-6F6F-44A9-9CF5-BA1537E91108}" type="datetime1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90858-3199-4CEF-B741-4FBA65101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DAD0B-3809-48B5-BA2F-26430046CBA4}" type="datetime1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424E-0B1F-44F4-B236-582240A37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8E0F-2983-4391-B8F2-62E9192B8E4D}" type="datetime1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8B7FA-F584-42BC-8281-3DF465BBF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2D86-BDDF-4CAB-ACAD-83C1C2DFE42F}" type="datetime1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7478A-D011-4EB1-8967-9B82AAFAC8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48411-1F1B-416A-9391-64A544A0E25B}" type="datetime1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E406-45E0-4AFD-8690-C20FD7C7F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66E2E-0424-441E-8EE5-BB3E049FEC24}" type="datetime1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AC83B-4481-43FF-83F3-BDB8433D8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12FF-6E82-4373-9E57-B6D05636EBC8}" type="datetime1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A4BD-D940-4DF2-9861-3F7E774C0B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B430F-8B46-4CB7-B400-39FD53ED3EFA}" type="datetime1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49DA-28C1-48FA-AFB7-E074B5C18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4CCB9-F63E-4CF1-B155-0CC9AC5FAFC2}" type="datetime1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5380D-CE88-4FCD-B164-791825407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7AD2-A171-4D27-9334-67405CBB8921}" type="datetime1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90D5-7451-4F70-9774-B5E7CA1CE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FDEE-A2A6-4843-9CAA-DCBB0BBCF6E1}" type="datetime1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7414-886A-423E-B437-96DAAD435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281735-A69E-45A3-9BB3-6AE82481DFB8}" type="datetime1">
              <a:rPr lang="ru-RU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EC0BF8-0306-4521-9F13-3CF507EB04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уб 12"/>
          <p:cNvSpPr/>
          <p:nvPr/>
        </p:nvSpPr>
        <p:spPr>
          <a:xfrm>
            <a:off x="1285852" y="1428736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Куб 13"/>
          <p:cNvSpPr/>
          <p:nvPr/>
        </p:nvSpPr>
        <p:spPr>
          <a:xfrm rot="21305710">
            <a:off x="2143108" y="1142984"/>
            <a:ext cx="928694" cy="928694"/>
          </a:xfrm>
          <a:prstGeom prst="cub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уб 14"/>
          <p:cNvSpPr/>
          <p:nvPr/>
        </p:nvSpPr>
        <p:spPr>
          <a:xfrm rot="370916">
            <a:off x="3071802" y="1500174"/>
            <a:ext cx="928694" cy="928694"/>
          </a:xfrm>
          <a:prstGeom prst="cube">
            <a:avLst/>
          </a:prstGeom>
          <a:solidFill>
            <a:srgbClr val="00B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Куб 15"/>
          <p:cNvSpPr/>
          <p:nvPr/>
        </p:nvSpPr>
        <p:spPr>
          <a:xfrm>
            <a:off x="4071934" y="1357298"/>
            <a:ext cx="928694" cy="928694"/>
          </a:xfrm>
          <a:prstGeom prst="cube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Куб 16"/>
          <p:cNvSpPr/>
          <p:nvPr/>
        </p:nvSpPr>
        <p:spPr>
          <a:xfrm rot="21447810">
            <a:off x="5949417" y="1591707"/>
            <a:ext cx="928694" cy="9286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Куб 17"/>
          <p:cNvSpPr/>
          <p:nvPr/>
        </p:nvSpPr>
        <p:spPr>
          <a:xfrm rot="609093">
            <a:off x="5075200" y="1146119"/>
            <a:ext cx="928694" cy="928694"/>
          </a:xfrm>
          <a:prstGeom prst="cube">
            <a:avLst/>
          </a:prstGeom>
          <a:solidFill>
            <a:srgbClr val="00B0F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6929454" y="1714488"/>
            <a:ext cx="928694" cy="928694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innerShdw blurRad="114300">
              <a:prstClr val="black"/>
            </a:innerShdw>
            <a:reflection blurRad="6350" stA="50000" endA="300" endPos="55000" dir="5400000" sy="-100000" algn="bl" rotWithShape="0"/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endParaRPr lang="ru-RU" sz="4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8" name="Picture 3" descr="H:\Documents and Settings\Aida\Рабочий стол\НОвая ГРАФИКА сборник\КАРТИНКИ СБОРНИК_ школьные\s5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841375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500063" y="6215063"/>
            <a:ext cx="1006475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http://aida.ucoz.ru</a:t>
            </a:r>
            <a:endParaRPr lang="ru-RU" sz="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2807" y="3140968"/>
            <a:ext cx="369838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Good day!</a:t>
            </a:r>
            <a:b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Let’s start!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92D86-BDDF-4CAB-ACAD-83C1C2DFE42F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7478A-D011-4EB1-8967-9B82AAFAC8D9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6" name="Picture 2" descr="F:\на конкурс УГ Буриченко Е. Л,\материалы для урока\Scan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44735" y="2283659"/>
            <a:ext cx="3325939" cy="2736304"/>
          </a:xfrm>
          <a:prstGeom prst="rect">
            <a:avLst/>
          </a:prstGeom>
          <a:noFill/>
        </p:spPr>
      </p:pic>
      <p:pic>
        <p:nvPicPr>
          <p:cNvPr id="32770" name="Picture 2" descr="C:\Users\Алена\Documents\Scan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810812">
            <a:off x="4608904" y="-1434784"/>
            <a:ext cx="1883618" cy="6031710"/>
          </a:xfrm>
          <a:prstGeom prst="rect">
            <a:avLst/>
          </a:prstGeom>
          <a:noFill/>
        </p:spPr>
      </p:pic>
      <p:pic>
        <p:nvPicPr>
          <p:cNvPr id="8" name="Picture 20" descr="http://go4.imgsmail.ru/imgpreview?key=http%3A//img.cliparto.com/pic/s/183751/3121523-postman-with-letters.jpg&amp;mb=imgdb_preview_9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40924"/>
            <a:ext cx="2272573" cy="315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2008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Задания группе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453955"/>
          </a:xfrm>
        </p:spPr>
        <p:txBody>
          <a:bodyPr/>
          <a:lstStyle/>
          <a:p>
            <a:r>
              <a:rPr lang="ru-RU" sz="2800" dirty="0" smtClean="0">
                <a:solidFill>
                  <a:srgbClr val="1EB225"/>
                </a:solidFill>
              </a:rPr>
              <a:t>Заполни таблицу по информации с конверта.</a:t>
            </a:r>
          </a:p>
          <a:p>
            <a:r>
              <a:rPr lang="ru-RU" sz="2800" dirty="0" smtClean="0">
                <a:solidFill>
                  <a:srgbClr val="1EB225"/>
                </a:solidFill>
              </a:rPr>
              <a:t>Заполни таблицу по тексту письма.</a:t>
            </a:r>
          </a:p>
          <a:p>
            <a:r>
              <a:rPr lang="ru-RU" sz="2800" dirty="0" smtClean="0">
                <a:solidFill>
                  <a:srgbClr val="1EB225"/>
                </a:solidFill>
              </a:rPr>
              <a:t>Прочитай предложения и закончи</a:t>
            </a:r>
            <a:r>
              <a:rPr lang="en-US" sz="2800" dirty="0" smtClean="0">
                <a:solidFill>
                  <a:srgbClr val="1EB225"/>
                </a:solidFill>
              </a:rPr>
              <a:t> </a:t>
            </a:r>
            <a:r>
              <a:rPr lang="ru-RU" sz="2800" dirty="0" smtClean="0">
                <a:solidFill>
                  <a:srgbClr val="1EB225"/>
                </a:solidFill>
              </a:rPr>
              <a:t>их фразами из письма.</a:t>
            </a:r>
          </a:p>
          <a:p>
            <a:r>
              <a:rPr lang="ru-RU" sz="2800" dirty="0" smtClean="0">
                <a:solidFill>
                  <a:srgbClr val="1EB225"/>
                </a:solidFill>
              </a:rPr>
              <a:t>Прочитай предложения, найди верные и отметь их галочкой.</a:t>
            </a:r>
          </a:p>
          <a:p>
            <a:r>
              <a:rPr lang="ru-RU" sz="2800" dirty="0" smtClean="0">
                <a:solidFill>
                  <a:srgbClr val="1EB225"/>
                </a:solidFill>
              </a:rPr>
              <a:t>Сложи текст личного письма из отдельных предложений.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92D86-BDDF-4CAB-ACAD-83C1C2DFE42F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7478A-D011-4EB1-8967-9B82AAFAC8D9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234888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(имя)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(страна)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Town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(город)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Street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(улица)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Diana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Great</a:t>
                      </a:r>
                      <a:r>
                        <a:rPr lang="en-US" baseline="0" dirty="0" smtClean="0"/>
                        <a:t> Britain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London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92D86-BDDF-4CAB-ACAD-83C1C2DFE42F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7478A-D011-4EB1-8967-9B82AAFAC8D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7" name="Picture 20" descr="http://go4.imgsmail.ru/imgpreview?key=http%3A//img.cliparto.com/pic/s/183751/3121523-postman-with-letters.jpg&amp;mb=imgdb_preview_9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140968"/>
            <a:ext cx="1984541" cy="275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39552" y="2204864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224136"/>
                <a:gridCol w="1224136"/>
                <a:gridCol w="1512168"/>
                <a:gridCol w="1368152"/>
                <a:gridCol w="17488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(имя)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Age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(возраст)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Country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(страна)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Favourite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Sports 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(любимый виды спорта)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Family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(семья)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Pets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(питомцы)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Diana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Great Britain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Dad, Mum, brother and two sisters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two cats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r>
                        <a:rPr lang="en-US" baseline="0" dirty="0" smtClean="0"/>
                        <a:t>one dog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92D86-BDDF-4CAB-ACAD-83C1C2DFE42F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7478A-D011-4EB1-8967-9B82AAFAC8D9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47AD2-A171-4D27-9334-67405CBB8921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990D5-7451-4F70-9774-B5E7CA1CE99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7410" name="Picture 2" descr="C:\Users\Алена\Desktop\методика\Картинки\2013-03-09-10-16-31-50357525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2352675" cy="19431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131840" y="1556793"/>
            <a:ext cx="5256584" cy="39604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Hi!       </a:t>
            </a:r>
          </a:p>
          <a:p>
            <a:pPr>
              <a:buNone/>
            </a:pPr>
            <a:r>
              <a:rPr lang="en-US" dirty="0" smtClean="0"/>
              <a:t>       My name is Lee.     I am 8 years old.   I live in London.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en-US" dirty="0" smtClean="0"/>
              <a:t>I have a dog. What’s your name? 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                          Lee Black.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The girl’s name is </a:t>
            </a:r>
            <a:r>
              <a:rPr lang="en-US" dirty="0" smtClean="0">
                <a:solidFill>
                  <a:srgbClr val="FF0000"/>
                </a:solidFill>
              </a:rPr>
              <a:t>Diana</a:t>
            </a:r>
            <a:r>
              <a:rPr lang="en-US" dirty="0" smtClean="0"/>
              <a:t> .</a:t>
            </a:r>
            <a:endParaRPr lang="ru-RU" dirty="0" smtClean="0"/>
          </a:p>
          <a:p>
            <a:pPr lvl="0"/>
            <a:r>
              <a:rPr lang="en-US" dirty="0" smtClean="0"/>
              <a:t>Her surname is </a:t>
            </a:r>
            <a:r>
              <a:rPr lang="en-US" dirty="0" smtClean="0">
                <a:solidFill>
                  <a:srgbClr val="FF0000"/>
                </a:solidFill>
              </a:rPr>
              <a:t>Smith</a:t>
            </a:r>
            <a:r>
              <a:rPr lang="en-US" dirty="0" smtClean="0"/>
              <a:t> .</a:t>
            </a:r>
            <a:endParaRPr lang="ru-RU" dirty="0" smtClean="0"/>
          </a:p>
          <a:p>
            <a:pPr lvl="0"/>
            <a:r>
              <a:rPr lang="en-US" dirty="0" smtClean="0"/>
              <a:t>She is 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en-US" dirty="0" smtClean="0"/>
              <a:t> years old.</a:t>
            </a:r>
            <a:endParaRPr lang="ru-RU" dirty="0" smtClean="0"/>
          </a:p>
          <a:p>
            <a:r>
              <a:rPr lang="en-US" dirty="0" smtClean="0"/>
              <a:t>She has got </a:t>
            </a:r>
            <a:r>
              <a:rPr lang="en-US" dirty="0" smtClean="0">
                <a:solidFill>
                  <a:srgbClr val="FF0000"/>
                </a:solidFill>
              </a:rPr>
              <a:t>two and a dog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She lives with her </a:t>
            </a:r>
            <a:r>
              <a:rPr lang="en-US" dirty="0" smtClean="0">
                <a:solidFill>
                  <a:srgbClr val="FF0000"/>
                </a:solidFill>
              </a:rPr>
              <a:t>Dad, Mum, brother and two sisters.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47AD2-A171-4D27-9334-67405CBB8921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990D5-7451-4F70-9774-B5E7CA1CE99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4098" name="Picture 2" descr="F:\на конкурс УГ Буриченко Е. Л,\материалы для урока\Scan001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1621" y="1906731"/>
            <a:ext cx="3684829" cy="240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268760"/>
            <a:ext cx="5111750" cy="4857403"/>
          </a:xfrm>
        </p:spPr>
        <p:txBody>
          <a:bodyPr/>
          <a:lstStyle/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My name is Diana.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I have 3 pets.</a:t>
            </a:r>
            <a:endParaRPr lang="ru-RU" dirty="0" smtClean="0"/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My cats’ names are Sport and Wolf.</a:t>
            </a:r>
            <a:endParaRPr lang="ru-RU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I live with my Dad, Mum, brother and two sisters.</a:t>
            </a:r>
            <a:endParaRPr lang="ru-RU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/>
              <a:t>My birthday is on the 1</a:t>
            </a:r>
            <a:r>
              <a:rPr lang="en-US" baseline="30000" dirty="0" smtClean="0"/>
              <a:t>st</a:t>
            </a:r>
            <a:r>
              <a:rPr lang="en-US" dirty="0" smtClean="0"/>
              <a:t> of May.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47AD2-A171-4D27-9334-67405CBB8921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990D5-7451-4F70-9774-B5E7CA1CE99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7" name="Picture 2" descr="F:\на конкурс УГ Буриченко Е. Л,\материалы для урока\Scan001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1621" y="1906731"/>
            <a:ext cx="3684829" cy="2408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980729"/>
            <a:ext cx="5626968" cy="4392488"/>
          </a:xfrm>
        </p:spPr>
        <p:txBody>
          <a:bodyPr/>
          <a:lstStyle/>
          <a:p>
            <a:r>
              <a:rPr lang="ru-RU" dirty="0" smtClean="0"/>
              <a:t>Заполнить конверт по образцу в учебнике,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ru-RU" dirty="0" smtClean="0"/>
              <a:t> </a:t>
            </a:r>
            <a:r>
              <a:rPr lang="en-US" dirty="0" smtClean="0"/>
              <a:t>Ex. 3, p. 80.</a:t>
            </a:r>
          </a:p>
          <a:p>
            <a:r>
              <a:rPr lang="ru-RU" dirty="0" smtClean="0"/>
              <a:t>Ответить на письмо закончив предложения.</a:t>
            </a:r>
          </a:p>
          <a:p>
            <a:r>
              <a:rPr lang="ru-RU" dirty="0" smtClean="0"/>
              <a:t>Самостоятельно написать ответ на письмо Дианы. </a:t>
            </a:r>
            <a:endParaRPr lang="en-US" dirty="0" smtClean="0"/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47AD2-A171-4D27-9334-67405CBB8921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990D5-7451-4F70-9774-B5E7CA1CE99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5122" name="Picture 2" descr="F:\на конкурс УГ Буриченко Е. Л,\материалы для урока\задание - копи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2393089" cy="2162597"/>
          </a:xfrm>
          <a:prstGeom prst="rect">
            <a:avLst/>
          </a:prstGeom>
          <a:noFill/>
        </p:spPr>
      </p:pic>
      <p:pic>
        <p:nvPicPr>
          <p:cNvPr id="5123" name="Picture 3" descr="F:\на конкурс УГ Буриченко Е. Л,\материалы для урока\задание - копи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1512168" cy="14570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B47AD2-A171-4D27-9334-67405CBB8921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2990D5-7451-4F70-9774-B5E7CA1CE99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3074" name="Picture 2" descr="F:\на конкурс УГ Буриченко Е. Л,\материалы для урока\Scan0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1560" y="1772816"/>
            <a:ext cx="7917455" cy="26642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27584" y="1340768"/>
            <a:ext cx="3875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 очень понравился!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427984" y="4437112"/>
            <a:ext cx="26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Хороший урок!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1268760"/>
            <a:ext cx="2606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Неплохой урок!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Postcard</a:t>
            </a:r>
            <a:endParaRPr lang="ru-RU" sz="48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92D86-BDDF-4CAB-ACAD-83C1C2DFE42F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7478A-D011-4EB1-8967-9B82AAFAC8D9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7170" name="Picture 2" descr="F:\на конкурс УГ Буриченко Е. Л,\материалы для урока\задание - копия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88840"/>
            <a:ext cx="2249016" cy="2125320"/>
          </a:xfrm>
          <a:prstGeom prst="rect">
            <a:avLst/>
          </a:prstGeom>
          <a:noFill/>
        </p:spPr>
      </p:pic>
      <p:pic>
        <p:nvPicPr>
          <p:cNvPr id="7171" name="Picture 3" descr="F:\на конкурс УГ Буриченко Е. Л,\материалы для урока\large_3dl-b01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4998243" cy="3712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  <a:latin typeface="Adobe Caslon Pro" pitchFamily="18" charset="0"/>
              </a:rPr>
              <a:t>Every morning at Eight o’clock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92D86-BDDF-4CAB-ACAD-83C1C2DFE42F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7478A-D011-4EB1-8967-9B82AAFAC8D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26" name="Picture 2" descr="F:\на конкурс УГ Буриченко Е. Л,\материалы для урока\Scan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25822" y="1988908"/>
            <a:ext cx="4180388" cy="2880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“ Letters”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“How to write letters”</a:t>
            </a: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“Reading and Writing Letters”</a:t>
            </a:r>
            <a:endParaRPr lang="ru-RU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“Writing letters”</a:t>
            </a:r>
            <a:endParaRPr lang="ru-RU" sz="4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44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92D86-BDDF-4CAB-ACAD-83C1C2DFE42F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7478A-D011-4EB1-8967-9B82AAFAC8D9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Рисунок 3" descr="http://im4-tub-ru.yandex.net/i?id=88101076-02-7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701768" cy="227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2123728" y="620688"/>
            <a:ext cx="6562055" cy="5145435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1. </a:t>
            </a:r>
            <a:r>
              <a:rPr lang="en-US" sz="3600" dirty="0" smtClean="0"/>
              <a:t>Every morning at eight o</a:t>
            </a:r>
            <a:r>
              <a:rPr lang="ru-RU" sz="3600" dirty="0" smtClean="0"/>
              <a:t>’</a:t>
            </a:r>
            <a:r>
              <a:rPr lang="en-US" sz="3600" dirty="0" smtClean="0"/>
              <a:t>clock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2. </a:t>
            </a:r>
            <a:r>
              <a:rPr lang="en-US" sz="3600" dirty="0" smtClean="0"/>
              <a:t>Words</a:t>
            </a:r>
            <a:r>
              <a:rPr lang="ru-RU" sz="3600" dirty="0" smtClean="0"/>
              <a:t>, </a:t>
            </a:r>
            <a:r>
              <a:rPr lang="en-US" sz="3600" dirty="0" smtClean="0"/>
              <a:t>topic </a:t>
            </a:r>
            <a:r>
              <a:rPr lang="ru-RU" sz="3600" dirty="0" smtClean="0"/>
              <a:t>“</a:t>
            </a:r>
            <a:r>
              <a:rPr lang="en-US" sz="3600" dirty="0" smtClean="0"/>
              <a:t>Post</a:t>
            </a:r>
            <a:r>
              <a:rPr lang="ru-RU" sz="3600" dirty="0" smtClean="0"/>
              <a:t>”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3. </a:t>
            </a:r>
            <a:r>
              <a:rPr lang="en-US" sz="3600" dirty="0" smtClean="0"/>
              <a:t>How to write letters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4. </a:t>
            </a:r>
            <a:r>
              <a:rPr lang="ru-RU" sz="3600" dirty="0" err="1" smtClean="0"/>
              <a:t>Homework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3600" dirty="0" smtClean="0"/>
              <a:t>5.  ?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92D86-BDDF-4CAB-ACAD-83C1C2DFE42F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7478A-D011-4EB1-8967-9B82AAFAC8D9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147" name="Picture 3" descr="F:\на конкурс УГ Буриченко Е. Л,\материалы для урока\задание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84784"/>
            <a:ext cx="1296144" cy="1036915"/>
          </a:xfrm>
          <a:prstGeom prst="rect">
            <a:avLst/>
          </a:prstGeom>
          <a:noFill/>
        </p:spPr>
      </p:pic>
      <p:pic>
        <p:nvPicPr>
          <p:cNvPr id="6148" name="Picture 4" descr="F:\на конкурс УГ Буриченко Е. Л,\материалы для урока\зад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926313" cy="895859"/>
          </a:xfrm>
          <a:prstGeom prst="rect">
            <a:avLst/>
          </a:prstGeom>
          <a:noFill/>
        </p:spPr>
      </p:pic>
      <p:pic>
        <p:nvPicPr>
          <p:cNvPr id="6149" name="Picture 5" descr="F:\на конкурс УГ Буриченко Е. Л,\материалы для урока\зад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564904"/>
            <a:ext cx="1080120" cy="1044610"/>
          </a:xfrm>
          <a:prstGeom prst="rect">
            <a:avLst/>
          </a:prstGeom>
          <a:noFill/>
        </p:spPr>
      </p:pic>
      <p:pic>
        <p:nvPicPr>
          <p:cNvPr id="6150" name="Picture 6" descr="F:\на конкурс УГ Буриченко Е. Л,\материалы для урока\задание - копия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97152"/>
            <a:ext cx="1656184" cy="1497542"/>
          </a:xfrm>
          <a:prstGeom prst="rect">
            <a:avLst/>
          </a:prstGeom>
          <a:noFill/>
        </p:spPr>
      </p:pic>
      <p:pic>
        <p:nvPicPr>
          <p:cNvPr id="1026" name="Picture 2" descr="F:\на конкурс УГ Буриченко Е. Л,\материалы для урока\задание - копия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645024"/>
            <a:ext cx="1259574" cy="1138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>
          <a:xfrm>
            <a:off x="2123728" y="332656"/>
            <a:ext cx="6562055" cy="5616624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3600" dirty="0" smtClean="0"/>
              <a:t>Every morning at eight o</a:t>
            </a:r>
            <a:r>
              <a:rPr lang="ru-RU" sz="3600" dirty="0" smtClean="0"/>
              <a:t>’</a:t>
            </a:r>
            <a:r>
              <a:rPr lang="en-US" sz="3600" dirty="0" smtClean="0"/>
              <a:t>clock</a:t>
            </a:r>
            <a:r>
              <a:rPr lang="ru-RU" sz="3600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прочитать</a:t>
            </a:r>
          </a:p>
          <a:p>
            <a:pPr>
              <a:buFontTx/>
              <a:buChar char="-"/>
            </a:pPr>
            <a:r>
              <a:rPr lang="ru-RU" dirty="0" smtClean="0"/>
              <a:t>расставить строки стихотворения по порядку</a:t>
            </a:r>
          </a:p>
          <a:p>
            <a:pPr>
              <a:buNone/>
            </a:pPr>
            <a:r>
              <a:rPr lang="ru-RU" sz="3600" dirty="0" smtClean="0"/>
              <a:t>2. </a:t>
            </a:r>
            <a:r>
              <a:rPr lang="en-US" sz="3600" dirty="0" smtClean="0"/>
              <a:t>Words</a:t>
            </a:r>
            <a:r>
              <a:rPr lang="ru-RU" sz="3600" dirty="0" smtClean="0"/>
              <a:t>, </a:t>
            </a:r>
            <a:r>
              <a:rPr lang="en-US" sz="3600" dirty="0" smtClean="0"/>
              <a:t>topic </a:t>
            </a:r>
            <a:r>
              <a:rPr lang="ru-RU" sz="3600" dirty="0" smtClean="0"/>
              <a:t>“</a:t>
            </a:r>
            <a:r>
              <a:rPr lang="en-US" sz="3600" dirty="0" smtClean="0"/>
              <a:t>Post</a:t>
            </a:r>
            <a:r>
              <a:rPr lang="ru-RU" sz="3600" dirty="0" smtClean="0"/>
              <a:t>”</a:t>
            </a:r>
          </a:p>
          <a:p>
            <a:pPr>
              <a:buFontTx/>
              <a:buChar char="-"/>
            </a:pPr>
            <a:r>
              <a:rPr lang="ru-RU" dirty="0" smtClean="0"/>
              <a:t>прочитать</a:t>
            </a:r>
          </a:p>
          <a:p>
            <a:pPr>
              <a:buFontTx/>
              <a:buChar char="-"/>
            </a:pPr>
            <a:r>
              <a:rPr lang="ru-RU" dirty="0" smtClean="0"/>
              <a:t>назвать слово по картинке</a:t>
            </a:r>
          </a:p>
          <a:p>
            <a:pPr>
              <a:buNone/>
            </a:pPr>
            <a:r>
              <a:rPr lang="ru-RU" sz="3600" dirty="0" smtClean="0"/>
              <a:t>3. </a:t>
            </a:r>
            <a:r>
              <a:rPr lang="en-US" sz="3600" dirty="0" smtClean="0"/>
              <a:t>How to write letters</a:t>
            </a:r>
            <a:r>
              <a:rPr lang="ru-RU" sz="3600" dirty="0" smtClean="0"/>
              <a:t>.</a:t>
            </a:r>
          </a:p>
          <a:p>
            <a:pPr>
              <a:buFontTx/>
              <a:buChar char="-"/>
            </a:pPr>
            <a:r>
              <a:rPr lang="ru-RU" dirty="0" smtClean="0"/>
              <a:t>прочитать адрес</a:t>
            </a:r>
          </a:p>
          <a:p>
            <a:pPr>
              <a:buFontTx/>
              <a:buChar char="-"/>
            </a:pPr>
            <a:r>
              <a:rPr lang="ru-RU" dirty="0" smtClean="0"/>
              <a:t>прочитать письмо</a:t>
            </a:r>
          </a:p>
          <a:p>
            <a:pPr>
              <a:buFontTx/>
              <a:buChar char="-"/>
            </a:pPr>
            <a:r>
              <a:rPr lang="ru-RU" dirty="0" smtClean="0"/>
              <a:t>написать ответ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7478A-D011-4EB1-8967-9B82AAFAC8D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147" name="Picture 3" descr="F:\на конкурс УГ Буриченко Е. Л,\материалы для урока\задание - копия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1656184" cy="1324947"/>
          </a:xfrm>
          <a:prstGeom prst="rect">
            <a:avLst/>
          </a:prstGeom>
          <a:noFill/>
        </p:spPr>
      </p:pic>
      <p:pic>
        <p:nvPicPr>
          <p:cNvPr id="6148" name="Picture 4" descr="F:\на конкурс УГ Буриченко Е. Л,\материалы для урока\зад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1638029" cy="1584176"/>
          </a:xfrm>
          <a:prstGeom prst="rect">
            <a:avLst/>
          </a:prstGeom>
          <a:noFill/>
        </p:spPr>
      </p:pic>
      <p:pic>
        <p:nvPicPr>
          <p:cNvPr id="6149" name="Picture 5" descr="F:\на конкурс УГ Буриченко Е. Л,\материалы для урока\зад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61595"/>
            <a:ext cx="1584176" cy="1532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4221088"/>
            <a:ext cx="8229600" cy="11430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«</a:t>
            </a:r>
            <a:r>
              <a:rPr lang="ru-RU" sz="5400" b="1" dirty="0" smtClean="0">
                <a:solidFill>
                  <a:srgbClr val="FF0000"/>
                </a:solidFill>
              </a:rPr>
              <a:t>+</a:t>
            </a:r>
            <a:r>
              <a:rPr lang="ru-RU" dirty="0" smtClean="0"/>
              <a:t>» – </a:t>
            </a:r>
            <a:r>
              <a:rPr lang="ru-RU" sz="2800" b="1" dirty="0" smtClean="0"/>
              <a:t>мне все понятно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«</a:t>
            </a:r>
            <a:r>
              <a:rPr lang="ru-RU" sz="5400" b="1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>» - </a:t>
            </a:r>
            <a:r>
              <a:rPr lang="ru-RU" sz="2800" b="1" dirty="0" smtClean="0"/>
              <a:t>понятно, но нужно будет еще повторить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«</a:t>
            </a:r>
            <a:r>
              <a:rPr lang="ru-RU" sz="5400" b="1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» </a:t>
            </a:r>
            <a:r>
              <a:rPr lang="ru-RU" sz="2800" b="1" dirty="0" smtClean="0"/>
              <a:t>- я ничего не понял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9D12FF-6E82-4373-9E57-B6D05636EBC8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2A4BD-D940-4DF2-9861-3F7E774C0BB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31746" name="Picture 2" descr="C:\Users\Алена\Documents\Scan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5531" y="476671"/>
            <a:ext cx="8352929" cy="3312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66E2E-0424-441E-8EE5-BB3E049FEC24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AC83B-4481-43FF-83F3-BDB8433D825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Picture 4" descr="http://go1.imgsmail.ru/imgpreview?key=http%3A//vneuroka.ru/okrmir/pct/ps123171.jpg&amp;mb=imgdb_preview_8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481" t="17342" r="18831" b="17628"/>
          <a:stretch>
            <a:fillRect/>
          </a:stretch>
        </p:blipFill>
        <p:spPr bwMode="auto">
          <a:xfrm>
            <a:off x="755576" y="764704"/>
            <a:ext cx="1357306" cy="10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http://go2.imgsmail.ru/imgpreview?key=http%3A//tapisarevskaya.rusedu.net/gallery/1415/3maket_konverta.jpg&amp;mb=imgdb_preview_931"/>
          <p:cNvPicPr>
            <a:picLocks noChangeAspect="1" noChangeArrowheads="1"/>
          </p:cNvPicPr>
          <p:nvPr/>
        </p:nvPicPr>
        <p:blipFill>
          <a:blip r:embed="rId3" cstate="print"/>
          <a:srcRect l="8333" t="20271" r="8333" b="35809"/>
          <a:stretch>
            <a:fillRect/>
          </a:stretch>
        </p:blipFill>
        <p:spPr bwMode="auto">
          <a:xfrm>
            <a:off x="683568" y="2420888"/>
            <a:ext cx="1584176" cy="102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http://go4.imgsmail.ru/imgpreview?key=http%3A//diafilmy.su/uploads/posts/2011-04/1302543197_14.jpg&amp;mb=imgdb_preview_2040"/>
          <p:cNvPicPr>
            <a:picLocks noChangeAspect="1" noChangeArrowheads="1"/>
          </p:cNvPicPr>
          <p:nvPr/>
        </p:nvPicPr>
        <p:blipFill>
          <a:blip r:embed="rId4" cstate="print"/>
          <a:srcRect b="17628"/>
          <a:stretch>
            <a:fillRect/>
          </a:stretch>
        </p:blipFill>
        <p:spPr bwMode="auto">
          <a:xfrm>
            <a:off x="755576" y="4149080"/>
            <a:ext cx="142875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http://go1.imgsmail.ru/imgpreview?key=http%3A//514.shaforostova.com/wp-content/uploads/2013/01/Bruxelle10.jpg&amp;mb=imgdb_preview_1617"/>
          <p:cNvPicPr>
            <a:picLocks noChangeAspect="1" noChangeArrowheads="1"/>
          </p:cNvPicPr>
          <p:nvPr/>
        </p:nvPicPr>
        <p:blipFill>
          <a:blip r:embed="rId5" cstate="print"/>
          <a:srcRect t="26785" b="8163"/>
          <a:stretch>
            <a:fillRect/>
          </a:stretch>
        </p:blipFill>
        <p:spPr bwMode="auto">
          <a:xfrm>
            <a:off x="3347864" y="836712"/>
            <a:ext cx="13573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go4.imgsmail.ru/imgpreview?key=http%3A//4.bp.blogspot.com/_AY68eyruRU8/TMQGqxpi_vI/AAAAAAAAADQ/qsPJC7FeTIk/s1600/1063.jpg&amp;mb=imgdb_preview_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93096"/>
            <a:ext cx="1716782" cy="104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go3.imgsmail.ru/imgpreview?key=http%3A//megaobzor.com/load/miatozoff/listbumagi/6.gif&amp;mb=imgdb_preview_16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 l="13750" t="18750" r="7500" b="17499"/>
          <a:stretch>
            <a:fillRect/>
          </a:stretch>
        </p:blipFill>
        <p:spPr bwMode="auto">
          <a:xfrm>
            <a:off x="6300192" y="764704"/>
            <a:ext cx="1500188" cy="121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go3.imgsmail.ru/imgpreview?key=http%3A//gazeta.a42.ru/images/lenta/5372.jpg&amp;mb=imgdb_preview_6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348880"/>
            <a:ext cx="216678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01106~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3933056"/>
            <a:ext cx="2159521" cy="131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_F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2237525"/>
            <a:ext cx="1944216" cy="141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516216" y="3501008"/>
            <a:ext cx="1441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an envelope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16216" y="5445224"/>
            <a:ext cx="1424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post office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9592" y="1916832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stamp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60232" y="198884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 paper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1300" y="3501008"/>
            <a:ext cx="1326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an address</a:t>
            </a:r>
            <a:endParaRPr lang="ru-RU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59632" y="508518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dirty="0" smtClean="0">
                <a:solidFill>
                  <a:srgbClr val="0070C0"/>
                </a:solidFill>
              </a:rPr>
              <a:t>letterbox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19872" y="1700808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</a:t>
            </a:r>
            <a:r>
              <a:rPr lang="en-US" dirty="0" smtClean="0">
                <a:solidFill>
                  <a:srgbClr val="0070C0"/>
                </a:solidFill>
              </a:rPr>
              <a:t>letterbox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07904" y="371703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postman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779912" y="537321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a letter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366E2E-0424-441E-8EE5-BB3E049FEC24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AC83B-4481-43FF-83F3-BDB8433D825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Picture 4" descr="http://go1.imgsmail.ru/imgpreview?key=http%3A//vneuroka.ru/okrmir/pct/ps123171.jpg&amp;mb=imgdb_preview_85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9481" t="17342" r="18831" b="17628"/>
          <a:stretch>
            <a:fillRect/>
          </a:stretch>
        </p:blipFill>
        <p:spPr bwMode="auto">
          <a:xfrm>
            <a:off x="755576" y="764704"/>
            <a:ext cx="1357306" cy="107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 descr="http://go2.imgsmail.ru/imgpreview?key=http%3A//tapisarevskaya.rusedu.net/gallery/1415/3maket_konverta.jpg&amp;mb=imgdb_preview_931"/>
          <p:cNvPicPr>
            <a:picLocks noChangeAspect="1" noChangeArrowheads="1"/>
          </p:cNvPicPr>
          <p:nvPr/>
        </p:nvPicPr>
        <p:blipFill>
          <a:blip r:embed="rId3" cstate="print"/>
          <a:srcRect l="8333" t="20271" r="8333" b="35809"/>
          <a:stretch>
            <a:fillRect/>
          </a:stretch>
        </p:blipFill>
        <p:spPr bwMode="auto">
          <a:xfrm>
            <a:off x="683568" y="2420888"/>
            <a:ext cx="1584176" cy="102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http://go4.imgsmail.ru/imgpreview?key=http%3A//diafilmy.su/uploads/posts/2011-04/1302543197_14.jpg&amp;mb=imgdb_preview_2040"/>
          <p:cNvPicPr>
            <a:picLocks noChangeAspect="1" noChangeArrowheads="1"/>
          </p:cNvPicPr>
          <p:nvPr/>
        </p:nvPicPr>
        <p:blipFill>
          <a:blip r:embed="rId4" cstate="print"/>
          <a:srcRect b="17628"/>
          <a:stretch>
            <a:fillRect/>
          </a:stretch>
        </p:blipFill>
        <p:spPr bwMode="auto">
          <a:xfrm>
            <a:off x="755576" y="4149080"/>
            <a:ext cx="142875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http://go1.imgsmail.ru/imgpreview?key=http%3A//514.shaforostova.com/wp-content/uploads/2013/01/Bruxelle10.jpg&amp;mb=imgdb_preview_1617"/>
          <p:cNvPicPr>
            <a:picLocks noChangeAspect="1" noChangeArrowheads="1"/>
          </p:cNvPicPr>
          <p:nvPr/>
        </p:nvPicPr>
        <p:blipFill>
          <a:blip r:embed="rId5" cstate="print"/>
          <a:srcRect t="26785" b="8163"/>
          <a:stretch>
            <a:fillRect/>
          </a:stretch>
        </p:blipFill>
        <p:spPr bwMode="auto">
          <a:xfrm>
            <a:off x="3347864" y="836712"/>
            <a:ext cx="13573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http://go4.imgsmail.ru/imgpreview?key=http%3A//4.bp.blogspot.com/_AY68eyruRU8/TMQGqxpi_vI/AAAAAAAAADQ/qsPJC7FeTIk/s1600/1063.jpg&amp;mb=imgdb_preview_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293096"/>
            <a:ext cx="1716782" cy="104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go3.imgsmail.ru/imgpreview?key=http%3A//megaobzor.com/load/miatozoff/listbumagi/6.gif&amp;mb=imgdb_preview_1676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 l="13750" t="18750" r="7500" b="17499"/>
          <a:stretch>
            <a:fillRect/>
          </a:stretch>
        </p:blipFill>
        <p:spPr bwMode="auto">
          <a:xfrm>
            <a:off x="6300192" y="764704"/>
            <a:ext cx="1500188" cy="121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http://go3.imgsmail.ru/imgpreview?key=http%3A//gazeta.a42.ru/images/lenta/5372.jpg&amp;mb=imgdb_preview_68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2348880"/>
            <a:ext cx="216678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201106~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0152" y="3933056"/>
            <a:ext cx="2159521" cy="131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p_F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2132856"/>
            <a:ext cx="2088232" cy="151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92D86-BDDF-4CAB-ACAD-83C1C2DFE42F}" type="datetime1">
              <a:rPr lang="ru-RU" smtClean="0"/>
              <a:pPr>
                <a:defRPr/>
              </a:pPr>
              <a:t>26.02.2015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F7478A-D011-4EB1-8967-9B82AAFAC8D9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2050" name="Picture 2" descr="F:\на конкурс УГ Буриченко Е. Л,\материалы для урока\конвер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8136904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.яз.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ин.яз.10</Template>
  <TotalTime>376</TotalTime>
  <Words>423</Words>
  <Application>Microsoft Office PowerPoint</Application>
  <PresentationFormat>Экран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ин.яз.10</vt:lpstr>
      <vt:lpstr>Слайд 1</vt:lpstr>
      <vt:lpstr>Every morning at Eight o’clock</vt:lpstr>
      <vt:lpstr>Слайд 3</vt:lpstr>
      <vt:lpstr>Слайд 4</vt:lpstr>
      <vt:lpstr>Слайд 5</vt:lpstr>
      <vt:lpstr> «+» – мне все понятно  «!» - понятно, но нужно будет еще повторить   «-» - я ничего не понял  </vt:lpstr>
      <vt:lpstr>Слайд 7</vt:lpstr>
      <vt:lpstr>Слайд 8</vt:lpstr>
      <vt:lpstr>Слайд 9</vt:lpstr>
      <vt:lpstr>Слайд 10</vt:lpstr>
      <vt:lpstr>Задания группе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Postcard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Алена</dc:creator>
  <dc:description>http://aida.ucoz.ru</dc:description>
  <cp:lastModifiedBy>Алена</cp:lastModifiedBy>
  <cp:revision>65</cp:revision>
  <dcterms:created xsi:type="dcterms:W3CDTF">2013-12-04T11:49:22Z</dcterms:created>
  <dcterms:modified xsi:type="dcterms:W3CDTF">2015-02-26T13:54:30Z</dcterms:modified>
</cp:coreProperties>
</file>