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56" r:id="rId3"/>
    <p:sldId id="262" r:id="rId4"/>
    <p:sldId id="257" r:id="rId5"/>
    <p:sldId id="261" r:id="rId6"/>
    <p:sldId id="263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3DF6-DD0D-4427-88FD-47C2FF2AF4FE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7CE1-CF62-46D8-9A78-2B121BDC8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zhegov.info/slova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8%D0%BB%D0%BE%D1%81%D0%BE%D1%8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ru.wikipedia.org/wiki/%D0%A4%D0%B8%D0%BB%D0%BE%D1%81%D0%BE%D1%84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на\Desktop\методика\Картинки\j04312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93244"/>
            <a:ext cx="8496944" cy="6113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4429132"/>
            <a:ext cx="8286808" cy="21573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Если ты научишься быть честным сам с собой, что очень сложно, то никогда не  сможешь обманывать других.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 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1026" name="Picture 2" descr="C:\Users\Алена\Desktop\методика\Картинки\x_1d8db8b7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111750" cy="3833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5589240"/>
            <a:ext cx="7595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Ложь во имя спасения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Рисунок 10" descr="http://www.aktsent.info/files/image/public_images/182/svjataja_lozch_1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4885" r="4885"/>
          <a:stretch>
            <a:fillRect/>
          </a:stretch>
        </p:blipFill>
        <p:spPr bwMode="auto">
          <a:xfrm>
            <a:off x="1835150" y="1844675"/>
            <a:ext cx="548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980728"/>
            <a:ext cx="5983560" cy="4813647"/>
          </a:xfrm>
        </p:spPr>
      </p:sp>
      <p:sp>
        <p:nvSpPr>
          <p:cNvPr id="5" name="Прямоугольник 4"/>
          <p:cNvSpPr/>
          <p:nvPr/>
        </p:nvSpPr>
        <p:spPr>
          <a:xfrm>
            <a:off x="2411760" y="1700808"/>
            <a:ext cx="43145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Лучше горькая </a:t>
            </a:r>
            <a:r>
              <a:rPr lang="ru-RU" sz="4800" i="1" dirty="0" smtClean="0">
                <a:solidFill>
                  <a:srgbClr val="92D050"/>
                </a:solidFill>
              </a:rPr>
              <a:t>правда</a:t>
            </a:r>
            <a:r>
              <a:rPr lang="ru-RU" sz="4800" i="1" dirty="0" smtClean="0">
                <a:solidFill>
                  <a:srgbClr val="FF0000"/>
                </a:solidFill>
              </a:rPr>
              <a:t>,</a:t>
            </a:r>
            <a:endParaRPr lang="en-US" sz="4800" i="1" dirty="0" smtClean="0">
              <a:solidFill>
                <a:srgbClr val="FF0000"/>
              </a:solidFill>
            </a:endParaRPr>
          </a:p>
          <a:p>
            <a:r>
              <a:rPr lang="ru-RU" sz="4800" i="1" dirty="0" smtClean="0">
                <a:solidFill>
                  <a:srgbClr val="FF0000"/>
                </a:solidFill>
              </a:rPr>
              <a:t> чем сладкая </a:t>
            </a:r>
            <a:r>
              <a:rPr lang="ru-RU" sz="4800" i="1" dirty="0" smtClean="0">
                <a:solidFill>
                  <a:srgbClr val="92D050"/>
                </a:solidFill>
              </a:rPr>
              <a:t>ложь</a:t>
            </a:r>
            <a:r>
              <a:rPr lang="ru-RU" sz="4800" i="1" dirty="0" smtClean="0">
                <a:solidFill>
                  <a:srgbClr val="FF0000"/>
                </a:solidFill>
              </a:rPr>
              <a:t>.</a:t>
            </a:r>
            <a:endParaRPr lang="ru-RU" sz="4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Выражение это </a:t>
            </a:r>
            <a:r>
              <a:rPr lang="ru-RU" dirty="0" smtClean="0">
                <a:solidFill>
                  <a:srgbClr val="FF0000"/>
                </a:solidFill>
              </a:rPr>
              <a:t>возникло из библии</a:t>
            </a:r>
            <a:r>
              <a:rPr lang="ru-RU" dirty="0" smtClean="0"/>
              <a:t>, из неверно понятого церковно-славянского текста (</a:t>
            </a:r>
            <a:r>
              <a:rPr lang="ru-RU" dirty="0" err="1" smtClean="0"/>
              <a:t>Псал</a:t>
            </a:r>
            <a:r>
              <a:rPr lang="ru-RU" dirty="0" smtClean="0"/>
              <a:t>. 32, 17):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«Ложь конь во спасение, во множестве же силы </a:t>
            </a:r>
            <a:r>
              <a:rPr lang="ru-RU" dirty="0" err="1" smtClean="0"/>
              <a:t>своея</a:t>
            </a:r>
            <a:r>
              <a:rPr lang="ru-RU" dirty="0" smtClean="0"/>
              <a:t> не спасется»;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в русском переводе: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«Не надежен конь для спасения, не спасет он великою силою своею», то есть крепость и быстрота коней не спасет нападающих; отраженные, они сами будут искать спасения в бегстве.</a:t>
            </a:r>
            <a:endParaRPr lang="ru-RU" dirty="0"/>
          </a:p>
        </p:txBody>
      </p:sp>
      <p:pic>
        <p:nvPicPr>
          <p:cNvPr id="2050" name="Picture 2" descr="C:\Users\Алена\Desktop\методика\Картинки\J01778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78834"/>
            <a:ext cx="3312368" cy="220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Ложь 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419872" y="1600200"/>
            <a:ext cx="5266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   намеренное искажение   истины, неправда, обман.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Т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олковый словарь русского языка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С.И.Ожегов, Н.Ю.Шведова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240360" cy="425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ea typeface="Times New Roman"/>
              </a:rPr>
              <a:t>     </a:t>
            </a:r>
            <a:r>
              <a:rPr lang="ru-RU" sz="3200" dirty="0" smtClean="0">
                <a:ea typeface="Times New Roman"/>
              </a:rPr>
              <a:t>«Есть тип лжи из сострадания, который может быть спасением жизни другого человека».</a:t>
            </a:r>
            <a:endParaRPr lang="ru-RU" sz="3200" dirty="0" smtClean="0"/>
          </a:p>
          <a:p>
            <a:endParaRPr lang="ru-RU" sz="28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323528" y="404664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Никола́й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Алекса́ндрович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Бердя́ев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800" u="sng" dirty="0" smtClean="0">
                <a:solidFill>
                  <a:schemeClr val="accent4">
                    <a:lumMod val="50000"/>
                  </a:schemeClr>
                </a:solidFill>
              </a:rPr>
              <a:t>русский   и  украинский</a:t>
            </a:r>
            <a:r>
              <a:rPr lang="ru-RU" sz="1800" u="sng" baseline="30000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4">
                    <a:lumMod val="50000"/>
                  </a:schemeClr>
                </a:solidFill>
                <a:hlinkClick r:id="rId3" tooltip="Философ"/>
              </a:rPr>
              <a:t>философ</a:t>
            </a:r>
            <a:endParaRPr lang="ru-RU" sz="1800" u="sng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4040188" cy="750887"/>
          </a:xfrm>
        </p:spPr>
        <p:txBody>
          <a:bodyPr>
            <a:normAutofit lnSpcReduction="10000"/>
          </a:bodyPr>
          <a:lstStyle/>
          <a:p>
            <a:r>
              <a:rPr lang="vi-VN" b="1" dirty="0" smtClean="0">
                <a:solidFill>
                  <a:schemeClr val="accent4">
                    <a:lumMod val="50000"/>
                  </a:schemeClr>
                </a:solidFill>
              </a:rPr>
              <a:t>Иммануи́л Кант</a:t>
            </a:r>
            <a:r>
              <a:rPr lang="vi-VN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vi-VN" sz="1700" u="sng" dirty="0" smtClean="0">
                <a:solidFill>
                  <a:schemeClr val="accent4">
                    <a:lumMod val="50000"/>
                  </a:schemeClr>
                </a:solidFill>
              </a:rPr>
              <a:t>немецкий </a:t>
            </a:r>
            <a:r>
              <a:rPr lang="vi-VN" sz="1700" u="sng" dirty="0" smtClean="0">
                <a:solidFill>
                  <a:schemeClr val="accent4">
                    <a:lumMod val="50000"/>
                  </a:schemeClr>
                </a:solidFill>
                <a:hlinkClick r:id="rId2" tooltip="Философ"/>
              </a:rPr>
              <a:t>философ</a:t>
            </a:r>
            <a:endParaRPr lang="ru-RU" sz="1700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620688"/>
            <a:ext cx="4500594" cy="56886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  «Допустима ли ложь во спасение? Нет! Нельзя помыслить себе решительно ни одного случая, когда была бы оправдана ложь. В противном случае дети любое обстоятельство станут расценивать как то именно, при котором позволительна ложь во спасение».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2592288" cy="373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на\Desktop\методика\Картинки\J01786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7098243" cy="4684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91680" y="260648"/>
            <a:ext cx="6983958" cy="6213153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sz="4100" dirty="0" smtClean="0">
                <a:solidFill>
                  <a:srgbClr val="FFFF00"/>
                </a:solidFill>
              </a:rPr>
              <a:t>Анкетирование</a:t>
            </a:r>
          </a:p>
          <a:p>
            <a:pPr algn="ctr">
              <a:buNone/>
            </a:pPr>
            <a:r>
              <a:rPr lang="ru-RU" sz="4100" dirty="0" smtClean="0">
                <a:solidFill>
                  <a:srgbClr val="FFFF00"/>
                </a:solidFill>
              </a:rPr>
              <a:t> </a:t>
            </a:r>
          </a:p>
          <a:p>
            <a:pPr marL="342900" lvl="0" indent="-342900" algn="just">
              <a:lnSpc>
                <a:spcPct val="13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400" dirty="0" smtClean="0">
                <a:solidFill>
                  <a:schemeClr val="bg1"/>
                </a:solidFill>
                <a:ea typeface="Times New Roman"/>
              </a:rPr>
              <a:t>Часто ли вы говорите правду? (Да, нет)</a:t>
            </a:r>
          </a:p>
          <a:p>
            <a:pPr marL="342900" lvl="0" indent="-342900" algn="just">
              <a:lnSpc>
                <a:spcPct val="13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400" dirty="0" smtClean="0">
                <a:solidFill>
                  <a:schemeClr val="bg1"/>
                </a:solidFill>
                <a:ea typeface="Times New Roman"/>
              </a:rPr>
              <a:t>Если на уроке вы получили двойку, в этот же день скажете родителям? (Да, нет)</a:t>
            </a:r>
          </a:p>
          <a:p>
            <a:pPr marL="342900" lvl="0" indent="-342900" algn="just">
              <a:lnSpc>
                <a:spcPct val="13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400" dirty="0" smtClean="0">
                <a:solidFill>
                  <a:schemeClr val="bg1"/>
                </a:solidFill>
                <a:ea typeface="Times New Roman"/>
              </a:rPr>
              <a:t>Вы говорите другу (подруге), что он (она) хорошо выглядит, а про себя думаете, как же он (она) ужасно сегодня выглядит? (Да, нет)</a:t>
            </a:r>
          </a:p>
          <a:p>
            <a:pPr marL="342900" lvl="0" indent="-342900" algn="just">
              <a:lnSpc>
                <a:spcPct val="13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3400" dirty="0" smtClean="0">
                <a:solidFill>
                  <a:schemeClr val="bg1"/>
                </a:solidFill>
                <a:ea typeface="Times New Roman"/>
              </a:rPr>
              <a:t>Когда вы рассказываете истории друзьям, приукрашиваете реальность? (Да, нет)</a:t>
            </a:r>
          </a:p>
          <a:p>
            <a:pPr marL="342900" indent="-342900" algn="just">
              <a:lnSpc>
                <a:spcPct val="13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ru-RU" sz="3400" dirty="0" smtClean="0">
                <a:solidFill>
                  <a:schemeClr val="bg1"/>
                </a:solidFill>
                <a:ea typeface="Times New Roman"/>
              </a:rPr>
              <a:t>Заполняя анкету, вы отвечали честно? (Да, нет)</a:t>
            </a:r>
          </a:p>
          <a:p>
            <a:pPr marL="342900" lvl="0" indent="-342900" algn="just">
              <a:lnSpc>
                <a:spcPct val="13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endParaRPr lang="ru-RU" sz="3400" dirty="0" smtClean="0">
              <a:solidFill>
                <a:srgbClr val="00B0F0"/>
              </a:solidFill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522834" y="1191622"/>
            <a:ext cx="774988" cy="11063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428322" y="3857902"/>
            <a:ext cx="857804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060848"/>
            <a:ext cx="845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да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941168"/>
            <a:ext cx="1165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нет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193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Буриченко Е.Л.</dc:creator>
  <cp:lastModifiedBy>букварь</cp:lastModifiedBy>
  <cp:revision>31</cp:revision>
  <dcterms:created xsi:type="dcterms:W3CDTF">2015-02-22T09:56:55Z</dcterms:created>
  <dcterms:modified xsi:type="dcterms:W3CDTF">2015-05-18T14:57:56Z</dcterms:modified>
</cp:coreProperties>
</file>