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6" r:id="rId12"/>
    <p:sldId id="273" r:id="rId13"/>
    <p:sldId id="274" r:id="rId14"/>
    <p:sldId id="265" r:id="rId15"/>
    <p:sldId id="267" r:id="rId16"/>
    <p:sldId id="271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7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8064" y="1340768"/>
            <a:ext cx="3744416" cy="2160240"/>
          </a:xfrm>
        </p:spPr>
        <p:txBody>
          <a:bodyPr>
            <a:noAutofit/>
          </a:bodyPr>
          <a:lstStyle/>
          <a:p>
            <a:r>
              <a:rPr lang="ru-RU" sz="1800" cap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rgbClr val="FFFF00"/>
                </a:solidFill>
              </a:rPr>
              <a:t>Современные педагогические технологии в деятельности учителя – предметника» 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М</a:t>
            </a:r>
            <a:r>
              <a:rPr lang="ru-RU" sz="1800" cap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БОУ «Байкитская средняя общеобразовательная школа»</a:t>
            </a:r>
            <a:endParaRPr lang="ru-RU" sz="1800" cap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36096" y="3933056"/>
            <a:ext cx="3429000" cy="192024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Буриченко Елены </a:t>
            </a:r>
            <a:r>
              <a:rPr lang="ru-RU" sz="2800" dirty="0" err="1" smtClean="0">
                <a:latin typeface="Monotype Corsiva" pitchFamily="66" charset="0"/>
              </a:rPr>
              <a:t>Лионтьевны</a:t>
            </a:r>
            <a:r>
              <a:rPr lang="ru-RU" sz="2800" dirty="0" smtClean="0">
                <a:latin typeface="Monotype Corsiva" pitchFamily="66" charset="0"/>
              </a:rPr>
              <a:t>, учителя английского языка 1 квалификационной категории.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026" name="Picture 2" descr="H:\на конкурс УГ Буриченко Е. Л,\IMG_20150129_15223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5805264"/>
            <a:ext cx="4921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Девиз: «Гореть самой, зажечь других…»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980728"/>
            <a:ext cx="724204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Серия открытых уроков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03648" y="5229200"/>
            <a:ext cx="5832648" cy="67322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Открытый урок в 3 «а» классе, ноябрь 2013 г.</a:t>
            </a:r>
          </a:p>
          <a:p>
            <a:endParaRPr lang="ru-RU" dirty="0"/>
          </a:p>
        </p:txBody>
      </p:sp>
      <p:pic>
        <p:nvPicPr>
          <p:cNvPr id="9" name="Picture 2" descr="F:\для педсовета\DSC0613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89599"/>
            <a:ext cx="3521075" cy="2358251"/>
          </a:xfrm>
          <a:prstGeom prst="rect">
            <a:avLst/>
          </a:prstGeom>
          <a:noFill/>
        </p:spPr>
      </p:pic>
      <p:pic>
        <p:nvPicPr>
          <p:cNvPr id="10" name="Picture 2" descr="F:\для педсовета\DSC061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591411"/>
            <a:ext cx="3521075" cy="2354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Личностно-ориентированное обучение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6093296"/>
            <a:ext cx="6779096" cy="4572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Учет индивидуальных особенностей и достижений учащихся</a:t>
            </a:r>
            <a:endParaRPr lang="ru-RU" dirty="0"/>
          </a:p>
        </p:txBody>
      </p:sp>
      <p:pic>
        <p:nvPicPr>
          <p:cNvPr id="7" name="Picture 2" descr="C:\Users\User\Documents\Scanned Documents\Рисунок (6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72010" y="24333"/>
            <a:ext cx="4392489" cy="7313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336704" cy="660688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Мониторинг достижений учащихся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6779096" cy="457200"/>
          </a:xfrm>
        </p:spPr>
        <p:txBody>
          <a:bodyPr/>
          <a:lstStyle/>
          <a:p>
            <a:r>
              <a:rPr lang="ru-RU" dirty="0" smtClean="0"/>
              <a:t>листы успеха для учащихся начальных классов </a:t>
            </a:r>
            <a:endParaRPr lang="ru-RU" dirty="0"/>
          </a:p>
        </p:txBody>
      </p:sp>
      <p:pic>
        <p:nvPicPr>
          <p:cNvPr id="1026" name="Picture 2" descr="E:\на конкурс УГ Буриченко Е. Л,\Рисунок (9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74360"/>
            <a:ext cx="3240360" cy="4751765"/>
          </a:xfrm>
          <a:prstGeom prst="rect">
            <a:avLst/>
          </a:prstGeom>
          <a:noFill/>
        </p:spPr>
      </p:pic>
      <p:pic>
        <p:nvPicPr>
          <p:cNvPr id="1027" name="Picture 3" descr="E:\на конкурс УГ Буриченко Е. Л,\Рисунок (10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593" y="1124744"/>
            <a:ext cx="3320232" cy="4701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на\Desktop\печать\DSCN1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5832648" cy="666328"/>
          </a:xfrm>
        </p:spPr>
        <p:txBody>
          <a:bodyPr/>
          <a:lstStyle/>
          <a:p>
            <a:r>
              <a:rPr lang="ru-RU" dirty="0" err="1" smtClean="0"/>
              <a:t>Здоровьесбережение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5949280"/>
            <a:ext cx="3520440" cy="457200"/>
          </a:xfrm>
        </p:spPr>
        <p:txBody>
          <a:bodyPr/>
          <a:lstStyle/>
          <a:p>
            <a:r>
              <a:rPr lang="ru-RU" dirty="0" smtClean="0"/>
              <a:t>открытый урок, 2010 год</a:t>
            </a:r>
            <a:endParaRPr lang="ru-RU" dirty="0"/>
          </a:p>
        </p:txBody>
      </p:sp>
      <p:pic>
        <p:nvPicPr>
          <p:cNvPr id="7170" name="Picture 2" descr="H:\на конкурс УГ Буриченко Е. Л копия\открый урок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5987008" cy="4490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16632"/>
            <a:ext cx="6029668" cy="1052688"/>
          </a:xfrm>
        </p:spPr>
        <p:txBody>
          <a:bodyPr/>
          <a:lstStyle/>
          <a:p>
            <a:pPr algn="l"/>
            <a:r>
              <a:rPr lang="ru-RU" sz="3600" dirty="0" smtClean="0"/>
              <a:t>Внеурочная деятельность 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type="subTitle" idx="1"/>
          </p:nvPr>
        </p:nvSpPr>
        <p:spPr>
          <a:xfrm>
            <a:off x="2843808" y="1268760"/>
            <a:ext cx="5976664" cy="5256584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ru-RU" sz="2000" dirty="0" smtClean="0"/>
              <a:t> всероссийская Олимпиада школьников;</a:t>
            </a:r>
          </a:p>
          <a:p>
            <a:pPr algn="l">
              <a:buFont typeface="Wingdings" pitchFamily="2" charset="2"/>
              <a:buChar char="q"/>
            </a:pPr>
            <a:r>
              <a:rPr lang="ru-RU" sz="2000" dirty="0" smtClean="0"/>
              <a:t> всероссийский конкурс «Британский бульдог»; </a:t>
            </a:r>
          </a:p>
          <a:p>
            <a:pPr algn="l">
              <a:buFont typeface="Wingdings" pitchFamily="2" charset="2"/>
              <a:buChar char="q"/>
            </a:pPr>
            <a:r>
              <a:rPr lang="ru-RU" sz="2000" dirty="0" smtClean="0"/>
              <a:t> дистанционный </a:t>
            </a:r>
            <a:r>
              <a:rPr lang="ru-RU" sz="2000" dirty="0" err="1" smtClean="0"/>
              <a:t>онлайн</a:t>
            </a:r>
            <a:r>
              <a:rPr lang="ru-RU" sz="2000" dirty="0" smtClean="0"/>
              <a:t> конкурс «</a:t>
            </a:r>
            <a:r>
              <a:rPr lang="ru-RU" sz="2000" dirty="0" err="1" smtClean="0"/>
              <a:t>Олимпис</a:t>
            </a:r>
            <a:r>
              <a:rPr lang="ru-RU" sz="2000" dirty="0" smtClean="0"/>
              <a:t> 2014»;</a:t>
            </a:r>
          </a:p>
          <a:p>
            <a:pPr algn="l">
              <a:buFont typeface="Wingdings" pitchFamily="2" charset="2"/>
              <a:buChar char="q"/>
            </a:pPr>
            <a:r>
              <a:rPr lang="ru-RU" sz="2000" dirty="0" smtClean="0"/>
              <a:t> всероссийский молодежный чемпионат по английскому языку; </a:t>
            </a:r>
          </a:p>
          <a:p>
            <a:pPr algn="l">
              <a:buFont typeface="Wingdings" pitchFamily="2" charset="2"/>
              <a:buChar char="q"/>
            </a:pPr>
            <a:r>
              <a:rPr lang="ru-RU" sz="2000" dirty="0" smtClean="0"/>
              <a:t> международный конкурс по английскому языку «</a:t>
            </a:r>
            <a:r>
              <a:rPr lang="ru-RU" sz="2000" dirty="0" err="1" smtClean="0"/>
              <a:t>Инфоурок</a:t>
            </a:r>
            <a:r>
              <a:rPr lang="ru-RU" sz="2000" dirty="0" smtClean="0"/>
              <a:t>»;</a:t>
            </a:r>
          </a:p>
          <a:p>
            <a:pPr algn="l">
              <a:buFont typeface="Wingdings" pitchFamily="2" charset="2"/>
              <a:buChar char="q"/>
            </a:pPr>
            <a:r>
              <a:rPr lang="ru-RU" sz="2000" dirty="0" smtClean="0"/>
              <a:t> дистанционный конкурс по английскому языку «Форум содействия одаренной молодежи»;</a:t>
            </a:r>
          </a:p>
          <a:p>
            <a:pPr algn="l">
              <a:buFont typeface="Wingdings" pitchFamily="2" charset="2"/>
              <a:buChar char="q"/>
            </a:pPr>
            <a:r>
              <a:rPr lang="ru-RU" sz="2000" dirty="0" smtClean="0"/>
              <a:t> внеклассные мероприятия по предмету («Праздник </a:t>
            </a:r>
            <a:r>
              <a:rPr lang="ru-RU" sz="2000" dirty="0" err="1" smtClean="0"/>
              <a:t>АВС,май</a:t>
            </a:r>
            <a:r>
              <a:rPr lang="ru-RU" sz="2000" dirty="0" smtClean="0"/>
              <a:t> 2013);</a:t>
            </a:r>
          </a:p>
          <a:p>
            <a:pPr algn="l">
              <a:buFont typeface="Wingdings" pitchFamily="2" charset="2"/>
              <a:buChar char="q"/>
            </a:pPr>
            <a:r>
              <a:rPr lang="ru-RU" sz="2000" dirty="0" smtClean="0"/>
              <a:t> организатор школьного семейного фестиваля совместного творчества «Мы вместе».</a:t>
            </a:r>
            <a:endParaRPr lang="ru-RU" sz="2000" dirty="0"/>
          </a:p>
        </p:txBody>
      </p:sp>
      <p:pic>
        <p:nvPicPr>
          <p:cNvPr id="7" name="Picture 3" descr="G:\урок по теме Почта\Scan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633549">
            <a:off x="464765" y="263811"/>
            <a:ext cx="1661175" cy="2282052"/>
          </a:xfrm>
          <a:prstGeom prst="rect">
            <a:avLst/>
          </a:prstGeom>
          <a:noFill/>
        </p:spPr>
      </p:pic>
      <p:pic>
        <p:nvPicPr>
          <p:cNvPr id="2050" name="Picture 2" descr="C:\Users\User\Documents\Scanned Documents\Рисунок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4718">
            <a:off x="512485" y="1787109"/>
            <a:ext cx="1666375" cy="2420228"/>
          </a:xfrm>
          <a:prstGeom prst="rect">
            <a:avLst/>
          </a:prstGeom>
          <a:noFill/>
        </p:spPr>
      </p:pic>
      <p:pic>
        <p:nvPicPr>
          <p:cNvPr id="2051" name="Picture 3" descr="C:\Users\User\Documents\Scanned Documents\Рисунок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914671">
            <a:off x="587456" y="3298927"/>
            <a:ext cx="1530564" cy="2247095"/>
          </a:xfrm>
          <a:prstGeom prst="rect">
            <a:avLst/>
          </a:prstGeom>
          <a:noFill/>
        </p:spPr>
      </p:pic>
      <p:pic>
        <p:nvPicPr>
          <p:cNvPr id="2052" name="Picture 4" descr="C:\Users\User\Documents\Scanned Documents\Рисунок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900545">
            <a:off x="553241" y="4397125"/>
            <a:ext cx="1532526" cy="2171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707904" y="260648"/>
            <a:ext cx="5105400" cy="1268712"/>
          </a:xfrm>
        </p:spPr>
        <p:txBody>
          <a:bodyPr/>
          <a:lstStyle/>
          <a:p>
            <a:r>
              <a:rPr lang="ru-RU" sz="3600" dirty="0" smtClean="0"/>
              <a:t>Профессиональные конкурсы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31840" y="1700808"/>
            <a:ext cx="5760640" cy="4824536"/>
          </a:xfrm>
        </p:spPr>
        <p:txBody>
          <a:bodyPr/>
          <a:lstStyle/>
          <a:p>
            <a:pPr algn="l"/>
            <a:endParaRPr lang="ru-RU" dirty="0" smtClean="0"/>
          </a:p>
          <a:p>
            <a:pPr algn="l">
              <a:buFont typeface="Wingdings" pitchFamily="2" charset="2"/>
              <a:buChar char="q"/>
            </a:pPr>
            <a:r>
              <a:rPr lang="ru-RU" dirty="0" smtClean="0"/>
              <a:t> участие в районном конкурсе «Учитель года Эвенкии – 2008», диплом 2 степени в номинации «Учитель – воспитатель»;</a:t>
            </a:r>
          </a:p>
          <a:p>
            <a:pPr algn="l">
              <a:buFont typeface="Wingdings" pitchFamily="2" charset="2"/>
              <a:buChar char="q"/>
            </a:pPr>
            <a:r>
              <a:rPr lang="ru-RU" dirty="0" smtClean="0"/>
              <a:t> всероссийский фестиваль «</a:t>
            </a:r>
            <a:r>
              <a:rPr lang="ru-RU" dirty="0" err="1" smtClean="0"/>
              <a:t>Портфолио</a:t>
            </a:r>
            <a:r>
              <a:rPr lang="ru-RU" dirty="0" smtClean="0"/>
              <a:t>», ИД «Первое сентября», 2006 – 2015;</a:t>
            </a:r>
          </a:p>
          <a:p>
            <a:pPr algn="l">
              <a:buFont typeface="Wingdings" pitchFamily="2" charset="2"/>
              <a:buChar char="q"/>
            </a:pPr>
            <a:r>
              <a:rPr lang="ru-RU" dirty="0" smtClean="0"/>
              <a:t> представление педагогического опыта на районном фестивале педагогических идей, 2010.</a:t>
            </a:r>
          </a:p>
          <a:p>
            <a:pPr algn="l"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9218" name="Picture 2" descr="G:\урок по теме Почта\Scan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560648">
            <a:off x="433839" y="223980"/>
            <a:ext cx="1611646" cy="2264274"/>
          </a:xfrm>
          <a:prstGeom prst="rect">
            <a:avLst/>
          </a:prstGeom>
          <a:noFill/>
        </p:spPr>
      </p:pic>
      <p:pic>
        <p:nvPicPr>
          <p:cNvPr id="9220" name="Picture 4" descr="G:\урок по теме Почта\Scan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495453">
            <a:off x="468590" y="1319376"/>
            <a:ext cx="1734593" cy="2416157"/>
          </a:xfrm>
          <a:prstGeom prst="rect">
            <a:avLst/>
          </a:prstGeom>
          <a:noFill/>
        </p:spPr>
      </p:pic>
      <p:pic>
        <p:nvPicPr>
          <p:cNvPr id="9221" name="Picture 5" descr="G:\урок по теме Почта\Scan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541222">
            <a:off x="421620" y="2661937"/>
            <a:ext cx="1596355" cy="2234425"/>
          </a:xfrm>
          <a:prstGeom prst="rect">
            <a:avLst/>
          </a:prstGeom>
          <a:noFill/>
        </p:spPr>
      </p:pic>
      <p:pic>
        <p:nvPicPr>
          <p:cNvPr id="9222" name="Picture 6" descr="G:\урок по теме Почта\Scan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658647">
            <a:off x="495378" y="3986103"/>
            <a:ext cx="1710300" cy="2398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Научно – исследовательская работа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3968" y="1772816"/>
            <a:ext cx="3520440" cy="44858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 совета школьного научно-исследовательского общества «Поиск» с 2005 года;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поисково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исследовательских и проектных работ, представленных  на школьном смотре-конкурсе исследовательской деятельности «Парад наук» (для учащихся 5-8 классов) и на ежегодной научно-практической конференции «Шаг в будущее» (среди 9-11 классов), с 2006 года;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София - участница краевой научно-практической конференции «Первые шаги в науку», дипломом лауреата, 2009 год;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Жила Вячеслав – участник районной научно – практической конференции «интеллектуальный потенциал Эвенкии», 2014 год.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cuments\Scanned Documents\Рисунок (2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792364">
            <a:off x="701858" y="1801988"/>
            <a:ext cx="1343792" cy="1944827"/>
          </a:xfrm>
          <a:prstGeom prst="rect">
            <a:avLst/>
          </a:prstGeom>
          <a:noFill/>
        </p:spPr>
      </p:pic>
      <p:pic>
        <p:nvPicPr>
          <p:cNvPr id="2051" name="Picture 3" descr="C:\Users\User\Documents\Scanned Documents\Рисунок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76775">
            <a:off x="2128263" y="1943812"/>
            <a:ext cx="1299743" cy="1940299"/>
          </a:xfrm>
          <a:prstGeom prst="rect">
            <a:avLst/>
          </a:prstGeom>
          <a:noFill/>
        </p:spPr>
      </p:pic>
      <p:pic>
        <p:nvPicPr>
          <p:cNvPr id="2052" name="Picture 4" descr="C:\Users\User\Documents\Scanned Documents\Рисунок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39362">
            <a:off x="2805001" y="3205305"/>
            <a:ext cx="1264516" cy="1815848"/>
          </a:xfrm>
          <a:prstGeom prst="rect">
            <a:avLst/>
          </a:prstGeom>
          <a:noFill/>
        </p:spPr>
      </p:pic>
      <p:pic>
        <p:nvPicPr>
          <p:cNvPr id="2053" name="Picture 5" descr="C:\Users\User\Documents\Scanned Documents\Рисунок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11371">
            <a:off x="1221785" y="3422692"/>
            <a:ext cx="1329270" cy="1873141"/>
          </a:xfrm>
          <a:prstGeom prst="rect">
            <a:avLst/>
          </a:prstGeom>
          <a:noFill/>
        </p:spPr>
      </p:pic>
      <p:pic>
        <p:nvPicPr>
          <p:cNvPr id="2054" name="Picture 6" descr="C:\Users\User\Documents\Scanned Documents\Рисунок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35271">
            <a:off x="1931182" y="4700912"/>
            <a:ext cx="1260244" cy="1851984"/>
          </a:xfrm>
          <a:prstGeom prst="rect">
            <a:avLst/>
          </a:prstGeom>
          <a:noFill/>
        </p:spPr>
      </p:pic>
      <p:pic>
        <p:nvPicPr>
          <p:cNvPr id="2055" name="Picture 7" descr="C:\Users\User\Documents\Scanned Documents\Рисунок (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72118">
            <a:off x="599181" y="4836221"/>
            <a:ext cx="1197856" cy="1726268"/>
          </a:xfrm>
          <a:prstGeom prst="rect">
            <a:avLst/>
          </a:prstGeom>
          <a:noFill/>
        </p:spPr>
      </p:pic>
      <p:pic>
        <p:nvPicPr>
          <p:cNvPr id="2056" name="Picture 8" descr="C:\Users\User\Documents\Scanned Documents\Рисунок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798648">
            <a:off x="317612" y="3594903"/>
            <a:ext cx="1082009" cy="1561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Руководство школьной газетой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805264"/>
            <a:ext cx="3520440" cy="457200"/>
          </a:xfrm>
        </p:spPr>
        <p:txBody>
          <a:bodyPr/>
          <a:lstStyle/>
          <a:p>
            <a:r>
              <a:rPr lang="ru-RU" dirty="0" smtClean="0"/>
              <a:t>2013 – 2015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067944" y="6237312"/>
            <a:ext cx="3520440" cy="457200"/>
          </a:xfrm>
        </p:spPr>
        <p:txBody>
          <a:bodyPr>
            <a:noAutofit/>
          </a:bodyPr>
          <a:lstStyle/>
          <a:p>
            <a:r>
              <a:rPr lang="ru-RU" sz="1400" dirty="0" smtClean="0"/>
              <a:t>Сотрудничество с газетой «Эвенкийская жизнь»</a:t>
            </a:r>
            <a:endParaRPr lang="ru-RU" sz="1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635896" y="908720"/>
            <a:ext cx="3847328" cy="49179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работа в профессиональной программе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Adobe In Design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2013 года главный редактор школьного детского  объединения - газеты «Школьный фарватер»;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участие во всероссийском конкурсе школьных изданий «ШКОЛИЗДАТ: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пресс-лайн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, январь 2015.</a:t>
            </a:r>
          </a:p>
          <a:p>
            <a:pPr>
              <a:buFont typeface="Wingdings" pitchFamily="2" charset="2"/>
              <a:buChar char="§"/>
            </a:pPr>
            <a:endParaRPr lang="ru-RU" sz="1800" dirty="0"/>
          </a:p>
        </p:txBody>
      </p:sp>
      <p:pic>
        <p:nvPicPr>
          <p:cNvPr id="1026" name="Picture 2" descr="G:\CLIPART\PUB60COR\HH00623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1228725" cy="687387"/>
          </a:xfrm>
          <a:prstGeom prst="rect">
            <a:avLst/>
          </a:prstGeom>
          <a:noFill/>
        </p:spPr>
      </p:pic>
      <p:pic>
        <p:nvPicPr>
          <p:cNvPr id="7" name="Picture 2" descr="C:\Users\User\Documents\Scanned Documents\Рисунок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3024336" cy="4248472"/>
          </a:xfrm>
          <a:prstGeom prst="rect">
            <a:avLst/>
          </a:prstGeom>
          <a:noFill/>
        </p:spPr>
      </p:pic>
      <p:pic>
        <p:nvPicPr>
          <p:cNvPr id="1027" name="Picture 3" descr="C:\Users\User\Documents\Scanned Documents\Рисунок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580608" y="3348384"/>
            <a:ext cx="2431056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42048" cy="482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Активная жизненная позиция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6093296"/>
            <a:ext cx="2808312" cy="31318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юбилей школы, 2010 год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844824"/>
            <a:ext cx="3520440" cy="410445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 ноябре 2013года участие в поселковом фотоконкурсе «Родная, любимая, милая мамочка моя»;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 мае 2014 года, вместе с сыном Вячеславом, -  победа в школьном фестивале «Мы вместе» в номинации «Семейное фото и видео»;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 сентябре 2014 года, семья Буриченко была награждена дипломом 1 степени за участие в семейном творческом конкурсе «Дом, в котором мы живем».</a:t>
            </a:r>
            <a:endParaRPr lang="ru-RU" dirty="0"/>
          </a:p>
        </p:txBody>
      </p:sp>
      <p:pic>
        <p:nvPicPr>
          <p:cNvPr id="8194" name="Picture 2" descr="H:\на конкурс УГ Буриченко Е. Л копия\школе 8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56992"/>
            <a:ext cx="1728192" cy="2602453"/>
          </a:xfrm>
          <a:prstGeom prst="rect">
            <a:avLst/>
          </a:prstGeom>
          <a:noFill/>
        </p:spPr>
      </p:pic>
      <p:pic>
        <p:nvPicPr>
          <p:cNvPr id="3074" name="Picture 2" descr="C:\Users\User\Documents\Scanned Documents\Рисунок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1188115" cy="1728192"/>
          </a:xfrm>
          <a:prstGeom prst="rect">
            <a:avLst/>
          </a:prstGeom>
          <a:noFill/>
        </p:spPr>
      </p:pic>
      <p:pic>
        <p:nvPicPr>
          <p:cNvPr id="3075" name="Picture 3" descr="C:\Users\User\Documents\Scanned Documents\Рисунок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36912"/>
            <a:ext cx="1224136" cy="1777638"/>
          </a:xfrm>
          <a:prstGeom prst="rect">
            <a:avLst/>
          </a:prstGeom>
          <a:noFill/>
        </p:spPr>
      </p:pic>
      <p:pic>
        <p:nvPicPr>
          <p:cNvPr id="1026" name="Picture 2" descr="C:\Users\User\Documents\Scanned Documents\Рисунок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09120"/>
            <a:ext cx="1318190" cy="1899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8064" y="2060848"/>
            <a:ext cx="3429000" cy="1920240"/>
          </a:xfrm>
        </p:spPr>
        <p:txBody>
          <a:bodyPr>
            <a:noAutofit/>
          </a:bodyPr>
          <a:lstStyle/>
          <a:p>
            <a:r>
              <a:rPr lang="ru-RU" sz="1600" dirty="0" smtClean="0"/>
              <a:t>Цель творчества – самоотдача,</a:t>
            </a:r>
          </a:p>
          <a:p>
            <a:r>
              <a:rPr lang="ru-RU" sz="1600" dirty="0" smtClean="0"/>
              <a:t>А не шумиха, не успех.</a:t>
            </a:r>
          </a:p>
          <a:p>
            <a:r>
              <a:rPr lang="ru-RU" sz="1600" dirty="0" smtClean="0"/>
              <a:t>Печально, ничего не знача,</a:t>
            </a:r>
          </a:p>
          <a:p>
            <a:r>
              <a:rPr lang="ru-RU" sz="1600" dirty="0" smtClean="0"/>
              <a:t>Быть притчей на устах у всех.</a:t>
            </a:r>
          </a:p>
          <a:p>
            <a:r>
              <a:rPr lang="ru-RU" sz="1600" dirty="0" smtClean="0"/>
              <a:t>И надо жить без самозванства –</a:t>
            </a:r>
          </a:p>
          <a:p>
            <a:r>
              <a:rPr lang="ru-RU" sz="1600" dirty="0" smtClean="0"/>
              <a:t>Жить так, чтобы в конце концов</a:t>
            </a:r>
          </a:p>
          <a:p>
            <a:r>
              <a:rPr lang="ru-RU" sz="1600" dirty="0" smtClean="0"/>
              <a:t>Привлечь к себе любовь пространства,</a:t>
            </a:r>
          </a:p>
          <a:p>
            <a:r>
              <a:rPr lang="ru-RU" sz="1600" dirty="0" smtClean="0"/>
              <a:t>Услышать будущего зов. </a:t>
            </a:r>
          </a:p>
          <a:p>
            <a:endParaRPr lang="ru-RU" sz="1600" dirty="0" smtClean="0"/>
          </a:p>
          <a:p>
            <a:pPr algn="r"/>
            <a:r>
              <a:rPr lang="ru-RU" sz="2000" b="1" dirty="0" smtClean="0">
                <a:latin typeface="Monotype Corsiva" pitchFamily="66" charset="0"/>
              </a:rPr>
              <a:t>Борис Пастернак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40498">
            <a:off x="844747" y="1613375"/>
            <a:ext cx="3432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Педагогическое кредо</a:t>
            </a:r>
            <a:endParaRPr lang="ru-RU" sz="3200" b="1" dirty="0">
              <a:solidFill>
                <a:schemeClr val="tx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 descr="G:\CLIPART\PUB60COR\J01953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7284">
            <a:off x="1293220" y="2357363"/>
            <a:ext cx="3367033" cy="2411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915816" y="188640"/>
            <a:ext cx="3024336" cy="936104"/>
          </a:xfrm>
        </p:spPr>
        <p:txBody>
          <a:bodyPr/>
          <a:lstStyle/>
          <a:p>
            <a:r>
              <a:rPr lang="ru-RU" sz="2800" dirty="0" smtClean="0"/>
              <a:t>Образование </a:t>
            </a:r>
            <a:endParaRPr lang="ru-RU" sz="2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915816" y="1412776"/>
            <a:ext cx="5832648" cy="4896544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000" dirty="0" smtClean="0"/>
              <a:t> </a:t>
            </a:r>
            <a:r>
              <a:rPr lang="ru-RU" sz="2400" dirty="0" smtClean="0"/>
              <a:t>В 2000 году окончила Красноярский государственный педагогический университет по специальности «Педагогика и методика начального образования» с дополнительной специальностью «Филология» с присвоенной квалификацией «учитель начальных классов и английского языка».</a:t>
            </a:r>
          </a:p>
          <a:p>
            <a:pPr algn="l">
              <a:buFont typeface="Wingdings" pitchFamily="2" charset="2"/>
              <a:buChar char="v"/>
            </a:pPr>
            <a:r>
              <a:rPr lang="ru-RU" sz="2400" dirty="0" smtClean="0"/>
              <a:t> Педагогический стаж составляет  </a:t>
            </a:r>
            <a:r>
              <a:rPr lang="ru-RU" sz="2400" dirty="0" smtClean="0"/>
              <a:t>1</a:t>
            </a:r>
            <a:r>
              <a:rPr lang="en-US" sz="2400" dirty="0" smtClean="0"/>
              <a:t>5</a:t>
            </a:r>
            <a:r>
              <a:rPr lang="ru-RU" sz="2400" dirty="0" smtClean="0"/>
              <a:t>   </a:t>
            </a:r>
            <a:r>
              <a:rPr lang="ru-RU" sz="2400" dirty="0" smtClean="0"/>
              <a:t>лет, стаж в данной должности – </a:t>
            </a:r>
            <a:r>
              <a:rPr lang="ru-RU" sz="2400" dirty="0" smtClean="0"/>
              <a:t>1</a:t>
            </a:r>
            <a:r>
              <a:rPr lang="en-US" sz="2400" dirty="0" smtClean="0"/>
              <a:t>5</a:t>
            </a:r>
            <a:r>
              <a:rPr lang="ru-RU" sz="2400" dirty="0" smtClean="0"/>
              <a:t> </a:t>
            </a:r>
            <a:r>
              <a:rPr lang="ru-RU" sz="2400" dirty="0" smtClean="0"/>
              <a:t>лет, стаж работы в </a:t>
            </a:r>
            <a:r>
              <a:rPr lang="ru-RU" sz="2400" dirty="0" err="1" smtClean="0"/>
              <a:t>Байкитской</a:t>
            </a:r>
            <a:r>
              <a:rPr lang="ru-RU" sz="2400" dirty="0" smtClean="0"/>
              <a:t> школе –  </a:t>
            </a:r>
            <a:r>
              <a:rPr lang="en-US" sz="2400" dirty="0" smtClean="0"/>
              <a:t>11</a:t>
            </a:r>
            <a:r>
              <a:rPr lang="ru-RU" sz="2400" dirty="0" smtClean="0"/>
              <a:t> </a:t>
            </a:r>
            <a:r>
              <a:rPr lang="ru-RU" sz="2400" dirty="0" smtClean="0"/>
              <a:t>лет.</a:t>
            </a:r>
          </a:p>
          <a:p>
            <a:pPr algn="l"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099" name="Picture 3" descr="G:\CLIPART\PUB60COR\J019946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81128"/>
            <a:ext cx="1844675" cy="1477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771800" y="0"/>
            <a:ext cx="4248472" cy="1196752"/>
          </a:xfrm>
        </p:spPr>
        <p:txBody>
          <a:bodyPr/>
          <a:lstStyle/>
          <a:p>
            <a:pPr algn="l"/>
            <a:r>
              <a:rPr lang="ru-RU" sz="3200" dirty="0" smtClean="0"/>
              <a:t>Курсы повышения квалификации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43808" y="1340768"/>
            <a:ext cx="6048672" cy="511256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dirty="0" smtClean="0"/>
              <a:t> В течение последних  лет обучалась на курсах повышения квалификации (в объеме 72 часов, 144 часа)  в Красноярском краевом ИПК РО по следующим темам:</a:t>
            </a:r>
          </a:p>
          <a:p>
            <a:pPr algn="l"/>
            <a:r>
              <a:rPr lang="ru-RU" dirty="0" smtClean="0"/>
              <a:t>- «Стратегии, тактики, особенности обучения английскому языку с учетом требований итоговой аттестации учащихся» (в 2009 году), </a:t>
            </a:r>
          </a:p>
          <a:p>
            <a:pPr algn="l"/>
            <a:r>
              <a:rPr lang="ru-RU" dirty="0" smtClean="0"/>
              <a:t>- «Педагогический мониторинг как средство управления обучением в образовательном учреждении» (в 2011 году),</a:t>
            </a:r>
          </a:p>
          <a:p>
            <a:pPr algn="l">
              <a:buFontTx/>
              <a:buChar char="-"/>
            </a:pPr>
            <a:r>
              <a:rPr lang="ru-RU" dirty="0" smtClean="0"/>
              <a:t>- «Содержание и организация работы команды школы по введению ФГОС основного общего образования» (2014).</a:t>
            </a:r>
          </a:p>
          <a:p>
            <a:endParaRPr lang="ru-RU" dirty="0"/>
          </a:p>
        </p:txBody>
      </p:sp>
      <p:pic>
        <p:nvPicPr>
          <p:cNvPr id="2052" name="Picture 4" descr="G:\урок по теме Почта\Scan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41216" y="-29047"/>
            <a:ext cx="1656183" cy="2379590"/>
          </a:xfrm>
          <a:prstGeom prst="rect">
            <a:avLst/>
          </a:prstGeom>
          <a:noFill/>
        </p:spPr>
      </p:pic>
      <p:pic>
        <p:nvPicPr>
          <p:cNvPr id="2053" name="Picture 5" descr="G:\урок по теме Почта\Scan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84320" y="2088089"/>
            <a:ext cx="1584176" cy="2249775"/>
          </a:xfrm>
          <a:prstGeom prst="rect">
            <a:avLst/>
          </a:prstGeom>
          <a:noFill/>
        </p:spPr>
      </p:pic>
      <p:pic>
        <p:nvPicPr>
          <p:cNvPr id="2054" name="Picture 6" descr="G:\урок по теме Почта\Scan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83327" y="4205305"/>
            <a:ext cx="1708025" cy="2315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31840" y="620688"/>
            <a:ext cx="3456384" cy="792088"/>
          </a:xfrm>
        </p:spPr>
        <p:txBody>
          <a:bodyPr/>
          <a:lstStyle/>
          <a:p>
            <a:pPr algn="l"/>
            <a:r>
              <a:rPr lang="ru-RU" dirty="0" smtClean="0"/>
              <a:t>награды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15816" y="1628800"/>
            <a:ext cx="5904656" cy="4896544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i="1" dirty="0" smtClean="0"/>
              <a:t>финалист конкурса «Человек года 2007» в номинации педагогический работник года»;</a:t>
            </a:r>
          </a:p>
          <a:p>
            <a:pPr algn="l">
              <a:buFont typeface="Wingdings" pitchFamily="2" charset="2"/>
              <a:buChar char="Ø"/>
            </a:pPr>
            <a:r>
              <a:rPr lang="ru-RU" i="1" dirty="0" smtClean="0"/>
              <a:t> диплом 2 степени конкурса «Учитель года Эвенкии – 2008»;</a:t>
            </a:r>
          </a:p>
          <a:p>
            <a:pPr algn="l">
              <a:buFont typeface="Wingdings" pitchFamily="2" charset="2"/>
              <a:buChar char="Ø"/>
            </a:pPr>
            <a:r>
              <a:rPr lang="ru-RU" i="1" dirty="0" smtClean="0"/>
              <a:t> </a:t>
            </a:r>
            <a:r>
              <a:rPr lang="ru-RU" dirty="0" smtClean="0"/>
              <a:t>благодарственное письмо  местного самоуправления с. Байкит, 2010;</a:t>
            </a:r>
          </a:p>
          <a:p>
            <a:pPr algn="l">
              <a:buFont typeface="Wingdings" pitchFamily="2" charset="2"/>
              <a:buChar char="Ø"/>
            </a:pPr>
            <a:r>
              <a:rPr lang="ru-RU" i="1" dirty="0" smtClean="0"/>
              <a:t> почетная грамота Эвенкийского муниципального района за весомый вклад в социально – экономическое развитие Эвенкии в сфере образования, 2014.</a:t>
            </a:r>
            <a:endParaRPr lang="ru-RU" i="1" dirty="0"/>
          </a:p>
        </p:txBody>
      </p:sp>
      <p:pic>
        <p:nvPicPr>
          <p:cNvPr id="3074" name="Picture 2" descr="G:\урок по теме Почта\Scan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39552" y="188640"/>
            <a:ext cx="1632226" cy="2304256"/>
          </a:xfrm>
          <a:prstGeom prst="rect">
            <a:avLst/>
          </a:prstGeom>
          <a:noFill/>
        </p:spPr>
      </p:pic>
      <p:pic>
        <p:nvPicPr>
          <p:cNvPr id="3075" name="Picture 3" descr="G:\урок по теме Почта\Scan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39552" y="2636912"/>
            <a:ext cx="1588659" cy="2163111"/>
          </a:xfrm>
          <a:prstGeom prst="rect">
            <a:avLst/>
          </a:prstGeom>
          <a:noFill/>
        </p:spPr>
      </p:pic>
      <p:pic>
        <p:nvPicPr>
          <p:cNvPr id="3076" name="Picture 4" descr="G:\урок по теме Почта\Scan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75508" y="4689188"/>
            <a:ext cx="1591138" cy="2239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332656"/>
            <a:ext cx="6696744" cy="100811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4E2757"/>
                </a:solidFill>
                <a:latin typeface="Monotype Corsiva" pitchFamily="66" charset="0"/>
              </a:rPr>
              <a:t>Цель педагогической деятельности</a:t>
            </a:r>
            <a:endParaRPr lang="ru-RU" sz="3600" dirty="0">
              <a:solidFill>
                <a:srgbClr val="4E2757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7239000" cy="4371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-  </a:t>
            </a:r>
            <a:r>
              <a:rPr lang="ru-RU" i="1" dirty="0" smtClean="0"/>
              <a:t>овладение  учащимися прочными знаниями по английскому языку в соответствии с требованиями ФГОС, развитие у них умения самостоятельно добывать информацию, оценивать свои возможности, планировать свою деятельность, прогнозировать результаты.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76470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Педагогические технологии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2060848"/>
            <a:ext cx="7211144" cy="36917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педагогический мониторинг;</a:t>
            </a:r>
          </a:p>
          <a:p>
            <a:r>
              <a:rPr lang="ru-RU" sz="2800" dirty="0" smtClean="0"/>
              <a:t>личностно-ориентированное обучение</a:t>
            </a:r>
            <a:r>
              <a:rPr lang="ru-RU" sz="2800" dirty="0" smtClean="0"/>
              <a:t>;</a:t>
            </a:r>
            <a:endParaRPr lang="en-US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системно-деятельностный</a:t>
            </a:r>
            <a:r>
              <a:rPr lang="ru-RU" sz="2800" dirty="0" smtClean="0"/>
              <a:t> подход;</a:t>
            </a:r>
          </a:p>
          <a:p>
            <a:r>
              <a:rPr lang="ru-RU" sz="2800" dirty="0" err="1" smtClean="0"/>
              <a:t>здоровьесбережение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5122" name="Picture 2" descr="G:\CLIPART\PUB60COR\J019798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17032"/>
            <a:ext cx="187220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Руководство творческой группой учителей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717032"/>
            <a:ext cx="3520440" cy="457200"/>
          </a:xfrm>
        </p:spPr>
        <p:txBody>
          <a:bodyPr/>
          <a:lstStyle/>
          <a:p>
            <a:r>
              <a:rPr lang="ru-RU" dirty="0" smtClean="0"/>
              <a:t>2013 – 2014 учебный год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11960" y="5301208"/>
            <a:ext cx="3520440" cy="792088"/>
          </a:xfrm>
        </p:spPr>
        <p:txBody>
          <a:bodyPr>
            <a:noAutofit/>
          </a:bodyPr>
          <a:lstStyle/>
          <a:p>
            <a:r>
              <a:rPr lang="ru-RU" dirty="0" smtClean="0"/>
              <a:t>обмен опытом с другими педагогами школы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79512" y="1556792"/>
            <a:ext cx="3816424" cy="2541656"/>
          </a:xfrm>
        </p:spPr>
        <p:txBody>
          <a:bodyPr>
            <a:normAutofit/>
          </a:bodyPr>
          <a:lstStyle/>
          <a:p>
            <a:r>
              <a:rPr lang="ru-RU" dirty="0" smtClean="0"/>
              <a:t>Тема: </a:t>
            </a:r>
          </a:p>
          <a:p>
            <a:pPr>
              <a:buNone/>
            </a:pPr>
            <a:r>
              <a:rPr lang="ru-RU" sz="2200" dirty="0" smtClean="0"/>
              <a:t>      </a:t>
            </a:r>
            <a:r>
              <a:rPr lang="ru-RU" sz="1900" dirty="0" smtClean="0"/>
              <a:t>«Повышение качества образования с применением процессуального мониторинга в практической деятельности учителя»</a:t>
            </a:r>
            <a:endParaRPr lang="ru-RU" sz="19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39952" y="1700808"/>
            <a:ext cx="3520440" cy="3600400"/>
          </a:xfrm>
        </p:spPr>
        <p:txBody>
          <a:bodyPr>
            <a:normAutofit/>
          </a:bodyPr>
          <a:lstStyle/>
          <a:p>
            <a:r>
              <a:rPr lang="ru-RU" dirty="0" smtClean="0"/>
              <a:t>Мероприятия: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2000" dirty="0" smtClean="0"/>
              <a:t>анализ литературы;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подбор методик;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серия открытых уроков;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выступление на педагогическом совете школы;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проведение предметной недели.</a:t>
            </a:r>
          </a:p>
        </p:txBody>
      </p:sp>
      <p:pic>
        <p:nvPicPr>
          <p:cNvPr id="7" name="Рисунок 6" descr="http://sadiki.in.ua/uploads/posts/2011-05/thumbs/1306257185_z1111111111111111111111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293096"/>
            <a:ext cx="1963291" cy="214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Педагогический мониторинг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5373216"/>
            <a:ext cx="6851104" cy="504056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2600" dirty="0" smtClean="0"/>
              <a:t>Открытый урок в 7 «б» классе, апрель 2013 г.</a:t>
            </a:r>
          </a:p>
          <a:p>
            <a:endParaRPr lang="ru-RU" sz="2600" dirty="0"/>
          </a:p>
        </p:txBody>
      </p:sp>
      <p:pic>
        <p:nvPicPr>
          <p:cNvPr id="1026" name="Picture 2" descr="E:\О.А\ФОТО УЧИТЕЛЕЙ\Буриченко Е.Л\урок Е.Л. 7Б, 2013 год\фото  2013 года 15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300" y="2448322"/>
            <a:ext cx="3521075" cy="2640806"/>
          </a:xfrm>
          <a:prstGeom prst="rect">
            <a:avLst/>
          </a:prstGeom>
          <a:noFill/>
        </p:spPr>
      </p:pic>
      <p:pic>
        <p:nvPicPr>
          <p:cNvPr id="1027" name="Picture 3" descr="E:\О.А\ФОТО УЧИТЕЛЕЙ\Буриченко Е.Л\урок Е.Л. 7Б, 2013 год\фото  2013 года 153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48322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410</TotalTime>
  <Words>795</Words>
  <Application>Microsoft Office PowerPoint</Application>
  <PresentationFormat>Экран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«Современные педагогические технологии в деятельности учителя – предметника»  МБОУ «Байкитская средняя общеобразовательная школа»</vt:lpstr>
      <vt:lpstr>Слайд 2</vt:lpstr>
      <vt:lpstr>Образование </vt:lpstr>
      <vt:lpstr>Курсы повышения квалификации</vt:lpstr>
      <vt:lpstr>награды</vt:lpstr>
      <vt:lpstr>Слайд 6</vt:lpstr>
      <vt:lpstr>Педагогические технологии</vt:lpstr>
      <vt:lpstr>Руководство творческой группой учителей</vt:lpstr>
      <vt:lpstr>Педагогический мониторинг</vt:lpstr>
      <vt:lpstr>Серия открытых уроков</vt:lpstr>
      <vt:lpstr>Личностно-ориентированное обучение </vt:lpstr>
      <vt:lpstr>Мониторинг достижений учащихся</vt:lpstr>
      <vt:lpstr>Слайд 13</vt:lpstr>
      <vt:lpstr>Здоровьесбережение</vt:lpstr>
      <vt:lpstr>Внеурочная деятельность </vt:lpstr>
      <vt:lpstr>Профессиональные конкурсы</vt:lpstr>
      <vt:lpstr>Научно – исследовательская работа</vt:lpstr>
      <vt:lpstr>Руководство школьной газетой</vt:lpstr>
      <vt:lpstr>Активная жизненная позиция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учителя МБОУ «Байкитская средняя общеобразовательная школа»</dc:title>
  <dc:creator>Алена</dc:creator>
  <cp:lastModifiedBy>Алена</cp:lastModifiedBy>
  <cp:revision>76</cp:revision>
  <dcterms:created xsi:type="dcterms:W3CDTF">2015-02-16T11:49:50Z</dcterms:created>
  <dcterms:modified xsi:type="dcterms:W3CDTF">2015-02-26T15:31:40Z</dcterms:modified>
</cp:coreProperties>
</file>