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6F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6" d="100"/>
          <a:sy n="76" d="100"/>
        </p:scale>
        <p:origin x="-84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F3EC-D780-42B7-8688-4131319283D1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A46C3-280B-4C6D-84FD-A1EBFF5994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F3EC-D780-42B7-8688-4131319283D1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46C3-280B-4C6D-84FD-A1EBFF599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F3EC-D780-42B7-8688-4131319283D1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46C3-280B-4C6D-84FD-A1EBFF599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12F3EC-D780-42B7-8688-4131319283D1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57A46C3-280B-4C6D-84FD-A1EBFF5994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F3EC-D780-42B7-8688-4131319283D1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46C3-280B-4C6D-84FD-A1EBFF5994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F3EC-D780-42B7-8688-4131319283D1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46C3-280B-4C6D-84FD-A1EBFF5994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46C3-280B-4C6D-84FD-A1EBFF5994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F3EC-D780-42B7-8688-4131319283D1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F3EC-D780-42B7-8688-4131319283D1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46C3-280B-4C6D-84FD-A1EBFF5994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F3EC-D780-42B7-8688-4131319283D1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46C3-280B-4C6D-84FD-A1EBFF599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12F3EC-D780-42B7-8688-4131319283D1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7A46C3-280B-4C6D-84FD-A1EBFF5994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F3EC-D780-42B7-8688-4131319283D1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A46C3-280B-4C6D-84FD-A1EBFF5994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12F3EC-D780-42B7-8688-4131319283D1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57A46C3-280B-4C6D-84FD-A1EBFF5994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chportal.ru/_ld/533/15779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3429000"/>
            <a:ext cx="5184576" cy="2088232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2116FC"/>
                </a:solidFill>
              </a:rPr>
              <a:t>Из опыта работы учителя истории и обществознания</a:t>
            </a:r>
            <a:endParaRPr lang="ru-RU" sz="2400" b="1" dirty="0">
              <a:solidFill>
                <a:srgbClr val="2116FC"/>
              </a:solidFill>
            </a:endParaRPr>
          </a:p>
          <a:p>
            <a:r>
              <a:rPr lang="ru-RU" sz="2400" b="1" i="1" dirty="0">
                <a:solidFill>
                  <a:srgbClr val="2116FC"/>
                </a:solidFill>
              </a:rPr>
              <a:t>Миляевой Натальи Викторовны</a:t>
            </a:r>
            <a:endParaRPr lang="ru-RU" sz="2400" b="1" dirty="0">
              <a:solidFill>
                <a:srgbClr val="2116FC"/>
              </a:solidFill>
            </a:endParaRPr>
          </a:p>
          <a:p>
            <a:r>
              <a:rPr lang="ru-RU" sz="2400" b="1" i="1" dirty="0">
                <a:solidFill>
                  <a:srgbClr val="2116FC"/>
                </a:solidFill>
              </a:rPr>
              <a:t>МБОУ «Байкитская средняя школа»</a:t>
            </a:r>
            <a:endParaRPr lang="ru-RU" sz="2400" b="1" dirty="0">
              <a:solidFill>
                <a:srgbClr val="2116FC"/>
              </a:solidFill>
            </a:endParaRPr>
          </a:p>
          <a:p>
            <a:r>
              <a:rPr lang="ru-RU" sz="2400" b="1" dirty="0">
                <a:solidFill>
                  <a:srgbClr val="2116FC"/>
                </a:solidFill>
              </a:rPr>
              <a:t> </a:t>
            </a:r>
          </a:p>
          <a:p>
            <a:endParaRPr lang="ru-RU" sz="2400" dirty="0">
              <a:solidFill>
                <a:srgbClr val="2116FC"/>
              </a:solidFill>
            </a:endParaRPr>
          </a:p>
          <a:p>
            <a:endParaRPr lang="ru-RU" sz="2400" dirty="0">
              <a:solidFill>
                <a:srgbClr val="2116F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196752"/>
            <a:ext cx="5184576" cy="1944215"/>
          </a:xfr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«Система проектной деятельности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уроке и во внеурочной деятельности».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333375"/>
            <a:ext cx="8676456" cy="172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Публичное представление продукта, выступление на презентации со своей работой - завершающий этап творческой деятельности. 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04864"/>
            <a:ext cx="3725862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4389959" cy="304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19200" y="549275"/>
            <a:ext cx="7924800" cy="14398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Классификация проектов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219200" y="1341438"/>
            <a:ext cx="7924800" cy="403225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по участию в разработке:</a:t>
            </a:r>
            <a:endParaRPr lang="ru-RU" sz="3600" i="1" dirty="0" smtClean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2116FC"/>
                </a:solidFill>
              </a:rPr>
              <a:t>-индивидуальные; </a:t>
            </a:r>
            <a:endParaRPr lang="ru-RU" sz="3600" dirty="0" smtClean="0">
              <a:solidFill>
                <a:srgbClr val="2116FC"/>
              </a:solidFill>
            </a:endParaRPr>
          </a:p>
          <a:p>
            <a:r>
              <a:rPr lang="ru-RU" sz="3600" b="1" dirty="0" smtClean="0">
                <a:solidFill>
                  <a:srgbClr val="2116FC"/>
                </a:solidFill>
              </a:rPr>
              <a:t>- парные; </a:t>
            </a:r>
            <a:endParaRPr lang="ru-RU" sz="3600" dirty="0" smtClean="0">
              <a:solidFill>
                <a:srgbClr val="2116FC"/>
              </a:solidFill>
            </a:endParaRPr>
          </a:p>
          <a:p>
            <a:r>
              <a:rPr lang="ru-RU" sz="3600" b="1" dirty="0" smtClean="0">
                <a:solidFill>
                  <a:srgbClr val="2116FC"/>
                </a:solidFill>
              </a:rPr>
              <a:t>- групповые</a:t>
            </a:r>
            <a:endParaRPr lang="ru-RU" sz="3600" dirty="0" smtClean="0">
              <a:solidFill>
                <a:srgbClr val="2116FC"/>
              </a:solidFill>
            </a:endParaRPr>
          </a:p>
          <a:p>
            <a:pPr>
              <a:buNone/>
            </a:pPr>
            <a:r>
              <a:rPr lang="ru-RU" sz="3600" i="1" dirty="0" smtClean="0">
                <a:solidFill>
                  <a:srgbClr val="2116FC"/>
                </a:solidFill>
              </a:rPr>
              <a:t> (дети учатся сообща решать сложные вопросы, распределять обязанности, руководить и подчиняться).</a:t>
            </a:r>
            <a:endParaRPr lang="ru-RU" sz="3600" dirty="0" smtClean="0">
              <a:solidFill>
                <a:srgbClr val="2116FC"/>
              </a:solidFill>
            </a:endParaRPr>
          </a:p>
          <a:p>
            <a:endParaRPr lang="ru-RU" sz="3600" dirty="0">
              <a:solidFill>
                <a:srgbClr val="2116F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5904656" cy="648072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</a:rPr>
              <a:t>по  времени  исполнения: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8136904" cy="4968552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мини-проекты (</a:t>
            </a:r>
            <a:r>
              <a:rPr lang="ru-RU" sz="2400" b="1" i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укладываются в рамки одного урока</a:t>
            </a:r>
            <a:r>
              <a:rPr lang="ru-RU" sz="24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);                                                                                                      - краткосрочные (</a:t>
            </a:r>
            <a:r>
              <a:rPr lang="ru-RU" sz="2400" b="1" i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выполняются в рамках двух-трех уроков)</a:t>
            </a:r>
            <a:r>
              <a:rPr lang="ru-RU" sz="24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;                                                                                                                                - долгосрочные </a:t>
            </a:r>
            <a:r>
              <a:rPr lang="ru-RU" sz="2400" b="1" i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(выполняются во внеурочное время, могут быть рассчитаны на несколько лет</a:t>
            </a:r>
            <a:r>
              <a:rPr lang="ru-RU" sz="24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r>
              <a:rPr lang="ru-RU" sz="3600" b="1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по комплексности: </a:t>
            </a:r>
          </a:p>
          <a:p>
            <a:r>
              <a:rPr lang="ru-RU" sz="24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монопроекты</a:t>
            </a:r>
            <a:r>
              <a:rPr lang="ru-RU" sz="24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i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реализуются в рамках одного учебного предмета);</a:t>
            </a:r>
          </a:p>
          <a:p>
            <a:r>
              <a:rPr lang="ru-RU" sz="24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sz="24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(выполняются во внеурочное время под руководством специалистов из разных областей знаний.)</a:t>
            </a:r>
          </a:p>
          <a:p>
            <a:endParaRPr lang="ru-RU" sz="2400" b="1" dirty="0">
              <a:solidFill>
                <a:srgbClr val="2116F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335713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+mj-lt"/>
              </a:rPr>
              <a:t>по доминирующей деятельности учащихся:</a:t>
            </a:r>
            <a:endParaRPr lang="ru-RU" i="1" dirty="0" smtClean="0">
              <a:solidFill>
                <a:srgbClr val="C00000"/>
              </a:solidFill>
              <a:latin typeface="+mj-lt"/>
            </a:endParaRPr>
          </a:p>
          <a:p>
            <a:r>
              <a:rPr lang="ru-RU" b="1" dirty="0" smtClean="0">
                <a:solidFill>
                  <a:srgbClr val="2116FC"/>
                </a:solidFill>
              </a:rPr>
              <a:t>исследовательские проекты</a:t>
            </a:r>
            <a:r>
              <a:rPr lang="ru-RU" dirty="0" smtClean="0">
                <a:solidFill>
                  <a:srgbClr val="2116FC"/>
                </a:solidFill>
              </a:rPr>
              <a:t> (требуют продуманной структуры, чётко обозначенных целей, обоснования актуальности, приближены к подлинно научному исследованию);</a:t>
            </a:r>
          </a:p>
          <a:p>
            <a:r>
              <a:rPr lang="ru-RU" b="1" dirty="0" smtClean="0">
                <a:solidFill>
                  <a:srgbClr val="2116FC"/>
                </a:solidFill>
              </a:rPr>
              <a:t>коммуникационные проекты</a:t>
            </a:r>
            <a:r>
              <a:rPr lang="ru-RU" dirty="0" smtClean="0">
                <a:solidFill>
                  <a:srgbClr val="2116FC"/>
                </a:solidFill>
              </a:rPr>
              <a:t> (при их реализации происходит сбор информации о каком-либо объекте, ее анализ и собственные выводы);</a:t>
            </a:r>
          </a:p>
          <a:p>
            <a:r>
              <a:rPr lang="ru-RU" b="1" dirty="0" smtClean="0">
                <a:solidFill>
                  <a:srgbClr val="2116FC"/>
                </a:solidFill>
              </a:rPr>
              <a:t>творческие проекты</a:t>
            </a:r>
            <a:r>
              <a:rPr lang="ru-RU" dirty="0" smtClean="0">
                <a:solidFill>
                  <a:srgbClr val="2116FC"/>
                </a:solidFill>
              </a:rPr>
              <a:t> (не требуют строго продуманной структуры, их содержание зависит от интересов и творческих способностей авторов. Например, написание статьи в школьную газету или выступление на НПК по итогам  исследования  патриотического направления);</a:t>
            </a:r>
          </a:p>
          <a:p>
            <a:r>
              <a:rPr lang="ru-RU" b="1" dirty="0" smtClean="0">
                <a:solidFill>
                  <a:srgbClr val="2116FC"/>
                </a:solidFill>
              </a:rPr>
              <a:t>игровые проекты</a:t>
            </a:r>
            <a:r>
              <a:rPr lang="ru-RU" dirty="0" smtClean="0">
                <a:solidFill>
                  <a:srgbClr val="2116FC"/>
                </a:solidFill>
              </a:rPr>
              <a:t>  (это игра, в результате которой создаётся новый продукт, например, заседание редакционной коллегии);</a:t>
            </a:r>
          </a:p>
          <a:p>
            <a:r>
              <a:rPr lang="ru-RU" b="1" dirty="0" smtClean="0">
                <a:solidFill>
                  <a:srgbClr val="2116FC"/>
                </a:solidFill>
              </a:rPr>
              <a:t>практико-ориентированные проекты</a:t>
            </a:r>
            <a:r>
              <a:rPr lang="ru-RU" dirty="0" smtClean="0">
                <a:solidFill>
                  <a:srgbClr val="2116FC"/>
                </a:solidFill>
              </a:rPr>
              <a:t>  (их результат имеет конкретное общественно-полезное значение: организация выставки творческих работ, выпуск школьной газеты, сценарий социально ориентированного проекта).</a:t>
            </a:r>
            <a:endParaRPr lang="ru-RU" dirty="0">
              <a:solidFill>
                <a:srgbClr val="2116F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924800" cy="1371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348880"/>
            <a:ext cx="7924800" cy="359472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332656"/>
          <a:ext cx="8676455" cy="5975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2475012"/>
                <a:gridCol w="5841403"/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этапа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Деятельность учащихся и учителя</a:t>
                      </a:r>
                    </a:p>
                  </a:txBody>
                  <a:tcPr marL="66675" marR="66675" marT="66675" marB="66675"/>
                </a:tc>
              </a:tr>
              <a:tr h="1011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Организационный </a:t>
                      </a:r>
                      <a:r>
                        <a:rPr lang="ru-RU" sz="1600" b="1" dirty="0" smtClean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этап</a:t>
                      </a:r>
                      <a:endParaRPr lang="ru-RU" sz="1600" b="1" dirty="0">
                        <a:solidFill>
                          <a:srgbClr val="2116F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Планирование работы группы.</a:t>
                      </a:r>
                      <a:endParaRPr lang="ru-RU" sz="1600" b="1" dirty="0">
                        <a:solidFill>
                          <a:srgbClr val="2116F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-деление на группы;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-выбор темы для </a:t>
                      </a:r>
                      <a:r>
                        <a:rPr lang="ru-RU" sz="1400" b="1" dirty="0" smtClean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проекта, значимой </a:t>
                      </a:r>
                      <a:r>
                        <a:rPr lang="ru-RU" sz="1400" b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</a:t>
                      </a:r>
                      <a:r>
                        <a:rPr lang="ru-RU" sz="1400" b="1" dirty="0" smtClean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учащихся; </a:t>
                      </a:r>
                      <a:endParaRPr lang="ru-RU" sz="1400" b="1" dirty="0">
                        <a:solidFill>
                          <a:srgbClr val="2116F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-изучение текста  предложенных  исторических документов, </a:t>
                      </a:r>
                      <a:r>
                        <a:rPr lang="ru-RU" sz="1400" b="1" dirty="0" smtClean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статей;</a:t>
                      </a:r>
                      <a:endParaRPr lang="ru-RU" sz="1400" b="1" dirty="0">
                        <a:solidFill>
                          <a:srgbClr val="2116F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-обсуждение возникших идей;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-планирование объема работы.</a:t>
                      </a:r>
                    </a:p>
                  </a:txBody>
                  <a:tcPr marL="66675" marR="66675" marT="66675" marB="66675"/>
                </a:tc>
              </a:tr>
              <a:tr h="1360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Аналитический </a:t>
                      </a:r>
                      <a:r>
                        <a:rPr lang="ru-RU" sz="1600" b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этап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Этап учебно-познавательной деятельности. </a:t>
                      </a:r>
                      <a:endParaRPr lang="ru-RU" sz="1400" b="1" dirty="0">
                        <a:solidFill>
                          <a:srgbClr val="2116F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Выполнение </a:t>
                      </a:r>
                      <a:r>
                        <a:rPr lang="ru-RU" sz="1400" b="1" i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 детьми</a:t>
                      </a:r>
                      <a:endParaRPr lang="ru-RU" sz="1400" b="1" dirty="0">
                        <a:solidFill>
                          <a:srgbClr val="2116F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Выработка формы результата </a:t>
                      </a:r>
                      <a:r>
                        <a:rPr lang="ru-RU" sz="1400" b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проектной работы (презентация, буклет, сценарий, газета, другой вид творческой деятельности);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 smtClean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-подбор </a:t>
                      </a:r>
                      <a:r>
                        <a:rPr lang="ru-RU" sz="1400" b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информации, работа с </a:t>
                      </a:r>
                      <a:r>
                        <a:rPr lang="ru-RU" sz="1400" b="1" dirty="0" smtClean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различными источниками;</a:t>
                      </a:r>
                      <a:endParaRPr lang="ru-RU" sz="1400" b="1" dirty="0">
                        <a:solidFill>
                          <a:srgbClr val="2116F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-обмен информацией с другими </a:t>
                      </a:r>
                      <a:r>
                        <a:rPr lang="ru-RU" sz="1400" b="1" dirty="0" smtClean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лицами.</a:t>
                      </a:r>
                      <a:endParaRPr lang="ru-RU" sz="1400" b="1" dirty="0">
                        <a:solidFill>
                          <a:srgbClr val="2116F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9546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Этап обобщения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-аналитическая работа с полученными </a:t>
                      </a:r>
                      <a:r>
                        <a:rPr lang="ru-RU" sz="1400" b="1" dirty="0" smtClean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материалами;</a:t>
                      </a:r>
                      <a:endParaRPr lang="ru-RU" sz="1400" b="1" dirty="0">
                        <a:solidFill>
                          <a:srgbClr val="2116F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подбор возможных иллюстраций </a:t>
                      </a:r>
                      <a:r>
                        <a:rPr lang="ru-RU" sz="1400" b="1" dirty="0" smtClean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 презентации или буклету;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-оформление полученного материала в </a:t>
                      </a:r>
                      <a:r>
                        <a:rPr lang="ru-RU" sz="1400" b="1" dirty="0" smtClean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определенной форме (буклет</a:t>
                      </a:r>
                      <a:r>
                        <a:rPr lang="ru-RU" sz="1400" b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презентация, газета, другие виды творческих работ).</a:t>
                      </a:r>
                    </a:p>
                  </a:txBody>
                  <a:tcPr marL="66675" marR="66675" marT="66675" marB="66675"/>
                </a:tc>
              </a:tr>
              <a:tr h="624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Презентация полученных результатов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-осмысление полученных данных и способов достижения результата;</a:t>
                      </a:r>
                    </a:p>
                    <a:p>
                      <a:pPr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="1" dirty="0" smtClean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презентация и защита  </a:t>
                      </a:r>
                      <a:r>
                        <a:rPr lang="ru-RU" sz="1400" b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 </a:t>
                      </a:r>
                      <a:r>
                        <a:rPr lang="ru-RU" sz="1400" b="1" dirty="0" smtClean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solidFill>
                          <a:srgbClr val="2116F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749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Контрольно-оценочный этап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соотношение своих действий с планируемыми результатами ;                  -определение способов  действий в предложенных условиях ;                        - оценивание  собственного результата и </a:t>
                      </a:r>
                      <a:r>
                        <a:rPr lang="ru-RU" sz="1400" b="1" dirty="0" smtClean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результата группы.</a:t>
                      </a:r>
                      <a:endParaRPr lang="ru-RU" sz="1400" b="1" dirty="0">
                        <a:solidFill>
                          <a:srgbClr val="2116F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359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Рефлексия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116F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-подведение итогов, создание ситуации успеха. </a:t>
                      </a: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400" b="1" dirty="0" smtClean="0">
              <a:solidFill>
                <a:srgbClr val="2116FC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2116FC"/>
                </a:solidFill>
              </a:rPr>
              <a:t>     Деление на группы при работе над мини-проектом на учебном занятии,  возможны разные приёмы, например: </a:t>
            </a:r>
          </a:p>
          <a:p>
            <a:pPr>
              <a:buNone/>
            </a:pPr>
            <a:r>
              <a:rPr lang="ru-RU" dirty="0" smtClean="0">
                <a:solidFill>
                  <a:srgbClr val="2116FC"/>
                </a:solidFill>
              </a:rPr>
              <a:t>    </a:t>
            </a:r>
            <a:r>
              <a:rPr lang="ru-RU" i="1" dirty="0" smtClean="0">
                <a:solidFill>
                  <a:srgbClr val="2116FC"/>
                </a:solidFill>
              </a:rPr>
              <a:t>формирование групп по выбору </a:t>
            </a:r>
            <a:r>
              <a:rPr lang="ru-RU" i="1" dirty="0" err="1" smtClean="0">
                <a:solidFill>
                  <a:srgbClr val="2116FC"/>
                </a:solidFill>
              </a:rPr>
              <a:t>пазла</a:t>
            </a:r>
            <a:r>
              <a:rPr lang="ru-RU" i="1" dirty="0" smtClean="0">
                <a:solidFill>
                  <a:srgbClr val="2116FC"/>
                </a:solidFill>
              </a:rPr>
              <a:t> определённого цвета, на обратной стороне которого часть картинки, несущей содержание темы, проблемы или задания для группы. </a:t>
            </a:r>
          </a:p>
          <a:p>
            <a:pPr>
              <a:buNone/>
            </a:pPr>
            <a:r>
              <a:rPr lang="ru-RU" dirty="0" smtClean="0">
                <a:solidFill>
                  <a:srgbClr val="2116FC"/>
                </a:solidFill>
              </a:rPr>
              <a:t>   Этот  приём я назвала </a:t>
            </a:r>
            <a:r>
              <a:rPr lang="ru-RU" b="1" dirty="0" smtClean="0">
                <a:solidFill>
                  <a:srgbClr val="2116FC"/>
                </a:solidFill>
              </a:rPr>
              <a:t>«Сложи </a:t>
            </a:r>
            <a:r>
              <a:rPr lang="ru-RU" b="1" dirty="0" err="1" smtClean="0">
                <a:solidFill>
                  <a:srgbClr val="2116FC"/>
                </a:solidFill>
              </a:rPr>
              <a:t>пазл</a:t>
            </a:r>
            <a:r>
              <a:rPr lang="ru-RU" b="1" dirty="0" smtClean="0">
                <a:solidFill>
                  <a:srgbClr val="2116FC"/>
                </a:solidFill>
              </a:rPr>
              <a:t>».</a:t>
            </a:r>
            <a:r>
              <a:rPr lang="ru-RU" dirty="0" smtClean="0">
                <a:solidFill>
                  <a:srgbClr val="2116FC"/>
                </a:solidFill>
              </a:rPr>
              <a:t> </a:t>
            </a:r>
            <a:endParaRPr lang="ru-RU" dirty="0">
              <a:solidFill>
                <a:srgbClr val="2116FC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07288" cy="1340768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C00000"/>
                </a:solidFill>
              </a:rPr>
              <a:t>I</a:t>
            </a:r>
            <a:r>
              <a:rPr lang="ru-RU" sz="3100" b="1" dirty="0" smtClean="0">
                <a:solidFill>
                  <a:srgbClr val="C00000"/>
                </a:solidFill>
              </a:rPr>
              <a:t> .</a:t>
            </a:r>
            <a:r>
              <a:rPr lang="ru-RU" sz="3100" dirty="0" smtClean="0">
                <a:solidFill>
                  <a:srgbClr val="C00000"/>
                </a:solidFill>
              </a:rPr>
              <a:t> </a:t>
            </a:r>
            <a:r>
              <a:rPr lang="ru-RU" sz="3100" b="1" dirty="0" smtClean="0">
                <a:solidFill>
                  <a:srgbClr val="C00000"/>
                </a:solidFill>
              </a:rPr>
              <a:t>Организационный этап . Организация рабочего пространства класса.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 Планирование работы группы над проектом.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1346"/>
            <a:ext cx="7992888" cy="665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131024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Аналитический этап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116FC"/>
                </a:solidFill>
              </a:rPr>
              <a:t>Этап учебно-познавательной деятельности. Выполнение проекта детьми.</a:t>
            </a:r>
          </a:p>
          <a:p>
            <a:endParaRPr lang="ru-RU" b="1" dirty="0" smtClean="0">
              <a:solidFill>
                <a:srgbClr val="2116FC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2116FC"/>
                </a:solidFill>
              </a:rPr>
              <a:t>    </a:t>
            </a:r>
            <a:r>
              <a:rPr lang="ru-RU" i="1" dirty="0" smtClean="0">
                <a:solidFill>
                  <a:srgbClr val="2116FC"/>
                </a:solidFill>
              </a:rPr>
              <a:t>На этом этапе происходит уточнение, конкретизация, систематизация знаний по теме в форме  проектной деятельности в группе.  </a:t>
            </a:r>
          </a:p>
          <a:p>
            <a:pPr>
              <a:buNone/>
            </a:pPr>
            <a:r>
              <a:rPr lang="ru-RU" i="1" dirty="0" smtClean="0">
                <a:solidFill>
                  <a:srgbClr val="2116FC"/>
                </a:solidFill>
              </a:rPr>
              <a:t>    Группы  работают с информационными ресурсами, отрабатывают универсальные учебные действия. </a:t>
            </a:r>
          </a:p>
          <a:p>
            <a:endParaRPr lang="ru-RU" b="1" dirty="0">
              <a:solidFill>
                <a:srgbClr val="2116F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solidFill>
                  <a:srgbClr val="2116FC"/>
                </a:solidFill>
                <a:latin typeface="+mj-lt"/>
                <a:cs typeface="Times New Roman" pitchFamily="18" charset="0"/>
              </a:rPr>
              <a:t>Для изучения учебного материала с использованием метода проектов в группах и индивидуально  требуется подготовительная работа</a:t>
            </a:r>
            <a:r>
              <a:rPr lang="ru-RU" sz="3600" b="1" i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i="1" dirty="0" smtClean="0">
                <a:solidFill>
                  <a:srgbClr val="2116FC"/>
                </a:solidFill>
                <a:cs typeface="Times New Roman" pitchFamily="18" charset="0"/>
              </a:rPr>
              <a:t>Результаты проекта оформляются  в виде презентации , буклета, коллажа, сценки, открытки, рекламной продукции и т.д.</a:t>
            </a:r>
            <a:endParaRPr lang="ru-RU" sz="3600" dirty="0" smtClean="0">
              <a:solidFill>
                <a:srgbClr val="2116FC"/>
              </a:solidFill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491064" cy="864096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III </a:t>
            </a:r>
            <a:r>
              <a:rPr lang="ru-RU" b="1" dirty="0" smtClean="0">
                <a:solidFill>
                  <a:srgbClr val="C00000"/>
                </a:solidFill>
              </a:rPr>
              <a:t>.  Этап обобщения.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2116FC"/>
                </a:solidFill>
                <a:latin typeface="+mj-lt"/>
                <a:cs typeface="Times New Roman" pitchFamily="18" charset="0"/>
              </a:rPr>
              <a:t>Презентация результатов различна,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2116FC"/>
                </a:solidFill>
                <a:latin typeface="+mj-lt"/>
                <a:cs typeface="Times New Roman" pitchFamily="18" charset="0"/>
              </a:rPr>
              <a:t>зависит от замысла и возможностей.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2116FC"/>
                </a:solidFill>
                <a:latin typeface="+mj-lt"/>
                <a:cs typeface="Times New Roman" pitchFamily="18" charset="0"/>
              </a:rPr>
              <a:t>Очень важно в представленном результате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2116FC"/>
                </a:solidFill>
                <a:latin typeface="+mj-lt"/>
                <a:cs typeface="Times New Roman" pitchFamily="18" charset="0"/>
              </a:rPr>
              <a:t>убедительность, наглядность, важны выводы,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2116FC"/>
                </a:solidFill>
                <a:latin typeface="+mj-lt"/>
                <a:cs typeface="Times New Roman" pitchFamily="18" charset="0"/>
              </a:rPr>
              <a:t>раскрывающие тему. </a:t>
            </a:r>
            <a:endParaRPr lang="ru-RU" sz="2800" i="1" dirty="0">
              <a:solidFill>
                <a:srgbClr val="2116FC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264696" cy="93610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  Презентации работ группами.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620688"/>
            <a:ext cx="7924800" cy="1152128"/>
          </a:xfr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ЦЕЛЬ: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1628800"/>
            <a:ext cx="8140824" cy="4464496"/>
          </a:xfrm>
        </p:spPr>
        <p:txBody>
          <a:bodyPr>
            <a:normAutofit lnSpcReduction="10000"/>
          </a:bodyPr>
          <a:lstStyle/>
          <a:p>
            <a:endParaRPr lang="ru-RU" sz="3200" dirty="0" smtClean="0">
              <a:solidFill>
                <a:srgbClr val="2116F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создать условия для формирования и развития конкурентоспособной, свободно адаптирующейся личности,  прочного  овладения  учащимися знаниями по истории и обществознанию.</a:t>
            </a:r>
          </a:p>
          <a:p>
            <a:endParaRPr lang="ru-RU" sz="2400" dirty="0">
              <a:solidFill>
                <a:srgbClr val="2116F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72400" cy="611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3894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V</a:t>
            </a:r>
            <a:r>
              <a:rPr lang="ru-RU" b="1" dirty="0" smtClean="0">
                <a:solidFill>
                  <a:srgbClr val="C00000"/>
                </a:solidFill>
              </a:rPr>
              <a:t>. Контрольно-оценочный этап</a:t>
            </a:r>
            <a:r>
              <a:rPr lang="ru-RU" dirty="0" smtClean="0">
                <a:solidFill>
                  <a:srgbClr val="C00000"/>
                </a:solidFill>
              </a:rPr>
              <a:t> 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2116FC"/>
                </a:solidFill>
                <a:latin typeface="+mj-lt"/>
                <a:cs typeface="Times New Roman" pitchFamily="18" charset="0"/>
              </a:rPr>
              <a:t>Подсчет голосов, самооценка, подведение итогов.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   Для эффективной организации проектной работы использую методические рекомендации</a:t>
            </a:r>
            <a:r>
              <a:rPr lang="ru-RU" sz="3200" i="1" u="sng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по выполнению проекта. Это различные памятки, например, «Как работать в группе над проектом»,  Совместно с учащимися разрабатываем «Примерный план работы над проектом».</a:t>
            </a:r>
            <a:endParaRPr lang="ru-RU" sz="3200" dirty="0" smtClean="0">
              <a:solidFill>
                <a:srgbClr val="2116F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i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2116FC"/>
                </a:solidFill>
                <a:latin typeface="+mj-lt"/>
                <a:cs typeface="Times New Roman" pitchFamily="18" charset="0"/>
              </a:rPr>
              <a:t>После окончания работы подводим итоги  в различных формах  рефлексии: « Рефлексивный экран», «</a:t>
            </a:r>
            <a:r>
              <a:rPr lang="ru-RU" sz="2400" b="1" dirty="0" err="1" smtClean="0">
                <a:solidFill>
                  <a:srgbClr val="2116FC"/>
                </a:solidFill>
                <a:latin typeface="+mj-lt"/>
                <a:cs typeface="Times New Roman" pitchFamily="18" charset="0"/>
              </a:rPr>
              <a:t>Цветорефлексия</a:t>
            </a:r>
            <a:r>
              <a:rPr lang="ru-RU" sz="2400" b="1" dirty="0" smtClean="0">
                <a:solidFill>
                  <a:srgbClr val="2116FC"/>
                </a:solidFill>
                <a:latin typeface="+mj-lt"/>
                <a:cs typeface="Times New Roman" pitchFamily="18" charset="0"/>
              </a:rPr>
              <a:t>», «</a:t>
            </a:r>
            <a:r>
              <a:rPr lang="ru-RU" sz="2400" b="1" dirty="0" err="1" smtClean="0">
                <a:solidFill>
                  <a:srgbClr val="2116FC"/>
                </a:solidFill>
                <a:latin typeface="+mj-lt"/>
                <a:cs typeface="Times New Roman" pitchFamily="18" charset="0"/>
              </a:rPr>
              <a:t>Фоторефлексия</a:t>
            </a:r>
            <a:r>
              <a:rPr lang="ru-RU" sz="2400" b="1" dirty="0" smtClean="0">
                <a:solidFill>
                  <a:srgbClr val="2116FC"/>
                </a:solidFill>
                <a:latin typeface="+mj-lt"/>
                <a:cs typeface="Times New Roman" pitchFamily="18" charset="0"/>
              </a:rPr>
              <a:t> , «</a:t>
            </a:r>
            <a:r>
              <a:rPr lang="ru-RU" sz="2400" b="1" dirty="0" err="1" smtClean="0">
                <a:solidFill>
                  <a:srgbClr val="2116FC"/>
                </a:solidFill>
                <a:latin typeface="+mj-lt"/>
                <a:cs typeface="Times New Roman" pitchFamily="18" charset="0"/>
              </a:rPr>
              <a:t>Синквейн</a:t>
            </a:r>
            <a:r>
              <a:rPr lang="ru-RU" sz="2400" b="1" dirty="0" smtClean="0">
                <a:solidFill>
                  <a:srgbClr val="2116FC"/>
                </a:solidFill>
                <a:latin typeface="+mj-lt"/>
                <a:cs typeface="Times New Roman" pitchFamily="18" charset="0"/>
              </a:rPr>
              <a:t>», «Оценочные </a:t>
            </a:r>
            <a:r>
              <a:rPr lang="ru-RU" sz="2400" b="1" dirty="0" err="1" smtClean="0">
                <a:solidFill>
                  <a:srgbClr val="2116FC"/>
                </a:solidFill>
                <a:latin typeface="+mj-lt"/>
                <a:cs typeface="Times New Roman" pitchFamily="18" charset="0"/>
              </a:rPr>
              <a:t>стикеры</a:t>
            </a:r>
            <a:r>
              <a:rPr lang="ru-RU" sz="2400" b="1" dirty="0" smtClean="0">
                <a:solidFill>
                  <a:srgbClr val="2116FC"/>
                </a:solidFill>
                <a:latin typeface="+mj-lt"/>
                <a:cs typeface="Times New Roman" pitchFamily="18" charset="0"/>
              </a:rPr>
              <a:t>» , «Дневник настроения», «Смайлики», и др.)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2116FC"/>
                </a:solidFill>
                <a:latin typeface="+mj-lt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2116FC"/>
                </a:solidFill>
                <a:latin typeface="+mj-lt"/>
                <a:cs typeface="Times New Roman" pitchFamily="18" charset="0"/>
              </a:rPr>
              <a:t>    </a:t>
            </a:r>
            <a:r>
              <a:rPr lang="ru-RU" sz="2400" i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В современной  педагогике под рефлексией понимают самоанализ деятельности и её результатов. </a:t>
            </a:r>
            <a:endParaRPr lang="ru-RU" sz="2400" dirty="0" smtClean="0">
              <a:solidFill>
                <a:srgbClr val="2116F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050904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VI</a:t>
            </a:r>
            <a:r>
              <a:rPr lang="ru-RU" b="1" dirty="0" smtClean="0">
                <a:solidFill>
                  <a:srgbClr val="C00000"/>
                </a:solidFill>
              </a:rPr>
              <a:t>. Рефлексия 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47248" cy="11163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sz="4400" dirty="0" smtClean="0">
                <a:solidFill>
                  <a:srgbClr val="C00000"/>
                </a:solidFill>
              </a:rPr>
              <a:t>Приемы рефлексии на уроках»           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>
            <p:ph idx="1"/>
          </p:nvPr>
        </p:nvGraphicFramePr>
        <p:xfrm>
          <a:off x="3203848" y="3356992"/>
          <a:ext cx="5375920" cy="3017546"/>
        </p:xfrm>
        <a:graphic>
          <a:graphicData uri="http://schemas.openxmlformats.org/presentationml/2006/ole">
            <p:oleObj spid="_x0000_s33794" name="Фотография Photo Editor" r:id="rId3" imgW="6095238" imgH="3428571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 rot="21038552">
            <a:off x="3365538" y="14866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рефлексия настроения и эмоционального состояния;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рефлексия деятельности;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0000FF"/>
                </a:solidFill>
              </a:rPr>
              <a:t>рефлексия содержания учебного материала.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916832"/>
            <a:ext cx="30243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Особенностью новых государственных стандартов образования является их ориентация на универсальные учебные действия, одними из которых являются универсальные рефлексивные умения.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248472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rgbClr val="0000FF"/>
              </a:solidFill>
            </a:endParaRPr>
          </a:p>
          <a:p>
            <a:endParaRPr lang="ru-RU" dirty="0" smtClean="0">
              <a:solidFill>
                <a:srgbClr val="0000FF"/>
              </a:solidFill>
            </a:endParaRPr>
          </a:p>
          <a:p>
            <a:r>
              <a:rPr lang="ru-RU" dirty="0" smtClean="0">
                <a:solidFill>
                  <a:srgbClr val="0000FF"/>
                </a:solidFill>
              </a:rPr>
              <a:t>Прием</a:t>
            </a:r>
            <a:r>
              <a:rPr lang="ru-RU" b="1" dirty="0" smtClean="0">
                <a:solidFill>
                  <a:srgbClr val="0000FF"/>
                </a:solidFill>
              </a:rPr>
              <a:t> «Лестница успеха»: </a:t>
            </a:r>
            <a:r>
              <a:rPr lang="ru-RU" dirty="0" smtClean="0"/>
              <a:t>Ребенок сам должен оценить, на какой ступеньке он оказался в результате деятельности во время урока, т.е. оценить достигнутые результаты.</a:t>
            </a:r>
          </a:p>
          <a:p>
            <a:r>
              <a:rPr lang="ru-RU" dirty="0" smtClean="0"/>
              <a:t>Рефлексивный прием </a:t>
            </a:r>
            <a:r>
              <a:rPr lang="ru-RU" b="1" dirty="0" smtClean="0">
                <a:solidFill>
                  <a:srgbClr val="0000FF"/>
                </a:solidFill>
              </a:rPr>
              <a:t>«Дерево успеха»,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smtClean="0"/>
              <a:t>где определенным цветом листьев обозначены уровни усвоения материала, аналогичный ему прием – </a:t>
            </a:r>
            <a:r>
              <a:rPr lang="ru-RU" b="1" dirty="0" smtClean="0">
                <a:solidFill>
                  <a:srgbClr val="0000FF"/>
                </a:solidFill>
              </a:rPr>
              <a:t>«Яблоня»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smtClean="0"/>
              <a:t>– на изображении яблони необходимо прикрепить яблоки зеленого и красного цветов, в соответствии с тем, понятен ли был материал на уроке и насколько продуктивным был урок для учащихся.</a:t>
            </a:r>
          </a:p>
          <a:p>
            <a:r>
              <a:rPr lang="ru-RU" dirty="0" smtClean="0"/>
              <a:t>В случае использования рефлексивного приема </a:t>
            </a:r>
            <a:r>
              <a:rPr lang="ru-RU" b="1" dirty="0" smtClean="0"/>
              <a:t>«</a:t>
            </a:r>
            <a:r>
              <a:rPr lang="ru-RU" b="1" dirty="0" smtClean="0">
                <a:solidFill>
                  <a:srgbClr val="0000FF"/>
                </a:solidFill>
              </a:rPr>
              <a:t>Светофор»,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smtClean="0"/>
              <a:t>ребята поднимают карточку определенного цвета, являющимся выражением их удовлетворения своей работы на уроке. Можно также использовать карточки со значками –  </a:t>
            </a:r>
            <a:r>
              <a:rPr lang="ru-RU" b="1" dirty="0" smtClean="0">
                <a:solidFill>
                  <a:srgbClr val="2116FC"/>
                </a:solidFill>
              </a:rPr>
              <a:t>?   !   ….   !!!  : </a:t>
            </a:r>
            <a:r>
              <a:rPr lang="ru-RU" dirty="0" smtClean="0"/>
              <a:t>. Нетрудно догадаться, что означают эти знаки.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275040" cy="86409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 деятельности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21M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542925" cy="571500"/>
          </a:xfrm>
          <a:prstGeom prst="rect">
            <a:avLst/>
          </a:prstGeom>
          <a:noFill/>
        </p:spPr>
      </p:pic>
      <p:cxnSp>
        <p:nvCxnSpPr>
          <p:cNvPr id="5" name="Соединительная линия уступом 4"/>
          <p:cNvCxnSpPr/>
          <p:nvPr/>
        </p:nvCxnSpPr>
        <p:spPr>
          <a:xfrm>
            <a:off x="683568" y="764704"/>
            <a:ext cx="1008112" cy="648072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21M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542925" cy="571500"/>
          </a:xfrm>
          <a:prstGeom prst="rect">
            <a:avLst/>
          </a:prstGeom>
          <a:noFill/>
        </p:spPr>
      </p:pic>
      <p:cxnSp>
        <p:nvCxnSpPr>
          <p:cNvPr id="7" name="Соединительная линия уступом 6"/>
          <p:cNvCxnSpPr/>
          <p:nvPr/>
        </p:nvCxnSpPr>
        <p:spPr>
          <a:xfrm>
            <a:off x="1331640" y="1412776"/>
            <a:ext cx="1224136" cy="648072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827584" y="5085184"/>
            <a:ext cx="84239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!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3728" y="5085184"/>
            <a:ext cx="10081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!!!</a:t>
            </a:r>
          </a:p>
          <a:p>
            <a:pPr algn="ctr"/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91880" y="5085184"/>
            <a:ext cx="86409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5085184"/>
            <a:ext cx="936104" cy="648072"/>
          </a:xfrm>
          <a:prstGeom prst="roundRect">
            <a:avLst>
              <a:gd name="adj" fmla="val 334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…..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5085184"/>
            <a:ext cx="115212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: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1412776"/>
            <a:ext cx="7776864" cy="489654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Сегодня я узнал(а)…________________________________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Было интересно…__________________________________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Было трудно…_____________________________________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 понял(а), что…___________________________________________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Теперь я могу…___________________________________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 приобрел(а)…_____________________________________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 научился(ась)…_____________________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 попробую…______________________________________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Меня удивило…____________________________________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Урок дал мне для жизни…__________________________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Мне захотелось…___________________________________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Что-нибудь свое…  _________________________________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60840" cy="78715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/>
            </a:r>
            <a:br>
              <a:rPr lang="ru-RU" sz="4000" dirty="0" smtClean="0">
                <a:solidFill>
                  <a:srgbClr val="00B0F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Методика: «Рефлексивный экран».</a:t>
            </a:r>
            <a:endParaRPr lang="ru-RU" dirty="0"/>
          </a:p>
        </p:txBody>
      </p:sp>
      <p:pic>
        <p:nvPicPr>
          <p:cNvPr id="5" name="Picture 5" descr="21M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20890" cy="864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8245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2116FC"/>
                </a:solidFill>
              </a:rPr>
              <a:t>Мне  важно понять в финале учебного занятия  проектной деятельности </a:t>
            </a:r>
            <a:r>
              <a:rPr lang="ru-RU" sz="2800" b="1" dirty="0" smtClean="0">
                <a:solidFill>
                  <a:srgbClr val="2116FC"/>
                </a:solidFill>
              </a:rPr>
              <a:t>насколько продуктивным стал урок</a:t>
            </a:r>
            <a:endParaRPr lang="ru-RU" sz="2800" dirty="0" smtClean="0">
              <a:solidFill>
                <a:srgbClr val="2116FC"/>
              </a:solidFill>
            </a:endParaRPr>
          </a:p>
          <a:p>
            <a:r>
              <a:rPr lang="ru-RU" sz="2800" dirty="0" smtClean="0">
                <a:solidFill>
                  <a:srgbClr val="2116FC"/>
                </a:solidFill>
              </a:rPr>
              <a:t>В этом случае используются самые разные приёмы:</a:t>
            </a:r>
          </a:p>
          <a:p>
            <a:pPr lvl="0"/>
            <a:r>
              <a:rPr lang="ru-RU" sz="2800" dirty="0" smtClean="0">
                <a:solidFill>
                  <a:srgbClr val="2116FC"/>
                </a:solidFill>
              </a:rPr>
              <a:t>методика </a:t>
            </a:r>
            <a:r>
              <a:rPr lang="ru-RU" sz="2800" b="1" dirty="0" smtClean="0">
                <a:solidFill>
                  <a:srgbClr val="2116FC"/>
                </a:solidFill>
              </a:rPr>
              <a:t>«Рефлексивный экран»;</a:t>
            </a:r>
            <a:endParaRPr lang="ru-RU" sz="2800" dirty="0" smtClean="0">
              <a:solidFill>
                <a:srgbClr val="2116FC"/>
              </a:solidFill>
            </a:endParaRPr>
          </a:p>
          <a:p>
            <a:pPr lvl="0"/>
            <a:r>
              <a:rPr lang="ru-RU" sz="2800" dirty="0" smtClean="0">
                <a:solidFill>
                  <a:srgbClr val="2116FC"/>
                </a:solidFill>
              </a:rPr>
              <a:t>прием</a:t>
            </a:r>
            <a:r>
              <a:rPr lang="ru-RU" sz="2800" b="1" dirty="0" smtClean="0">
                <a:solidFill>
                  <a:srgbClr val="2116FC"/>
                </a:solidFill>
              </a:rPr>
              <a:t> «</a:t>
            </a:r>
            <a:r>
              <a:rPr lang="ru-RU" sz="2800" b="1" dirty="0" err="1" smtClean="0">
                <a:solidFill>
                  <a:srgbClr val="2116FC"/>
                </a:solidFill>
              </a:rPr>
              <a:t>Синквейн</a:t>
            </a:r>
            <a:r>
              <a:rPr lang="ru-RU" sz="2800" b="1" dirty="0" smtClean="0">
                <a:solidFill>
                  <a:srgbClr val="2116FC"/>
                </a:solidFill>
              </a:rPr>
              <a:t>»;</a:t>
            </a:r>
            <a:endParaRPr lang="ru-RU" sz="2800" dirty="0" smtClean="0">
              <a:solidFill>
                <a:srgbClr val="2116FC"/>
              </a:solidFill>
            </a:endParaRPr>
          </a:p>
          <a:p>
            <a:pPr lvl="0"/>
            <a:r>
              <a:rPr lang="ru-RU" sz="2800" b="1" dirty="0" smtClean="0">
                <a:solidFill>
                  <a:srgbClr val="2116FC"/>
                </a:solidFill>
              </a:rPr>
              <a:t>метод пяти пальцев «пятёрочка»;</a:t>
            </a:r>
            <a:endParaRPr lang="ru-RU" sz="2800" dirty="0" smtClean="0">
              <a:solidFill>
                <a:srgbClr val="2116FC"/>
              </a:solidFill>
            </a:endParaRPr>
          </a:p>
          <a:p>
            <a:pPr lvl="0"/>
            <a:r>
              <a:rPr lang="ru-RU" sz="2800" b="1" dirty="0" smtClean="0">
                <a:solidFill>
                  <a:srgbClr val="2116FC"/>
                </a:solidFill>
              </a:rPr>
              <a:t>«</a:t>
            </a:r>
            <a:r>
              <a:rPr lang="ru-RU" sz="2800" b="1" dirty="0" err="1" smtClean="0">
                <a:solidFill>
                  <a:srgbClr val="2116FC"/>
                </a:solidFill>
              </a:rPr>
              <a:t>Фоторефлексия</a:t>
            </a:r>
            <a:r>
              <a:rPr lang="ru-RU" sz="2800" b="1" dirty="0" smtClean="0">
                <a:solidFill>
                  <a:srgbClr val="2116FC"/>
                </a:solidFill>
              </a:rPr>
              <a:t>»;</a:t>
            </a:r>
            <a:endParaRPr lang="ru-RU" sz="2800" dirty="0" smtClean="0">
              <a:solidFill>
                <a:srgbClr val="2116FC"/>
              </a:solidFill>
            </a:endParaRPr>
          </a:p>
          <a:p>
            <a:pPr lvl="0"/>
            <a:r>
              <a:rPr lang="ru-RU" sz="2800" b="1" dirty="0" smtClean="0"/>
              <a:t>     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3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Значения</a:t>
            </a:r>
            <a:r>
              <a:rPr lang="ru-RU" sz="1600" b="1" dirty="0" smtClean="0"/>
              <a:t>:  и перечислить, загибая их по очереди, следующие моменты:  </a:t>
            </a:r>
            <a:endParaRPr lang="ru-RU" sz="1600" dirty="0" smtClean="0"/>
          </a:p>
          <a:p>
            <a:r>
              <a:rPr lang="ru-RU" sz="1600" b="1" dirty="0" smtClean="0">
                <a:solidFill>
                  <a:srgbClr val="0000FF"/>
                </a:solidFill>
              </a:rPr>
              <a:t>М </a:t>
            </a:r>
            <a:r>
              <a:rPr lang="ru-RU" sz="1600" b="1" dirty="0" smtClean="0"/>
              <a:t>(мизинец) – мышление. Какие знания, опыт я сегодня получил?</a:t>
            </a:r>
            <a:endParaRPr lang="ru-RU" sz="1600" dirty="0" smtClean="0"/>
          </a:p>
          <a:p>
            <a:r>
              <a:rPr lang="ru-RU" sz="1600" b="1" dirty="0" smtClean="0">
                <a:solidFill>
                  <a:srgbClr val="0000FF"/>
                </a:solidFill>
              </a:rPr>
              <a:t>Б </a:t>
            </a:r>
            <a:r>
              <a:rPr lang="ru-RU" sz="1600" b="1" dirty="0" smtClean="0"/>
              <a:t>(безымянный) – близость цели. Что я сегодня делал и чего достиг?</a:t>
            </a:r>
            <a:endParaRPr lang="ru-RU" sz="1600" dirty="0" smtClean="0"/>
          </a:p>
          <a:p>
            <a:r>
              <a:rPr lang="ru-RU" sz="1600" b="1" dirty="0" smtClean="0">
                <a:solidFill>
                  <a:srgbClr val="0000FF"/>
                </a:solidFill>
              </a:rPr>
              <a:t>С</a:t>
            </a:r>
            <a:r>
              <a:rPr lang="ru-RU" sz="1600" b="1" dirty="0" smtClean="0"/>
              <a:t> (средний) – состояние духа, настроения. Каким было моё эмоциональное состояние? Настроение? Изменилось ли? В какую сторону?</a:t>
            </a:r>
            <a:endParaRPr lang="ru-RU" sz="1600" dirty="0" smtClean="0"/>
          </a:p>
          <a:p>
            <a:r>
              <a:rPr lang="ru-RU" sz="1600" b="1" dirty="0" smtClean="0">
                <a:solidFill>
                  <a:srgbClr val="0000FF"/>
                </a:solidFill>
              </a:rPr>
              <a:t>У</a:t>
            </a:r>
            <a:r>
              <a:rPr lang="ru-RU" sz="1600" b="1" dirty="0" smtClean="0"/>
              <a:t> (указательный) – услуга, помощь. Чем я сегодня помог, чем порадовал или чему поспособствовал? Или мне в чем-то помогли?</a:t>
            </a:r>
            <a:endParaRPr lang="ru-RU" sz="1600" dirty="0" smtClean="0"/>
          </a:p>
          <a:p>
            <a:r>
              <a:rPr lang="ru-RU" sz="1600" b="1" dirty="0" smtClean="0">
                <a:solidFill>
                  <a:srgbClr val="0000FF"/>
                </a:solidFill>
              </a:rPr>
              <a:t>Б</a:t>
            </a:r>
            <a:r>
              <a:rPr lang="ru-RU" sz="1600" b="1" dirty="0" smtClean="0"/>
              <a:t> (большой) – бодрость, здоровье. Каким было моё физическое состояние? Что я сделал для своего здоровья?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rgbClr val="0000FF"/>
                </a:solidFill>
              </a:rPr>
              <a:t>Пять пальцев:</a:t>
            </a:r>
            <a:endParaRPr lang="ru-RU" sz="1600" dirty="0" smtClean="0">
              <a:solidFill>
                <a:srgbClr val="0000FF"/>
              </a:solidFill>
            </a:endParaRPr>
          </a:p>
          <a:p>
            <a:r>
              <a:rPr lang="ru-RU" sz="1600" b="1" dirty="0" smtClean="0"/>
              <a:t>Мизинец _________________________________________________________________</a:t>
            </a:r>
            <a:endParaRPr lang="ru-RU" sz="1600" dirty="0" smtClean="0"/>
          </a:p>
          <a:p>
            <a:r>
              <a:rPr lang="ru-RU" sz="1600" b="1" dirty="0" smtClean="0"/>
              <a:t>Безымянный</a:t>
            </a:r>
            <a:r>
              <a:rPr lang="ru-RU" sz="1600" dirty="0" smtClean="0"/>
              <a:t>______________________________________________________________</a:t>
            </a:r>
          </a:p>
          <a:p>
            <a:r>
              <a:rPr lang="ru-RU" sz="1600" b="1" dirty="0" smtClean="0"/>
              <a:t>Средний__________________________________________________________________</a:t>
            </a:r>
            <a:endParaRPr lang="ru-RU" sz="1600" dirty="0" smtClean="0"/>
          </a:p>
          <a:p>
            <a:r>
              <a:rPr lang="ru-RU" sz="1600" b="1" dirty="0" smtClean="0"/>
              <a:t>Указательный_____________________________________________________________</a:t>
            </a:r>
            <a:endParaRPr lang="ru-RU" sz="1600" dirty="0" smtClean="0"/>
          </a:p>
          <a:p>
            <a:r>
              <a:rPr lang="ru-RU" sz="1600" b="1" dirty="0" smtClean="0"/>
              <a:t>Большой__________________________________________________________________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60648"/>
            <a:ext cx="5915000" cy="12192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Методика: «5 пальцев» или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«Пятёрочка»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45360"/>
          </a:xfrm>
        </p:spPr>
        <p:txBody>
          <a:bodyPr>
            <a:normAutofit lnSpcReduction="10000"/>
          </a:bodyPr>
          <a:lstStyle/>
          <a:p>
            <a:r>
              <a:rPr lang="ru-RU" u="sng" dirty="0" smtClean="0">
                <a:solidFill>
                  <a:srgbClr val="2116FC"/>
                </a:solidFill>
              </a:rPr>
              <a:t>Тип проекта: исследовательский, индивидуальный, краткосрочный</a:t>
            </a:r>
            <a:r>
              <a:rPr lang="ru-RU" dirty="0" smtClean="0">
                <a:solidFill>
                  <a:srgbClr val="2116FC"/>
                </a:solidFill>
              </a:rPr>
              <a:t>(2 недели). </a:t>
            </a:r>
          </a:p>
          <a:p>
            <a:r>
              <a:rPr lang="ru-RU" u="sng" dirty="0" smtClean="0">
                <a:solidFill>
                  <a:srgbClr val="2116FC"/>
                </a:solidFill>
              </a:rPr>
              <a:t>Цели проекта:</a:t>
            </a:r>
            <a:r>
              <a:rPr lang="ru-RU" dirty="0" smtClean="0">
                <a:solidFill>
                  <a:srgbClr val="2116FC"/>
                </a:solidFill>
              </a:rPr>
              <a:t> </a:t>
            </a:r>
            <a:br>
              <a:rPr lang="ru-RU" dirty="0" smtClean="0">
                <a:solidFill>
                  <a:srgbClr val="2116FC"/>
                </a:solidFill>
              </a:rPr>
            </a:br>
            <a:r>
              <a:rPr lang="ru-RU" dirty="0" smtClean="0">
                <a:solidFill>
                  <a:srgbClr val="2116FC"/>
                </a:solidFill>
              </a:rPr>
              <a:t/>
            </a:r>
            <a:br>
              <a:rPr lang="ru-RU" dirty="0" smtClean="0">
                <a:solidFill>
                  <a:srgbClr val="2116FC"/>
                </a:solidFill>
              </a:rPr>
            </a:br>
            <a:r>
              <a:rPr lang="ru-RU" dirty="0" smtClean="0">
                <a:solidFill>
                  <a:srgbClr val="2116FC"/>
                </a:solidFill>
              </a:rPr>
              <a:t>* установление связи между историей семьи и историей Отечества; </a:t>
            </a:r>
            <a:br>
              <a:rPr lang="ru-RU" dirty="0" smtClean="0">
                <a:solidFill>
                  <a:srgbClr val="2116FC"/>
                </a:solidFill>
              </a:rPr>
            </a:br>
            <a:r>
              <a:rPr lang="ru-RU" dirty="0" smtClean="0">
                <a:solidFill>
                  <a:srgbClr val="2116FC"/>
                </a:solidFill>
              </a:rPr>
              <a:t>* включение ребенка в систему ценностных отношений своих предков; </a:t>
            </a:r>
            <a:br>
              <a:rPr lang="ru-RU" dirty="0" smtClean="0">
                <a:solidFill>
                  <a:srgbClr val="2116FC"/>
                </a:solidFill>
              </a:rPr>
            </a:br>
            <a:r>
              <a:rPr lang="ru-RU" dirty="0" smtClean="0">
                <a:solidFill>
                  <a:srgbClr val="2116FC"/>
                </a:solidFill>
              </a:rPr>
              <a:t>* исследование вклада одного из предков в историю Родины, региона, города. </a:t>
            </a:r>
          </a:p>
          <a:p>
            <a:r>
              <a:rPr lang="ru-RU" dirty="0" smtClean="0">
                <a:solidFill>
                  <a:srgbClr val="2116FC"/>
                </a:solidFill>
              </a:rPr>
              <a:t>Практический результат проекта: </a:t>
            </a:r>
          </a:p>
          <a:p>
            <a:pPr>
              <a:buNone/>
            </a:pPr>
            <a:r>
              <a:rPr lang="ru-RU" dirty="0" smtClean="0">
                <a:solidFill>
                  <a:srgbClr val="2116FC"/>
                </a:solidFill>
              </a:rPr>
              <a:t>    создание иллюстрированной биографии предка в форме презентации и папки -раскладушки.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Проект «</a:t>
            </a:r>
            <a:r>
              <a:rPr lang="ru-RU" dirty="0" smtClean="0">
                <a:solidFill>
                  <a:srgbClr val="C00000"/>
                </a:solidFill>
              </a:rPr>
              <a:t>Судьбы моих близких людей в истории Родины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79404">
            <a:off x="-6207" y="390086"/>
            <a:ext cx="5450721" cy="367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F:\DCIM\Camera\IMG_20150223_220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8781">
            <a:off x="2167041" y="1638168"/>
            <a:ext cx="6660232" cy="4995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924800" cy="86409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124744"/>
            <a:ext cx="8604448" cy="54006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обеспечить прочные знания учащимися по истории и обществознанию;</a:t>
            </a:r>
          </a:p>
          <a:p>
            <a:r>
              <a:rPr lang="ru-RU" sz="3200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- развивать способность понимать историческую обусловленность явлений и процессов современного мира;</a:t>
            </a:r>
          </a:p>
          <a:p>
            <a:endParaRPr lang="ru-RU" sz="3200" dirty="0" smtClean="0">
              <a:solidFill>
                <a:srgbClr val="2116F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- подготовить учащихся к практическому применению знаний в иных условиях.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272808" cy="61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486650" cy="643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800" b="1" smtClean="0">
                <a:solidFill>
                  <a:srgbClr val="2116FC"/>
                </a:solidFill>
              </a:rPr>
              <a:t>    Я </a:t>
            </a:r>
            <a:r>
              <a:rPr lang="ru-RU" sz="2800" b="1" dirty="0" smtClean="0">
                <a:solidFill>
                  <a:srgbClr val="2116FC"/>
                </a:solidFill>
              </a:rPr>
              <a:t>убедилась, что   групповая проектная деятельность на уроке и во внеурочной деятельности  -  личностно- и практико-ориентированная </a:t>
            </a:r>
            <a:r>
              <a:rPr lang="ru-RU" sz="2800" b="1" smtClean="0">
                <a:solidFill>
                  <a:srgbClr val="2116FC"/>
                </a:solidFill>
              </a:rPr>
              <a:t>методика, </a:t>
            </a:r>
            <a:r>
              <a:rPr lang="ru-RU" sz="2800" b="1" dirty="0" smtClean="0">
                <a:solidFill>
                  <a:srgbClr val="2116FC"/>
                </a:solidFill>
              </a:rPr>
              <a:t>соответствует современным требованиям. Метод проектов - это способ познания мира, решение проблемных задач, это способ развития и становления личности ребенка, его социализации, готовности  к жизни в информационном мире.</a:t>
            </a:r>
            <a:endParaRPr lang="ru-RU" sz="2800" b="1" dirty="0">
              <a:solidFill>
                <a:srgbClr val="2116FC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332656"/>
            <a:ext cx="3754760" cy="12192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Заключение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16832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8212832" cy="59766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Использование проектной методики в образовательном процессе обеспечивает формирование ключевых компетенций</a:t>
            </a:r>
            <a:r>
              <a:rPr lang="ru-RU" sz="2800" b="1" i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исследовательской;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коммуникативной;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информационной</a:t>
            </a:r>
            <a:r>
              <a:rPr lang="ru-RU" sz="2800" b="1" i="1" dirty="0" smtClean="0">
                <a:solidFill>
                  <a:srgbClr val="2116FC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sz="2800" b="1" dirty="0">
              <a:solidFill>
                <a:srgbClr val="2116FC"/>
              </a:solidFill>
            </a:endParaRPr>
          </a:p>
        </p:txBody>
      </p:sp>
      <p:pic>
        <p:nvPicPr>
          <p:cNvPr id="6" name="Picture 1" descr="F:\DCIM\Camera\IMG_20150219_123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725652"/>
            <a:ext cx="4536504" cy="3132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>
            <a:off x="685800" y="549275"/>
            <a:ext cx="7924800" cy="5394325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u="sng" dirty="0" smtClean="0">
                <a:solidFill>
                  <a:srgbClr val="2116FC"/>
                </a:solidFill>
              </a:rPr>
              <a:t>Проектная деятельность учащихся</a:t>
            </a:r>
            <a:r>
              <a:rPr lang="ru-RU" sz="4000" b="1" dirty="0" smtClean="0">
                <a:solidFill>
                  <a:srgbClr val="2116FC"/>
                </a:solidFill>
              </a:rPr>
              <a:t> - это учебно-познавательная, творческая или игровая деятельность, результатом которой становится решение какой-либо проблемы, представленное в виде его подробного описания (проекта).</a:t>
            </a:r>
            <a:r>
              <a:rPr lang="ru-RU" sz="4000" b="1" u="sng" dirty="0" smtClean="0">
                <a:solidFill>
                  <a:srgbClr val="2116FC"/>
                </a:solidFill>
              </a:rPr>
              <a:t> </a:t>
            </a:r>
            <a:endParaRPr lang="ru-RU" sz="4000" b="1" dirty="0" smtClean="0">
              <a:solidFill>
                <a:srgbClr val="2116FC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764704"/>
            <a:ext cx="7924800" cy="51788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2116FC"/>
                </a:solidFill>
              </a:rPr>
              <a:t>Сегодня в системе образования  преобладают методы, обеспечивающие становление самостоятельной творческой учебной деятельности учащегося, направленной на решение реальных жизненных задач. </a:t>
            </a:r>
          </a:p>
          <a:p>
            <a:pPr>
              <a:defRPr/>
            </a:pPr>
            <a:endParaRPr lang="ru-RU" sz="2800" b="1" dirty="0" smtClean="0">
              <a:solidFill>
                <a:srgbClr val="2116FC"/>
              </a:solidFill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2116FC"/>
                </a:solidFill>
              </a:rPr>
              <a:t>Одним из таких методов является метод проектов. Он позволяет применить знания на практике .</a:t>
            </a:r>
          </a:p>
          <a:p>
            <a:endParaRPr lang="ru-RU" sz="2800" dirty="0">
              <a:solidFill>
                <a:srgbClr val="2116F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548680"/>
            <a:ext cx="7924800" cy="60486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Тема: «Великая Отечественная война»</a:t>
            </a:r>
          </a:p>
          <a:p>
            <a:r>
              <a:rPr lang="ru-RU" sz="32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Старшеклассники разработали проекты  «Мои герои», «Судьбы моих близких в истории Родины». </a:t>
            </a:r>
          </a:p>
          <a:p>
            <a:r>
              <a:rPr lang="ru-RU" sz="32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Дети с великим чувством причастности представляли свои проекты, что называется, «со слезами на глазах». </a:t>
            </a:r>
          </a:p>
          <a:p>
            <a:r>
              <a:rPr lang="ru-RU" sz="32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Прикосновение к живой истории  рождает чувство патриотизма и причастности к истории.</a:t>
            </a:r>
          </a:p>
          <a:p>
            <a:r>
              <a:rPr lang="ru-RU" sz="32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2116F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57399"/>
            <a:ext cx="7440838" cy="54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Так, например, в абсолютной  тишине, </a:t>
            </a:r>
            <a:r>
              <a:rPr lang="ru-RU" sz="2400" b="1" i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Лена </a:t>
            </a:r>
            <a:r>
              <a:rPr lang="ru-RU" sz="2400" b="1" i="1" dirty="0" err="1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Нарицына</a:t>
            </a:r>
            <a:r>
              <a:rPr lang="ru-RU" sz="2400" b="1" i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rPr>
              <a:t>рассказывала о своём прапрадедушке, который  погиб в битве на Курской дуге.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8893175" cy="194468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2116FC"/>
                </a:solidFill>
              </a:rPr>
              <a:t/>
            </a:r>
            <a:br>
              <a:rPr lang="ru-RU" sz="2400" dirty="0" smtClean="0">
                <a:solidFill>
                  <a:srgbClr val="2116FC"/>
                </a:solidFill>
              </a:rPr>
            </a:br>
            <a:r>
              <a:rPr lang="ru-RU" sz="2400" b="1" dirty="0" smtClean="0">
                <a:solidFill>
                  <a:srgbClr val="2116FC"/>
                </a:solidFill>
              </a:rPr>
              <a:t>При  изучении  тем  обществознания  «Гражданские правоотношения», «Право и труд» на  основе  использования проектного метода  девятиклассниками  разработаны и представлены  проекты:   «Купля-продажа»,  «Приём на работу»  и другие.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sz="half" idx="4294967295"/>
          </p:nvPr>
        </p:nvSpPr>
        <p:spPr>
          <a:xfrm>
            <a:off x="0" y="2420938"/>
            <a:ext cx="4059238" cy="36750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Мои воспитанники использовали Интернет-ресурсы, учились работать с информацией,  работать с текстом</a:t>
            </a:r>
            <a:r>
              <a:rPr lang="ru-RU" sz="2800" dirty="0" smtClean="0"/>
              <a:t>. </a:t>
            </a:r>
            <a:endParaRPr lang="ru-RU" sz="2800" dirty="0">
              <a:solidFill>
                <a:srgbClr val="2116FC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7616" y="1700808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5" y="3841261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289</TotalTime>
  <Words>1239</Words>
  <Application>Microsoft Office PowerPoint</Application>
  <PresentationFormat>Экран (4:3)</PresentationFormat>
  <Paragraphs>165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Бумажная</vt:lpstr>
      <vt:lpstr>Фотография Photo Editor</vt:lpstr>
      <vt:lpstr>«Система проектной деятельности  на уроке и во внеурочной деятельности». </vt:lpstr>
      <vt:lpstr>ЦЕЛЬ:</vt:lpstr>
      <vt:lpstr>Задачи: </vt:lpstr>
      <vt:lpstr>Слайд 4</vt:lpstr>
      <vt:lpstr>Слайд 5</vt:lpstr>
      <vt:lpstr>Слайд 6</vt:lpstr>
      <vt:lpstr>Слайд 7</vt:lpstr>
      <vt:lpstr>Слайд 8</vt:lpstr>
      <vt:lpstr> При  изучении  тем  обществознания  «Гражданские правоотношения», «Право и труд» на  основе  использования проектного метода  девятиклассниками  разработаны и представлены  проекты:   «Купля-продажа»,  «Приём на работу»  и другие.</vt:lpstr>
      <vt:lpstr>             Публичное представление продукта, выступление на презентации со своей работой - завершающий этап творческой деятельности. </vt:lpstr>
      <vt:lpstr>   Классификация проектов </vt:lpstr>
      <vt:lpstr>        по  времени  исполнения:</vt:lpstr>
      <vt:lpstr>Слайд 13</vt:lpstr>
      <vt:lpstr>Слайд 14</vt:lpstr>
      <vt:lpstr>I . Организационный этап . Организация рабочего пространства класса.  Планирование работы группы над проектом.</vt:lpstr>
      <vt:lpstr>Слайд 16</vt:lpstr>
      <vt:lpstr>     II.  Аналитический этап</vt:lpstr>
      <vt:lpstr>III .  Этап обобщения.</vt:lpstr>
      <vt:lpstr>IV.    Презентации работ группами. </vt:lpstr>
      <vt:lpstr>Слайд 20</vt:lpstr>
      <vt:lpstr>V. Контрольно-оценочный этап .</vt:lpstr>
      <vt:lpstr>VI. Рефлексия  . </vt:lpstr>
      <vt:lpstr>«Приемы рефлексии на уроках»            </vt:lpstr>
      <vt:lpstr>Рефлексия деятельности</vt:lpstr>
      <vt:lpstr> Методика: «Рефлексивный экран».</vt:lpstr>
      <vt:lpstr>Слайд 26</vt:lpstr>
      <vt:lpstr>Методика: «5 пальцев» или  «Пятёрочка»</vt:lpstr>
      <vt:lpstr>    Проект «Судьбы моих близких людей в истории Родины» </vt:lpstr>
      <vt:lpstr>Слайд 29</vt:lpstr>
      <vt:lpstr>Слайд 30</vt:lpstr>
      <vt:lpstr>Слайд 31</vt:lpstr>
      <vt:lpstr>Заключение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«Система проектной деятельности  на уроке и во внеурочной деятельности».</dc:title>
  <dc:creator>1</dc:creator>
  <cp:lastModifiedBy>Александр Коваль</cp:lastModifiedBy>
  <cp:revision>39</cp:revision>
  <dcterms:created xsi:type="dcterms:W3CDTF">2015-02-22T08:43:10Z</dcterms:created>
  <dcterms:modified xsi:type="dcterms:W3CDTF">2015-05-20T10:20:24Z</dcterms:modified>
</cp:coreProperties>
</file>