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F3C"/>
    <a:srgbClr val="C659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7D159-5C51-4F20-9AC6-5E789D859BA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A7C54-8F2F-439C-9C03-CC74C7B92A70}">
      <dgm:prSet phldrT="[Текст]"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3A67589F-7150-4C97-B5A2-9C2736E40A79}" type="parTrans" cxnId="{08008F6F-79F7-4473-98F4-8DC53A9BC579}">
      <dgm:prSet/>
      <dgm:spPr/>
      <dgm:t>
        <a:bodyPr/>
        <a:lstStyle/>
        <a:p>
          <a:endParaRPr lang="ru-RU"/>
        </a:p>
      </dgm:t>
    </dgm:pt>
    <dgm:pt modelId="{1CB09558-CF20-4429-BA64-9F2F4879D11F}" type="sibTrans" cxnId="{08008F6F-79F7-4473-98F4-8DC53A9BC579}">
      <dgm:prSet/>
      <dgm:spPr/>
      <dgm:t>
        <a:bodyPr/>
        <a:lstStyle/>
        <a:p>
          <a:endParaRPr lang="ru-RU"/>
        </a:p>
      </dgm:t>
    </dgm:pt>
    <dgm:pt modelId="{C4655839-81DE-48FB-BA6F-148346BB40F0}">
      <dgm:prSet phldrT="[Текст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sz="32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КРАСНАЯ- все понял, все понравилось!</a:t>
          </a:r>
          <a:endParaRPr lang="ru-RU" sz="3200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FCA6E835-9101-43ED-83D7-DFE6CE3552E5}" type="parTrans" cxnId="{06E5B2FE-0C5E-4BC7-BD84-636A8C31DE39}">
      <dgm:prSet/>
      <dgm:spPr/>
      <dgm:t>
        <a:bodyPr/>
        <a:lstStyle/>
        <a:p>
          <a:endParaRPr lang="ru-RU"/>
        </a:p>
      </dgm:t>
    </dgm:pt>
    <dgm:pt modelId="{21E078C2-DADE-4843-B1E4-7D6B1B1D016B}" type="sibTrans" cxnId="{06E5B2FE-0C5E-4BC7-BD84-636A8C31DE39}">
      <dgm:prSet/>
      <dgm:spPr/>
      <dgm:t>
        <a:bodyPr/>
        <a:lstStyle/>
        <a:p>
          <a:endParaRPr lang="ru-RU"/>
        </a:p>
      </dgm:t>
    </dgm:pt>
    <dgm:pt modelId="{231F5EA9-A80D-45A7-B449-7BD893791626}">
      <dgm:prSet phldrT="[Текст]" phldr="1"/>
      <dgm:spPr>
        <a:solidFill>
          <a:srgbClr val="00B050"/>
        </a:solidFill>
      </dgm:spPr>
      <dgm:t>
        <a:bodyPr/>
        <a:lstStyle/>
        <a:p>
          <a:endParaRPr lang="ru-RU" dirty="0"/>
        </a:p>
      </dgm:t>
    </dgm:pt>
    <dgm:pt modelId="{0AF22A9E-4DA7-4348-9A96-CAE84F37B6C9}" type="parTrans" cxnId="{06958FFE-CCD2-4252-8103-3344CFC95727}">
      <dgm:prSet/>
      <dgm:spPr/>
      <dgm:t>
        <a:bodyPr/>
        <a:lstStyle/>
        <a:p>
          <a:endParaRPr lang="ru-RU"/>
        </a:p>
      </dgm:t>
    </dgm:pt>
    <dgm:pt modelId="{21191B37-E8BA-43C6-9ED3-8E5EAEBB6049}" type="sibTrans" cxnId="{06958FFE-CCD2-4252-8103-3344CFC95727}">
      <dgm:prSet/>
      <dgm:spPr/>
      <dgm:t>
        <a:bodyPr/>
        <a:lstStyle/>
        <a:p>
          <a:endParaRPr lang="ru-RU"/>
        </a:p>
      </dgm:t>
    </dgm:pt>
    <dgm:pt modelId="{4AD986AF-6C91-4ED2-88C3-60413EA772AD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БЕЛАЯ -  затруднялся, есть, над чем работать.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9AE12ECA-99D2-41F5-9F6C-26B93351B7CA}" type="sibTrans" cxnId="{C898520E-8125-4602-AB4E-AD3712E30274}">
      <dgm:prSet/>
      <dgm:spPr/>
      <dgm:t>
        <a:bodyPr/>
        <a:lstStyle/>
        <a:p>
          <a:endParaRPr lang="ru-RU"/>
        </a:p>
      </dgm:t>
    </dgm:pt>
    <dgm:pt modelId="{966E9FA4-7A2D-4743-A3E1-019866B8F57C}" type="parTrans" cxnId="{C898520E-8125-4602-AB4E-AD3712E30274}">
      <dgm:prSet/>
      <dgm:spPr/>
      <dgm:t>
        <a:bodyPr/>
        <a:lstStyle/>
        <a:p>
          <a:endParaRPr lang="ru-RU"/>
        </a:p>
      </dgm:t>
    </dgm:pt>
    <dgm:pt modelId="{C1E4073F-2CC1-470F-AEF5-E7AA72CC3057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0E7E10AA-C096-49BA-8C1F-CA2FBC764A20}" type="sibTrans" cxnId="{42F6D5D6-A93F-48CD-8FDC-0F0B82FD0E68}">
      <dgm:prSet/>
      <dgm:spPr/>
      <dgm:t>
        <a:bodyPr/>
        <a:lstStyle/>
        <a:p>
          <a:endParaRPr lang="ru-RU"/>
        </a:p>
      </dgm:t>
    </dgm:pt>
    <dgm:pt modelId="{312431E0-F648-4C2F-8A25-9F09639CE49A}" type="parTrans" cxnId="{42F6D5D6-A93F-48CD-8FDC-0F0B82FD0E68}">
      <dgm:prSet/>
      <dgm:spPr/>
      <dgm:t>
        <a:bodyPr/>
        <a:lstStyle/>
        <a:p>
          <a:endParaRPr lang="ru-RU"/>
        </a:p>
      </dgm:t>
    </dgm:pt>
    <dgm:pt modelId="{1BBDEC0D-9045-4434-8600-2DAEA22A9AF9}">
      <dgm:prSet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66FFCC"/>
              </a:solidFill>
            </a:rPr>
            <a:t>ЗЕЛЁНАЯ - всё понятно, но кое в чём затруднялся.</a:t>
          </a:r>
          <a:endParaRPr lang="ru-RU" b="1" dirty="0">
            <a:solidFill>
              <a:srgbClr val="66FFCC"/>
            </a:solidFill>
          </a:endParaRPr>
        </a:p>
      </dgm:t>
    </dgm:pt>
    <dgm:pt modelId="{B0A04F22-0463-4BC5-918E-41878C8A85F2}" type="parTrans" cxnId="{2F294BF6-84CA-4124-BCCB-8101C909DC95}">
      <dgm:prSet/>
      <dgm:spPr/>
      <dgm:t>
        <a:bodyPr/>
        <a:lstStyle/>
        <a:p>
          <a:endParaRPr lang="ru-RU"/>
        </a:p>
      </dgm:t>
    </dgm:pt>
    <dgm:pt modelId="{9F957F0A-8788-4698-A6AF-9AC68526B241}" type="sibTrans" cxnId="{2F294BF6-84CA-4124-BCCB-8101C909DC95}">
      <dgm:prSet/>
      <dgm:spPr/>
      <dgm:t>
        <a:bodyPr/>
        <a:lstStyle/>
        <a:p>
          <a:endParaRPr lang="ru-RU"/>
        </a:p>
      </dgm:t>
    </dgm:pt>
    <dgm:pt modelId="{1BAF2FDD-0BB2-483D-A024-BE747E38B349}" type="pres">
      <dgm:prSet presAssocID="{6DF7D159-5C51-4F20-9AC6-5E789D859B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5D9B8-17DB-4424-B692-47B03BE24A56}" type="pres">
      <dgm:prSet presAssocID="{2ECA7C54-8F2F-439C-9C03-CC74C7B92A70}" presName="composite" presStyleCnt="0"/>
      <dgm:spPr/>
    </dgm:pt>
    <dgm:pt modelId="{2DC57FA9-EEF2-4119-B0F3-06232CDE1597}" type="pres">
      <dgm:prSet presAssocID="{2ECA7C54-8F2F-439C-9C03-CC74C7B92A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8D2B8-028C-4853-B42E-411EA520541E}" type="pres">
      <dgm:prSet presAssocID="{2ECA7C54-8F2F-439C-9C03-CC74C7B92A70}" presName="descendantText" presStyleLbl="alignAcc1" presStyleIdx="0" presStyleCnt="3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2C7D5-8D10-4004-8318-4B1E2908CA08}" type="pres">
      <dgm:prSet presAssocID="{1CB09558-CF20-4429-BA64-9F2F4879D11F}" presName="sp" presStyleCnt="0"/>
      <dgm:spPr/>
    </dgm:pt>
    <dgm:pt modelId="{16F974E9-5EAC-4DB0-9897-21F28813630E}" type="pres">
      <dgm:prSet presAssocID="{231F5EA9-A80D-45A7-B449-7BD893791626}" presName="composite" presStyleCnt="0"/>
      <dgm:spPr/>
    </dgm:pt>
    <dgm:pt modelId="{5B8E22D2-C383-412E-BF95-1B9CFB15CBFA}" type="pres">
      <dgm:prSet presAssocID="{231F5EA9-A80D-45A7-B449-7BD89379162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5AE36-D3E2-4CAD-B2C7-96F5A0AD0645}" type="pres">
      <dgm:prSet presAssocID="{231F5EA9-A80D-45A7-B449-7BD893791626}" presName="descendantText" presStyleLbl="alignAcc1" presStyleIdx="1" presStyleCnt="3" custLinFactNeighborX="-1547" custLinFactNeighborY="2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2AC15-F64F-4685-BFCB-B3589644001C}" type="pres">
      <dgm:prSet presAssocID="{21191B37-E8BA-43C6-9ED3-8E5EAEBB6049}" presName="sp" presStyleCnt="0"/>
      <dgm:spPr/>
    </dgm:pt>
    <dgm:pt modelId="{637A0897-BB2B-4071-B39D-4C05129069E4}" type="pres">
      <dgm:prSet presAssocID="{C1E4073F-2CC1-470F-AEF5-E7AA72CC3057}" presName="composite" presStyleCnt="0"/>
      <dgm:spPr/>
    </dgm:pt>
    <dgm:pt modelId="{A8547A1B-FEFF-4042-92FD-1D38D691C9AA}" type="pres">
      <dgm:prSet presAssocID="{C1E4073F-2CC1-470F-AEF5-E7AA72CC305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9C25B-D4FF-449E-BEDF-D8C13811B544}" type="pres">
      <dgm:prSet presAssocID="{C1E4073F-2CC1-470F-AEF5-E7AA72CC305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958FFE-CCD2-4252-8103-3344CFC95727}" srcId="{6DF7D159-5C51-4F20-9AC6-5E789D859BA0}" destId="{231F5EA9-A80D-45A7-B449-7BD893791626}" srcOrd="1" destOrd="0" parTransId="{0AF22A9E-4DA7-4348-9A96-CAE84F37B6C9}" sibTransId="{21191B37-E8BA-43C6-9ED3-8E5EAEBB6049}"/>
    <dgm:cxn modelId="{EB7D440A-D3A0-4588-A0B4-7D16BE2E4BC5}" type="presOf" srcId="{1BBDEC0D-9045-4434-8600-2DAEA22A9AF9}" destId="{0725AE36-D3E2-4CAD-B2C7-96F5A0AD0645}" srcOrd="0" destOrd="0" presId="urn:microsoft.com/office/officeart/2005/8/layout/chevron2"/>
    <dgm:cxn modelId="{106182AC-EEDE-4FB7-94C5-2AC354B71442}" type="presOf" srcId="{231F5EA9-A80D-45A7-B449-7BD893791626}" destId="{5B8E22D2-C383-412E-BF95-1B9CFB15CBFA}" srcOrd="0" destOrd="0" presId="urn:microsoft.com/office/officeart/2005/8/layout/chevron2"/>
    <dgm:cxn modelId="{954EF445-AEAC-41DC-B996-FB73DFD19756}" type="presOf" srcId="{C4655839-81DE-48FB-BA6F-148346BB40F0}" destId="{52C8D2B8-028C-4853-B42E-411EA520541E}" srcOrd="0" destOrd="0" presId="urn:microsoft.com/office/officeart/2005/8/layout/chevron2"/>
    <dgm:cxn modelId="{84CB400E-8400-48FA-B18B-150DCD5E9D09}" type="presOf" srcId="{C1E4073F-2CC1-470F-AEF5-E7AA72CC3057}" destId="{A8547A1B-FEFF-4042-92FD-1D38D691C9AA}" srcOrd="0" destOrd="0" presId="urn:microsoft.com/office/officeart/2005/8/layout/chevron2"/>
    <dgm:cxn modelId="{C898520E-8125-4602-AB4E-AD3712E30274}" srcId="{C1E4073F-2CC1-470F-AEF5-E7AA72CC3057}" destId="{4AD986AF-6C91-4ED2-88C3-60413EA772AD}" srcOrd="0" destOrd="0" parTransId="{966E9FA4-7A2D-4743-A3E1-019866B8F57C}" sibTransId="{9AE12ECA-99D2-41F5-9F6C-26B93351B7CA}"/>
    <dgm:cxn modelId="{F9D2C550-0586-414B-87A6-3FE2A64CE178}" type="presOf" srcId="{2ECA7C54-8F2F-439C-9C03-CC74C7B92A70}" destId="{2DC57FA9-EEF2-4119-B0F3-06232CDE1597}" srcOrd="0" destOrd="0" presId="urn:microsoft.com/office/officeart/2005/8/layout/chevron2"/>
    <dgm:cxn modelId="{2F294BF6-84CA-4124-BCCB-8101C909DC95}" srcId="{231F5EA9-A80D-45A7-B449-7BD893791626}" destId="{1BBDEC0D-9045-4434-8600-2DAEA22A9AF9}" srcOrd="0" destOrd="0" parTransId="{B0A04F22-0463-4BC5-918E-41878C8A85F2}" sibTransId="{9F957F0A-8788-4698-A6AF-9AC68526B241}"/>
    <dgm:cxn modelId="{6301C383-70A6-4E53-9B63-EC53C6DA2F60}" type="presOf" srcId="{4AD986AF-6C91-4ED2-88C3-60413EA772AD}" destId="{C989C25B-D4FF-449E-BEDF-D8C13811B544}" srcOrd="0" destOrd="0" presId="urn:microsoft.com/office/officeart/2005/8/layout/chevron2"/>
    <dgm:cxn modelId="{42F6D5D6-A93F-48CD-8FDC-0F0B82FD0E68}" srcId="{6DF7D159-5C51-4F20-9AC6-5E789D859BA0}" destId="{C1E4073F-2CC1-470F-AEF5-E7AA72CC3057}" srcOrd="2" destOrd="0" parTransId="{312431E0-F648-4C2F-8A25-9F09639CE49A}" sibTransId="{0E7E10AA-C096-49BA-8C1F-CA2FBC764A20}"/>
    <dgm:cxn modelId="{85010582-684C-404D-A02A-6FB42355D7F7}" type="presOf" srcId="{6DF7D159-5C51-4F20-9AC6-5E789D859BA0}" destId="{1BAF2FDD-0BB2-483D-A024-BE747E38B349}" srcOrd="0" destOrd="0" presId="urn:microsoft.com/office/officeart/2005/8/layout/chevron2"/>
    <dgm:cxn modelId="{08008F6F-79F7-4473-98F4-8DC53A9BC579}" srcId="{6DF7D159-5C51-4F20-9AC6-5E789D859BA0}" destId="{2ECA7C54-8F2F-439C-9C03-CC74C7B92A70}" srcOrd="0" destOrd="0" parTransId="{3A67589F-7150-4C97-B5A2-9C2736E40A79}" sibTransId="{1CB09558-CF20-4429-BA64-9F2F4879D11F}"/>
    <dgm:cxn modelId="{06E5B2FE-0C5E-4BC7-BD84-636A8C31DE39}" srcId="{2ECA7C54-8F2F-439C-9C03-CC74C7B92A70}" destId="{C4655839-81DE-48FB-BA6F-148346BB40F0}" srcOrd="0" destOrd="0" parTransId="{FCA6E835-9101-43ED-83D7-DFE6CE3552E5}" sibTransId="{21E078C2-DADE-4843-B1E4-7D6B1B1D016B}"/>
    <dgm:cxn modelId="{38F4BBA3-8424-42E3-A387-26BDE7E5187E}" type="presParOf" srcId="{1BAF2FDD-0BB2-483D-A024-BE747E38B349}" destId="{CAA5D9B8-17DB-4424-B692-47B03BE24A56}" srcOrd="0" destOrd="0" presId="urn:microsoft.com/office/officeart/2005/8/layout/chevron2"/>
    <dgm:cxn modelId="{4CDBADFD-4386-4F62-8F88-5F7A89D62E8E}" type="presParOf" srcId="{CAA5D9B8-17DB-4424-B692-47B03BE24A56}" destId="{2DC57FA9-EEF2-4119-B0F3-06232CDE1597}" srcOrd="0" destOrd="0" presId="urn:microsoft.com/office/officeart/2005/8/layout/chevron2"/>
    <dgm:cxn modelId="{40CDED28-AE0A-49CC-B5C3-C88F2086C956}" type="presParOf" srcId="{CAA5D9B8-17DB-4424-B692-47B03BE24A56}" destId="{52C8D2B8-028C-4853-B42E-411EA520541E}" srcOrd="1" destOrd="0" presId="urn:microsoft.com/office/officeart/2005/8/layout/chevron2"/>
    <dgm:cxn modelId="{2FEAC2AF-0671-419B-BFDF-A3DA70201E67}" type="presParOf" srcId="{1BAF2FDD-0BB2-483D-A024-BE747E38B349}" destId="{B8E2C7D5-8D10-4004-8318-4B1E2908CA08}" srcOrd="1" destOrd="0" presId="urn:microsoft.com/office/officeart/2005/8/layout/chevron2"/>
    <dgm:cxn modelId="{B9961734-E21E-4BE4-B010-DA1731C0E84D}" type="presParOf" srcId="{1BAF2FDD-0BB2-483D-A024-BE747E38B349}" destId="{16F974E9-5EAC-4DB0-9897-21F28813630E}" srcOrd="2" destOrd="0" presId="urn:microsoft.com/office/officeart/2005/8/layout/chevron2"/>
    <dgm:cxn modelId="{71C070C0-88E0-48A9-948F-95A757ABDF1C}" type="presParOf" srcId="{16F974E9-5EAC-4DB0-9897-21F28813630E}" destId="{5B8E22D2-C383-412E-BF95-1B9CFB15CBFA}" srcOrd="0" destOrd="0" presId="urn:microsoft.com/office/officeart/2005/8/layout/chevron2"/>
    <dgm:cxn modelId="{DF845485-C36C-43DE-B423-C6BB3A0111F8}" type="presParOf" srcId="{16F974E9-5EAC-4DB0-9897-21F28813630E}" destId="{0725AE36-D3E2-4CAD-B2C7-96F5A0AD0645}" srcOrd="1" destOrd="0" presId="urn:microsoft.com/office/officeart/2005/8/layout/chevron2"/>
    <dgm:cxn modelId="{676B9D18-4965-4E9D-825B-0ADD74AE275D}" type="presParOf" srcId="{1BAF2FDD-0BB2-483D-A024-BE747E38B349}" destId="{46A2AC15-F64F-4685-BFCB-B3589644001C}" srcOrd="3" destOrd="0" presId="urn:microsoft.com/office/officeart/2005/8/layout/chevron2"/>
    <dgm:cxn modelId="{14124F6D-A0E8-434F-83A7-F4522A771705}" type="presParOf" srcId="{1BAF2FDD-0BB2-483D-A024-BE747E38B349}" destId="{637A0897-BB2B-4071-B39D-4C05129069E4}" srcOrd="4" destOrd="0" presId="urn:microsoft.com/office/officeart/2005/8/layout/chevron2"/>
    <dgm:cxn modelId="{F3090870-7E31-4D80-BAEF-54D0C0D93521}" type="presParOf" srcId="{637A0897-BB2B-4071-B39D-4C05129069E4}" destId="{A8547A1B-FEFF-4042-92FD-1D38D691C9AA}" srcOrd="0" destOrd="0" presId="urn:microsoft.com/office/officeart/2005/8/layout/chevron2"/>
    <dgm:cxn modelId="{FC258E5B-F114-41C1-B469-6DBE9392E6A8}" type="presParOf" srcId="{637A0897-BB2B-4071-B39D-4C05129069E4}" destId="{C989C25B-D4FF-449E-BEDF-D8C13811B544}" srcOrd="1" destOrd="0" presId="urn:microsoft.com/office/officeart/2005/8/layout/chevron2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C57FA9-EEF2-4119-B0F3-06232CDE1597}">
      <dsp:nvSpPr>
        <dsp:cNvPr id="0" name=""/>
        <dsp:cNvSpPr/>
      </dsp:nvSpPr>
      <dsp:spPr>
        <a:xfrm rot="5400000">
          <a:off x="-261277" y="261429"/>
          <a:ext cx="1741850" cy="1219295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-261277" y="261429"/>
        <a:ext cx="1741850" cy="1219295"/>
      </dsp:txXfrm>
    </dsp:sp>
    <dsp:sp modelId="{52C8D2B8-028C-4853-B42E-411EA520541E}">
      <dsp:nvSpPr>
        <dsp:cNvPr id="0" name=""/>
        <dsp:cNvSpPr/>
      </dsp:nvSpPr>
      <dsp:spPr>
        <a:xfrm rot="5400000">
          <a:off x="3431784" y="-2203176"/>
          <a:ext cx="1132202" cy="5573120"/>
        </a:xfrm>
        <a:prstGeom prst="round2SameRect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КРАСНАЯ- все понял, все понравилось!</a:t>
          </a:r>
          <a:endParaRPr lang="ru-RU" sz="32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5400000">
        <a:off x="3431784" y="-2203176"/>
        <a:ext cx="1132202" cy="5573120"/>
      </dsp:txXfrm>
    </dsp:sp>
    <dsp:sp modelId="{5B8E22D2-C383-412E-BF95-1B9CFB15CBFA}">
      <dsp:nvSpPr>
        <dsp:cNvPr id="0" name=""/>
        <dsp:cNvSpPr/>
      </dsp:nvSpPr>
      <dsp:spPr>
        <a:xfrm rot="5400000">
          <a:off x="-261277" y="1810508"/>
          <a:ext cx="1741850" cy="1219295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61277" y="1810508"/>
        <a:ext cx="1741850" cy="1219295"/>
      </dsp:txXfrm>
    </dsp:sp>
    <dsp:sp modelId="{0725AE36-D3E2-4CAD-B2C7-96F5A0AD0645}">
      <dsp:nvSpPr>
        <dsp:cNvPr id="0" name=""/>
        <dsp:cNvSpPr/>
      </dsp:nvSpPr>
      <dsp:spPr>
        <a:xfrm rot="5400000">
          <a:off x="3353538" y="-646149"/>
          <a:ext cx="1132202" cy="5573120"/>
        </a:xfrm>
        <a:prstGeom prst="round2Same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b="1" kern="1200" dirty="0" smtClean="0">
              <a:solidFill>
                <a:srgbClr val="66FFCC"/>
              </a:solidFill>
            </a:rPr>
            <a:t>ЗЕЛЁНАЯ - всё понятно, но кое в чём затруднялся.</a:t>
          </a:r>
          <a:endParaRPr lang="ru-RU" sz="3400" b="1" kern="1200" dirty="0">
            <a:solidFill>
              <a:srgbClr val="66FFCC"/>
            </a:solidFill>
          </a:endParaRPr>
        </a:p>
      </dsp:txBody>
      <dsp:txXfrm rot="5400000">
        <a:off x="3353538" y="-646149"/>
        <a:ext cx="1132202" cy="5573120"/>
      </dsp:txXfrm>
    </dsp:sp>
    <dsp:sp modelId="{A8547A1B-FEFF-4042-92FD-1D38D691C9AA}">
      <dsp:nvSpPr>
        <dsp:cNvPr id="0" name=""/>
        <dsp:cNvSpPr/>
      </dsp:nvSpPr>
      <dsp:spPr>
        <a:xfrm rot="5400000">
          <a:off x="-261277" y="3359587"/>
          <a:ext cx="1741850" cy="1219295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61277" y="3359587"/>
        <a:ext cx="1741850" cy="1219295"/>
      </dsp:txXfrm>
    </dsp:sp>
    <dsp:sp modelId="{C989C25B-D4FF-449E-BEDF-D8C13811B544}">
      <dsp:nvSpPr>
        <dsp:cNvPr id="0" name=""/>
        <dsp:cNvSpPr/>
      </dsp:nvSpPr>
      <dsp:spPr>
        <a:xfrm rot="5400000">
          <a:off x="3439754" y="877850"/>
          <a:ext cx="1132202" cy="5573120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b="1" kern="1200" dirty="0" smtClean="0">
              <a:solidFill>
                <a:schemeClr val="accent6">
                  <a:lumMod val="75000"/>
                </a:schemeClr>
              </a:solidFill>
            </a:rPr>
            <a:t>БЕЛАЯ -  затруднялся, есть, над чем работать.</a:t>
          </a:r>
          <a:endParaRPr lang="ru-RU" sz="34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5400000">
        <a:off x="3439754" y="877850"/>
        <a:ext cx="1132202" cy="557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DBCF-D78F-4BAE-8A0B-5B368096017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D227-0074-49BF-BBFC-7B0EA48D1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328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D227-0074-49BF-BBFC-7B0EA48D14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757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D227-0074-49BF-BBFC-7B0EA48D145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66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983B-7098-4F2E-BBF2-0BC2E970DD2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A5-172C-463F-93B0-20B78C53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983B-7098-4F2E-BBF2-0BC2E970DD2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A5-172C-463F-93B0-20B78C53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983B-7098-4F2E-BBF2-0BC2E970DD2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A5-172C-463F-93B0-20B78C53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983B-7098-4F2E-BBF2-0BC2E970DD2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A5-172C-463F-93B0-20B78C53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983B-7098-4F2E-BBF2-0BC2E970DD2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A5-172C-463F-93B0-20B78C53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983B-7098-4F2E-BBF2-0BC2E970DD2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A5-172C-463F-93B0-20B78C53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983B-7098-4F2E-BBF2-0BC2E970DD2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A5-172C-463F-93B0-20B78C53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983B-7098-4F2E-BBF2-0BC2E970DD2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A5-172C-463F-93B0-20B78C53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983B-7098-4F2E-BBF2-0BC2E970DD2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A5-172C-463F-93B0-20B78C53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983B-7098-4F2E-BBF2-0BC2E970DD2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A5-172C-463F-93B0-20B78C53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983B-7098-4F2E-BBF2-0BC2E970DD2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A5-172C-463F-93B0-20B78C53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6983B-7098-4F2E-BBF2-0BC2E970DD2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0FA5-172C-463F-93B0-20B78C53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145/14623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8064896" cy="1368152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132856"/>
            <a:ext cx="6408712" cy="3312368"/>
          </a:xfrm>
          <a:gradFill>
            <a:gsLst>
              <a:gs pos="0">
                <a:srgbClr val="FFEFD1">
                  <a:alpha val="99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</a:gradFill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i="1" dirty="0" smtClean="0">
                <a:solidFill>
                  <a:srgbClr val="C65956"/>
                </a:solidFill>
              </a:rPr>
              <a:t>«Проектная работа в группе,  как форма  учебной деятельности школьников  на уроке».</a:t>
            </a:r>
          </a:p>
          <a:p>
            <a:pPr algn="l"/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ru-RU" sz="2600" b="1" i="1" dirty="0" smtClean="0">
                <a:solidFill>
                  <a:srgbClr val="C65956"/>
                </a:solidFill>
              </a:rPr>
              <a:t>Выполнила:  </a:t>
            </a:r>
            <a:r>
              <a:rPr lang="ru-RU" sz="2600" i="1" dirty="0" smtClean="0">
                <a:solidFill>
                  <a:srgbClr val="C65956"/>
                </a:solidFill>
              </a:rPr>
              <a:t>Миляева Наталья Викторовна, </a:t>
            </a:r>
            <a:r>
              <a:rPr lang="ru-RU" sz="2600" dirty="0" smtClean="0">
                <a:solidFill>
                  <a:srgbClr val="C65956"/>
                </a:solidFill>
              </a:rPr>
              <a:t>учитель истории и обществознания МБОУ        </a:t>
            </a:r>
            <a:r>
              <a:rPr lang="ru-RU" sz="2600" dirty="0" err="1" smtClean="0">
                <a:solidFill>
                  <a:srgbClr val="C65956"/>
                </a:solidFill>
              </a:rPr>
              <a:t>Байкитская</a:t>
            </a:r>
            <a:r>
              <a:rPr lang="ru-RU" sz="2600" dirty="0" smtClean="0">
                <a:solidFill>
                  <a:srgbClr val="C65956"/>
                </a:solidFill>
              </a:rPr>
              <a:t> средняя школа, Эвенкийский район, Красноярский край.</a:t>
            </a:r>
          </a:p>
          <a:p>
            <a:pPr algn="l"/>
            <a:endParaRPr lang="ru-RU" dirty="0">
              <a:solidFill>
                <a:srgbClr val="C659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18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 flipH="1" flipV="1">
            <a:off x="6156176" y="4149080"/>
            <a:ext cx="45719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936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9100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684568" cy="100811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создании проекта выполняйте следующее:  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3851920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«БИЗНЕС».</a:t>
            </a:r>
          </a:p>
          <a:p>
            <a:pPr>
              <a:buNone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бизнес? (Работа с текстом, найдите в тексте определение «бизнес»).</a:t>
            </a:r>
          </a:p>
          <a:p>
            <a:pPr lvl="0"/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Какими качествами должен обладать предприниматель?</a:t>
            </a:r>
          </a:p>
          <a:p>
            <a:pPr lvl="0"/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вы сталкиваетесь в повседневной жизни с бизнесом?</a:t>
            </a:r>
          </a:p>
          <a:p>
            <a:pPr lvl="0"/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вам могут пригодиться знания о «бизнесе» в современной жизни?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3501008"/>
            <a:ext cx="5436096" cy="30963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 «СЕМЕЙНЫЙ БЮДЖЕТ».</a:t>
            </a:r>
            <a:endParaRPr lang="ru-RU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СЕМЕЙНЫЙ БЮДЖЕТ? (Работа с текстом, найдите в тексте определение «семейный бюджет»).</a:t>
            </a:r>
          </a:p>
          <a:p>
            <a:pPr lvl="0"/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Составьте схему семейного бюджета (доход, расход, иные доходы, необходимые нужды, дополнительные затраты).</a:t>
            </a:r>
          </a:p>
          <a:p>
            <a:pPr lvl="0"/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чего нужно уметь составлять семейный бюджет?</a:t>
            </a:r>
          </a:p>
          <a:p>
            <a:pPr lvl="0"/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вам могут пригодиться знания о «семейном бюджете» в современной жизни? </a:t>
            </a:r>
          </a:p>
          <a:p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4031432" y="836712"/>
            <a:ext cx="5112568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группа «РЕКЛАМА».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 такое реклама? (Работа с текстом, найдите в тексте определение «реклама»).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Придумайте свою рекламу и защитите её? Аргументируйте, чем она лучше предложенных вам.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Где вы сталкиваетесь в повседневной жизни с рекламой?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Где вам могут пригодиться знания о «рекламе» в современной жизни?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9100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748464" cy="7732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ИНСТРУКЦИЯ ПО РАБОТЕ В ГРУППЕ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1. Обсудите задание.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2. Распределите роли в отряде (редактор, художник-оформитель, слушающий, оратор, хранитель времени).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РЕДАКТОР -  </a:t>
            </a:r>
            <a:r>
              <a:rPr lang="ru-RU" sz="2400" dirty="0" smtClean="0">
                <a:solidFill>
                  <a:srgbClr val="C00000"/>
                </a:solidFill>
              </a:rPr>
              <a:t>предлагает и выслушивает мысли ребят по созданию представления проекта, письменно фиксирует</a:t>
            </a:r>
            <a:r>
              <a:rPr lang="ru-RU" sz="2400" b="1" dirty="0" smtClean="0">
                <a:solidFill>
                  <a:srgbClr val="C00000"/>
                </a:solidFill>
              </a:rPr>
              <a:t>;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ХУДОЖНИК-ОФОРМИТЕЛЬ – </a:t>
            </a:r>
            <a:r>
              <a:rPr lang="ru-RU" sz="2400" dirty="0" smtClean="0">
                <a:solidFill>
                  <a:srgbClr val="C00000"/>
                </a:solidFill>
              </a:rPr>
              <a:t>обобщает идею коллективного творчества и оформляет предложения товарищей</a:t>
            </a:r>
            <a:r>
              <a:rPr lang="ru-RU" sz="2400" b="1" dirty="0" smtClean="0">
                <a:solidFill>
                  <a:srgbClr val="C00000"/>
                </a:solidFill>
              </a:rPr>
              <a:t>;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СЛУШАЮЩИЙ – </a:t>
            </a:r>
            <a:r>
              <a:rPr lang="ru-RU" sz="2400" dirty="0" smtClean="0">
                <a:solidFill>
                  <a:srgbClr val="C00000"/>
                </a:solidFill>
              </a:rPr>
              <a:t>собирает мысли детей, если надо опровергает, координирует и следит за временем;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ОРАТОР -  </a:t>
            </a:r>
            <a:r>
              <a:rPr lang="ru-RU" sz="2400" dirty="0" smtClean="0">
                <a:solidFill>
                  <a:srgbClr val="C00000"/>
                </a:solidFill>
              </a:rPr>
              <a:t>представляет проект в устной форме (выступающих, может быть двое, остальные слушают и помогают представляющим проект).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3. Выполните </a:t>
            </a:r>
            <a:r>
              <a:rPr lang="ru-RU" sz="2400" dirty="0" smtClean="0">
                <a:solidFill>
                  <a:srgbClr val="C00000"/>
                </a:solidFill>
              </a:rPr>
              <a:t>проект (возможен  собственный вариант), индивидуальность приветствуется.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4.Подготовьте  проект к защите.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</a:rPr>
              <a:t>Заполните лист оценки работы в группе и  самооценки (каждый оценивает, как работала группа и свою работу в графе самооценка).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2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literature/m/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33918" cy="7749481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5725511"/>
              </p:ext>
            </p:extLst>
          </p:nvPr>
        </p:nvGraphicFramePr>
        <p:xfrm>
          <a:off x="611560" y="188640"/>
          <a:ext cx="7776864" cy="6669360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666936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 выполнении 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(10 мин.)</a:t>
                      </a:r>
                      <a:endParaRPr lang="ru-RU" sz="3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Обсудить задание (30 сек).</a:t>
                      </a:r>
                      <a:endParaRPr lang="ru-RU" sz="3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Распределить роли в группе ( редактор, художник-оформитель, слушатель, оратор, хранитель </a:t>
                      </a: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времени) (30сек).</a:t>
                      </a:r>
                      <a:endParaRPr lang="ru-RU" sz="3600" dirty="0" smtClean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Выполнить проект. (6 мин).</a:t>
                      </a:r>
                      <a:endParaRPr lang="ru-RU" sz="3600" dirty="0" smtClean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Защитить </a:t>
                      </a: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</a:t>
                      </a: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 </a:t>
                      </a: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3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Заполнить лист самооценки  (1 мин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3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9100"/>
            <a:ext cx="9753600" cy="7277100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/>
        </p:nvGraphicFramePr>
        <p:xfrm>
          <a:off x="827584" y="1397000"/>
          <a:ext cx="679241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pisarevskaya.rusedu.net/gallery/1415/moi_dann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87558" cy="6858000"/>
          </a:xfrm>
          <a:prstGeom prst="rect">
            <a:avLst/>
          </a:prstGeom>
          <a:noFill/>
        </p:spPr>
      </p:pic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6984776" cy="417646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pisarevskaya.rusedu.net/gallery/1415/moi_dann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87558" cy="6858000"/>
          </a:xfrm>
          <a:prstGeom prst="rect">
            <a:avLst/>
          </a:prstGeom>
          <a:noFill/>
        </p:spPr>
      </p:pic>
      <p:sp>
        <p:nvSpPr>
          <p:cNvPr id="9" name="Подзаголовок 6"/>
          <p:cNvSpPr>
            <a:spLocks noGrp="1"/>
          </p:cNvSpPr>
          <p:nvPr>
            <p:ph type="ctrTitle"/>
          </p:nvPr>
        </p:nvSpPr>
        <p:spPr>
          <a:xfrm>
            <a:off x="179388" y="332656"/>
            <a:ext cx="6480844" cy="50405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продемонстрировать эффективные формы  работы с «учащимися» и представить опыт работы в виде занятия со слушателями по теме «Экономика».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voyrebenok.ru/images/presentation/literature/m/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9310" y="-1"/>
            <a:ext cx="10233918" cy="7749481"/>
          </a:xfrm>
          <a:prstGeom prst="rect">
            <a:avLst/>
          </a:prstGeom>
          <a:noFill/>
        </p:spPr>
      </p:pic>
      <p:sp>
        <p:nvSpPr>
          <p:cNvPr id="5" name="Под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Задачи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обоснование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необходимости использования групповой работы в педагогической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практике;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демонстрация  приемов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формирования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познавательных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личностных и коммуникативных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универсальных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учебных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действий,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проектной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деятельности в  группе  на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уроке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(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коммуникации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обоснование  результативности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применения  коллективного способа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обучения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учебном процессе. </a:t>
            </a:r>
            <a:r>
              <a:rPr lang="ru-RU" sz="2800" b="1" dirty="0">
                <a:solidFill>
                  <a:srgbClr val="B23F3C"/>
                </a:solidFill>
              </a:rPr>
              <a:t/>
            </a:r>
            <a:br>
              <a:rPr lang="ru-RU" sz="2800" b="1" dirty="0">
                <a:solidFill>
                  <a:srgbClr val="B23F3C"/>
                </a:solidFill>
              </a:rPr>
            </a:br>
            <a:endParaRPr lang="ru-RU" sz="2800" b="1" dirty="0">
              <a:solidFill>
                <a:srgbClr val="B23F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apisarevskaya.rusedu.net/gallery/1415/moi_dann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8755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0"/>
            <a:ext cx="6192688" cy="580526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 проблемой сегодняшней школы является низкая эффективность традиционных занятий, это очевидно и не требует доказательства.   Современный ученик мало готов к самостоятельной жизни, так как потенциал ребенка раскрывается не в полной мере.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moi_dann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8755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980729"/>
            <a:ext cx="6264696" cy="3960440"/>
          </a:xfrm>
        </p:spPr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rgbClr val="C00000"/>
                </a:solidFill>
              </a:rPr>
              <a:t>Главное </a:t>
            </a:r>
            <a:r>
              <a:rPr lang="ru-RU" sz="4000" b="1" i="1" dirty="0">
                <a:solidFill>
                  <a:srgbClr val="C00000"/>
                </a:solidFill>
              </a:rPr>
              <a:t>для учителя </a:t>
            </a:r>
            <a:r>
              <a:rPr lang="ru-RU" sz="4000" b="1" i="1" dirty="0" smtClean="0">
                <a:solidFill>
                  <a:srgbClr val="C00000"/>
                </a:solidFill>
              </a:rPr>
              <a:t>– это организация </a:t>
            </a:r>
            <a:r>
              <a:rPr lang="ru-RU" sz="4000" b="1" i="1" dirty="0">
                <a:solidFill>
                  <a:srgbClr val="C00000"/>
                </a:solidFill>
              </a:rPr>
              <a:t>учебной </a:t>
            </a:r>
            <a:r>
              <a:rPr lang="ru-RU" sz="4000" b="1" i="1" u="sng" dirty="0">
                <a:solidFill>
                  <a:srgbClr val="C00000"/>
                </a:solidFill>
              </a:rPr>
              <a:t>деятельности детей</a:t>
            </a:r>
            <a:r>
              <a:rPr lang="ru-RU" sz="4000" b="1" i="1" dirty="0">
                <a:solidFill>
                  <a:srgbClr val="C00000"/>
                </a:solidFill>
              </a:rPr>
              <a:t>, создание условий для развития. </a:t>
            </a:r>
            <a:r>
              <a:rPr lang="ru-RU" sz="4000" i="1" dirty="0">
                <a:solidFill>
                  <a:srgbClr val="C00000"/>
                </a:solidFill>
              </a:rPr>
              <a:t/>
            </a:r>
            <a:br>
              <a:rPr lang="ru-RU" sz="4000" i="1" dirty="0">
                <a:solidFill>
                  <a:srgbClr val="C00000"/>
                </a:solidFill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moi_dann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8755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-1107504"/>
            <a:ext cx="7560840" cy="770485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Назначение урока в процессе обучения сводится к коллективно-индивидуальному взаимодействию учителя и учащихся, в результате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которого происходит усвоение учащимися знаний, умений и навыков (</a:t>
            </a:r>
            <a:r>
              <a:rPr lang="ru-RU" sz="4000" b="1" dirty="0" err="1" smtClean="0">
                <a:solidFill>
                  <a:srgbClr val="C00000"/>
                </a:solidFill>
              </a:rPr>
              <a:t>ЗУНов</a:t>
            </a:r>
            <a:r>
              <a:rPr lang="ru-RU" sz="4000" b="1" dirty="0" smtClean="0">
                <a:solidFill>
                  <a:srgbClr val="C00000"/>
                </a:solidFill>
              </a:rPr>
              <a:t>).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pisarevskaya.rusedu.net/gallery/1415/moi_dann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875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5904656" cy="6597351"/>
          </a:xfrm>
        </p:spPr>
        <p:txBody>
          <a:bodyPr>
            <a:normAutofit/>
          </a:bodyPr>
          <a:lstStyle/>
          <a:p>
            <a:pPr algn="l"/>
            <a:r>
              <a:rPr lang="ru-RU" sz="3200" u="sng" dirty="0" smtClean="0">
                <a:solidFill>
                  <a:srgbClr val="C00000"/>
                </a:solidFill>
              </a:rPr>
              <a:t>Проектная деятельность учащихся</a:t>
            </a:r>
            <a:r>
              <a:rPr lang="ru-RU" sz="3200" dirty="0" smtClean="0">
                <a:solidFill>
                  <a:srgbClr val="C00000"/>
                </a:solidFill>
              </a:rPr>
              <a:t> - это учебно-познавательная, творческая или игровая     деятельность, результатом которой становится решение какой-либо проблемы, представленное в виде его подробного описания (проекта).</a:t>
            </a:r>
            <a:r>
              <a:rPr lang="ru-RU" sz="3200" u="sng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pisarevskaya.rusedu.net/gallery/1415/moi_dann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87558" cy="6858000"/>
          </a:xfrm>
          <a:prstGeom prst="rect">
            <a:avLst/>
          </a:prstGeom>
          <a:noFill/>
        </p:spPr>
      </p:pic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6192688" cy="6408711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Сегодня в системе образования  преобладают методы, обеспечивающие становление самостоятельной творческой учебной деятельности учащегося, направленной на решение реальных жизненных задач.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Одним из таких методов является метод проектов. Он позволяет применить знания на практике 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pisarevskaya.rusedu.net/gallery/1415/moi_dann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875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5472608" cy="566124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Учебные проекты -  это инструмент, который позволяет поддерживать учебную мотивацию, формировать у учащихся универсальные учебные действия.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401</Words>
  <Application>Microsoft Office PowerPoint</Application>
  <PresentationFormat>Экран (4:3)</PresentationFormat>
  <Paragraphs>43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Мастер-класс</vt:lpstr>
      <vt:lpstr> Цель:   продемонстрировать эффективные формы  работы с «учащимися» и представить опыт работы в виде занятия со слушателями по теме «Экономика».</vt:lpstr>
      <vt:lpstr>Задачи:  -обоснование необходимости использования групповой работы в педагогической практике;  - демонстрация  приемов  формирования     познавательных, личностных и коммуникативных     универсальных учебных действий,   проектной деятельности в  группе  на уроке ( в коммуникации );                                                                                            - обоснование  результативности применения  коллективного способа  обучения  в учебном процессе.  </vt:lpstr>
      <vt:lpstr>Проблема.  Часто проблемой сегодняшней школы является низкая эффективность традиционных занятий, это очевидно и не требует доказательства.   Современный ученик мало готов к самостоятельной жизни, так как потенциал ребенка раскрывается не в полной мере. </vt:lpstr>
      <vt:lpstr>Главное для учителя – это организация учебной деятельности детей, создание условий для развития.  </vt:lpstr>
      <vt:lpstr>Назначение урока в процессе обучения сводится к коллективно-индивидуальному взаимодействию учителя и учащихся, в результате  которого происходит усвоение учащимися знаний, умений и навыков (ЗУНов).</vt:lpstr>
      <vt:lpstr>Проектная деятельность учащихся - это учебно-познавательная, творческая или игровая     деятельность, результатом которой становится решение какой-либо проблемы, представленное в виде его подробного описания (проекта).  </vt:lpstr>
      <vt:lpstr>Сегодня в системе образования  преобладают методы, обеспечивающие становление самостоятельной творческой учебной деятельности учащегося, направленной на решение реальных жизненных задач.  Одним из таких методов является метод проектов. Он позволяет применить знания на практике . </vt:lpstr>
      <vt:lpstr>Учебные проекты -  это инструмент, который позволяет поддерживать учебную мотивацию, формировать у учащихся универсальные учебные действия.</vt:lpstr>
      <vt:lpstr>Слайд 10</vt:lpstr>
      <vt:lpstr>Слайд 11</vt:lpstr>
      <vt:lpstr>Слайд 12</vt:lpstr>
      <vt:lpstr>При создании проекта выполняйте следующее:    </vt:lpstr>
      <vt:lpstr>          ИНСТРУКЦИЯ ПО РАБОТЕ В ГРУППЕ  1. Обсудите задание. 2. Распределите роли в отряде (редактор, художник-оформитель, слушающий, оратор, хранитель времени). РЕДАКТОР -  предлагает и выслушивает мысли ребят по созданию представления проекта, письменно фиксирует; ХУДОЖНИК-ОФОРМИТЕЛЬ – обобщает идею коллективного творчества и оформляет предложения товарищей; СЛУШАЮЩИЙ – собирает мысли детей, если надо опровергает, координирует и следит за временем; ОРАТОР -  представляет проект в устной форме (выступающих, может быть двое, остальные слушают и помогают представляющим проект). 3. Выполните проект (возможен  собственный вариант), индивидуальность приветствуется. 4.Подготовьте  проект к защите. 5.Заполните лист оценки работы в группе и  самооценки (каждый оценивает, как работала группа и свою работу в графе самооценка).                          2</vt:lpstr>
      <vt:lpstr>Слайд 15</vt:lpstr>
      <vt:lpstr>Слайд 16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1</dc:creator>
  <cp:lastModifiedBy>Александр Коваль</cp:lastModifiedBy>
  <cp:revision>84</cp:revision>
  <dcterms:created xsi:type="dcterms:W3CDTF">2015-02-21T12:52:57Z</dcterms:created>
  <dcterms:modified xsi:type="dcterms:W3CDTF">2015-05-20T13:54:19Z</dcterms:modified>
</cp:coreProperties>
</file>