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1" r:id="rId2"/>
    <p:sldId id="257" r:id="rId3"/>
    <p:sldId id="297" r:id="rId4"/>
    <p:sldId id="272" r:id="rId5"/>
    <p:sldId id="273" r:id="rId6"/>
    <p:sldId id="276" r:id="rId7"/>
    <p:sldId id="275" r:id="rId8"/>
    <p:sldId id="274" r:id="rId9"/>
    <p:sldId id="277" r:id="rId10"/>
    <p:sldId id="278" r:id="rId11"/>
    <p:sldId id="282" r:id="rId12"/>
    <p:sldId id="280" r:id="rId13"/>
    <p:sldId id="281" r:id="rId14"/>
    <p:sldId id="279" r:id="rId15"/>
    <p:sldId id="256" r:id="rId16"/>
    <p:sldId id="283" r:id="rId17"/>
    <p:sldId id="284" r:id="rId18"/>
    <p:sldId id="289" r:id="rId19"/>
    <p:sldId id="258" r:id="rId20"/>
    <p:sldId id="287" r:id="rId21"/>
    <p:sldId id="286" r:id="rId22"/>
    <p:sldId id="288" r:id="rId23"/>
    <p:sldId id="285" r:id="rId24"/>
    <p:sldId id="290" r:id="rId25"/>
    <p:sldId id="291" r:id="rId26"/>
    <p:sldId id="292" r:id="rId27"/>
    <p:sldId id="259" r:id="rId28"/>
    <p:sldId id="293" r:id="rId29"/>
    <p:sldId id="294" r:id="rId30"/>
    <p:sldId id="295" r:id="rId31"/>
    <p:sldId id="299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4F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EEDCD-08D2-4756-B1F2-1C126354113B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645FE-8D0C-4699-A03C-D82DF23CE8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76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256-91EF-43A5-A73E-D91DAD7F220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B5BD-C42E-47A7-B695-347330888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09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256-91EF-43A5-A73E-D91DAD7F220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B5BD-C42E-47A7-B695-347330888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71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256-91EF-43A5-A73E-D91DAD7F220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B5BD-C42E-47A7-B695-347330888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91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256-91EF-43A5-A73E-D91DAD7F220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B5BD-C42E-47A7-B695-347330888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85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256-91EF-43A5-A73E-D91DAD7F220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B5BD-C42E-47A7-B695-347330888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84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256-91EF-43A5-A73E-D91DAD7F220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B5BD-C42E-47A7-B695-347330888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87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256-91EF-43A5-A73E-D91DAD7F220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B5BD-C42E-47A7-B695-347330888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9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256-91EF-43A5-A73E-D91DAD7F220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B5BD-C42E-47A7-B695-347330888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92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256-91EF-43A5-A73E-D91DAD7F220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B5BD-C42E-47A7-B695-347330888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256-91EF-43A5-A73E-D91DAD7F220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B5BD-C42E-47A7-B695-347330888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208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7A256-91EF-43A5-A73E-D91DAD7F220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5B5BD-C42E-47A7-B695-347330888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804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CCFF"/>
            </a:gs>
            <a:gs pos="50000">
              <a:srgbClr val="00B0F0"/>
            </a:gs>
            <a:gs pos="100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7A256-91EF-43A5-A73E-D91DAD7F2209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5B5BD-C42E-47A7-B695-347330888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04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llpapergate.com/data/media/1498/Starburst_1_28910.jpg" TargetMode="External"/><Relationship Id="rId3" Type="http://schemas.openxmlformats.org/officeDocument/2006/relationships/hyperlink" Target="http://www.google.ru/imglanding?imgurl=http://img15.nnm.ru/e/7/4/2/1/308b8760c13f5e6bfdc45222479.jpg&amp;imgrefurl=http://blogs.privet.ru/" TargetMode="External"/><Relationship Id="rId7" Type="http://schemas.openxmlformats.org/officeDocument/2006/relationships/hyperlink" Target="http://pix.com.ua/db/landscapes/sky/space_voyage/b-706008.jpg" TargetMode="External"/><Relationship Id="rId2" Type="http://schemas.openxmlformats.org/officeDocument/2006/relationships/hyperlink" Target="http://www.rusarchives.ru/pik/events/gagarin/buklet/photo/gagari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bex.ru/uploads/posts/2008-06/thumbs/1212363817_allday.ru_17.jpg" TargetMode="External"/><Relationship Id="rId5" Type="http://schemas.openxmlformats.org/officeDocument/2006/relationships/hyperlink" Target="http://www.warheroes.ru/hero/images/1hero/Gagarin_UA1.JPG" TargetMode="External"/><Relationship Id="rId4" Type="http://schemas.openxmlformats.org/officeDocument/2006/relationships/hyperlink" Target="http://www.astrolab.ru/cgi-bin/img.cgi?i=8/00000011.jpg&amp;p=galery" TargetMode="External"/><Relationship Id="rId9" Type="http://schemas.openxmlformats.org/officeDocument/2006/relationships/hyperlink" Target="http://antwrp.gsfc.nasa.gov/apod/image/0612/m31abtpmoon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fc8794bb077aebd96fcd55dbf445b4f7_image_750x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177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1989" y="1203454"/>
            <a:ext cx="645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Великая радость – работа.</a:t>
            </a:r>
            <a:b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В полях, за станком, за столом!</a:t>
            </a:r>
            <a:b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Работай до жаркого пота,</a:t>
            </a:r>
            <a:b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Работай без лишнего счёта –</a:t>
            </a:r>
            <a:b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Всё счастье земли – за трудом!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2212" y="3604374"/>
            <a:ext cx="1880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В. Я. Брюсов.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0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fc8794bb077aebd96fcd55dbf445b4f7_image_750x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177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1521" y="404664"/>
            <a:ext cx="86409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Запишите 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числа в порядке возрастания:</a:t>
            </a:r>
          </a:p>
          <a:p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13 954 380,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 1 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325,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 337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 1 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522 488,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13 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954 270,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 1 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385 361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67669" y="1268760"/>
            <a:ext cx="8640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Bookman Old Style" pitchFamily="18" charset="0"/>
              </a:rPr>
              <a:t>337,   1 325,   1 385 361,   1 522 488,   13 954 270,  13 954 380</a:t>
            </a:r>
            <a:endParaRPr lang="ru-RU" sz="20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410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029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88640"/>
            <a:ext cx="6840761" cy="633670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3904568" y="45183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4355976" y="4077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00404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5436096" y="3642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6346688" y="292050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6797104" y="335699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608416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2483768" y="191683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3059832" y="1772816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88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fc8794bb077aebd96fcd55dbf445b4f7_image_750x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177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1521" y="404664"/>
            <a:ext cx="8640959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Запишите 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цифрами выделенные числа.</a:t>
            </a:r>
          </a:p>
          <a:p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1. Юрий Гагарин на космическом корабле «Восток» пролетел </a:t>
            </a:r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сорок одну тысячу 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километров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;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62857" y="1628800"/>
            <a:ext cx="86409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2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. Герман Титов на «Востоке – 2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» - </a:t>
            </a:r>
          </a:p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семьсот </a:t>
            </a:r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три тысячи сто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километров;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70249" y="2604353"/>
            <a:ext cx="86409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3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Bookman Old Style" pitchFamily="18" charset="0"/>
              </a:rPr>
              <a:t>Андриян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 Николаев на «Востоке -3»- </a:t>
            </a:r>
            <a:endParaRPr lang="ru-RU" sz="24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два </a:t>
            </a:r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миллиона шестьсот тридцать девять тысяч шестьсот километров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.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619672" y="4149079"/>
            <a:ext cx="5545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41 000,  703 100,   2 639 600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2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fc8794bb077aebd96fcd55dbf445b4f7_image_750x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177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5537" y="348656"/>
            <a:ext cx="280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Работа в парах.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536" y="890340"/>
            <a:ext cx="82089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1. Папа 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космонавт идёт со скоростью 4км/ч. За сколько часов он пройдёт 24 км?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061" y="5589240"/>
            <a:ext cx="7972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6ч, 56 000 км, 5 000, 40 кг, 12, 900 </a:t>
            </a:r>
            <a:r>
              <a:rPr lang="ru-RU" sz="2800" dirty="0" err="1" smtClean="0">
                <a:solidFill>
                  <a:srgbClr val="FFFF00"/>
                </a:solidFill>
                <a:latin typeface="Bookman Old Style" pitchFamily="18" charset="0"/>
              </a:rPr>
              <a:t>дм</a:t>
            </a:r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ru-RU" sz="1100" dirty="0" smtClean="0">
                <a:solidFill>
                  <a:srgbClr val="FFFF00"/>
                </a:solidFill>
                <a:latin typeface="Bookman Old Style" pitchFamily="18" charset="0"/>
              </a:rPr>
              <a:t>2 </a:t>
            </a:r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.  </a:t>
            </a:r>
            <a:endParaRPr lang="ru-RU" sz="28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20813" y="1844824"/>
            <a:ext cx="820891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2. Космический 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корабль летит с одинаковой скоростью 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28 000км/ч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. Какое расстояние он пролетит за 2 часа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?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535" y="3140968"/>
            <a:ext cx="8208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3. Увеличьте  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число 4 200 на 800.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95535" y="3789039"/>
            <a:ext cx="8208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4. 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Сколько 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кг в 2/5 ц 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535" y="4365104"/>
            <a:ext cx="8208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5. Запиши 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частное чисел 108 и </a:t>
            </a: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9</a:t>
            </a:r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363959" y="4941168"/>
            <a:ext cx="82089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 6. Найдите 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площадь со стороной 30 </a:t>
            </a:r>
            <a:r>
              <a:rPr lang="ru-RU" sz="2400" dirty="0" err="1">
                <a:solidFill>
                  <a:schemeClr val="bg1"/>
                </a:solidFill>
                <a:latin typeface="Bookman Old Style" pitchFamily="18" charset="0"/>
              </a:rPr>
              <a:t>дм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  (900дм2)</a:t>
            </a:r>
          </a:p>
        </p:txBody>
      </p:sp>
    </p:spTree>
    <p:extLst>
      <p:ext uri="{BB962C8B-B14F-4D97-AF65-F5344CB8AC3E}">
        <p14:creationId xmlns:p14="http://schemas.microsoft.com/office/powerpoint/2010/main" xmlns="" val="392553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/>
      <p:bldP spid="9" grpId="0"/>
      <p:bldP spid="10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029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88640"/>
            <a:ext cx="6840761" cy="633670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3904568" y="45183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4355976" y="4077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00404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5436096" y="3642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6346688" y="292050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6797104" y="335699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608416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2483768" y="191683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3109888" y="1772816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2267744" y="1340768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727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 descr="http://www.wallpapergate.com/data/media/1498/Starburst_1_28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" b="5208"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C:\Documents and Settings\Наташа\Рабочий стол\ВСЕ ФАЙЛЫ МАМЫ И ВСЕ ФАЙЛЫ НУЖНО СКИДЫВАТЬ СУДА\файлы с рабочего стола\Космос\gagar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416" y="214040"/>
            <a:ext cx="3312368" cy="451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983559"/>
            <a:ext cx="8496943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Bookman Old Style" pitchFamily="18" charset="0"/>
              </a:rPr>
              <a:t>«Хорошо  учитесь.  </a:t>
            </a: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Путь к  </a:t>
            </a:r>
            <a:r>
              <a:rPr lang="ru-RU" sz="2400" b="1" dirty="0">
                <a:solidFill>
                  <a:srgbClr val="000099"/>
                </a:solidFill>
                <a:latin typeface="Bookman Old Style" pitchFamily="18" charset="0"/>
              </a:rPr>
              <a:t>знаниям начинается  с  таблицы  умножения  и</a:t>
            </a: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…» </a:t>
            </a:r>
            <a:endParaRPr lang="ru-RU" sz="24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3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Documents and Settings\Admin\Мои документы\Мои рисунки\fc8794bb077aebd96fcd55dbf445b4f7_image_750x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17" y="12700"/>
            <a:ext cx="914177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14638" y="276225"/>
            <a:ext cx="4230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Bookman Old Style" pitchFamily="18" charset="0"/>
              </a:rPr>
              <a:t>Таблица разрядов и классов.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5186153"/>
              </p:ext>
            </p:extLst>
          </p:nvPr>
        </p:nvGraphicFramePr>
        <p:xfrm>
          <a:off x="395288" y="1268413"/>
          <a:ext cx="8424862" cy="1280160"/>
        </p:xfrm>
        <a:graphic>
          <a:graphicData uri="http://schemas.openxmlformats.org/drawingml/2006/table">
            <a:tbl>
              <a:tblPr/>
              <a:tblGrid>
                <a:gridCol w="817562"/>
                <a:gridCol w="1017588"/>
                <a:gridCol w="1062037"/>
                <a:gridCol w="788988"/>
                <a:gridCol w="946150"/>
                <a:gridCol w="1200571"/>
                <a:gridCol w="575841"/>
                <a:gridCol w="936625"/>
                <a:gridCol w="1079500"/>
              </a:tblGrid>
              <a:tr h="36557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класс-миллионов</a:t>
                      </a: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класс-тысяч</a:t>
                      </a: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класс-единиц</a:t>
                      </a: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милл.</a:t>
                      </a: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десятки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милл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милл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сотни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десятки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тысяч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сотни    </a:t>
                      </a: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десятки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389438" y="2195513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7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343525" y="2155825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6238875" y="2155825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9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>
            <a:spLocks noChangeArrowheads="1"/>
          </p:cNvSpPr>
          <p:nvPr/>
        </p:nvSpPr>
        <p:spPr bwMode="auto">
          <a:xfrm>
            <a:off x="7138988" y="2155825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7966075" y="2157413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2620169" y="269398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6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3491880" y="269398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8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4375626" y="2693988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5343525" y="2693988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6318251" y="2693988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7138988" y="2693988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7964488" y="2736851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3564216" y="3435350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376765" y="3446165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5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5345802" y="3446165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4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6347170" y="3456980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8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7224713" y="3456980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>
            <a:spLocks noChangeArrowheads="1"/>
          </p:cNvSpPr>
          <p:nvPr/>
        </p:nvSpPr>
        <p:spPr bwMode="auto">
          <a:xfrm>
            <a:off x="8093525" y="3456980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1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1" name="Прямоугольник 70"/>
          <p:cNvSpPr>
            <a:spLocks noChangeArrowheads="1"/>
          </p:cNvSpPr>
          <p:nvPr/>
        </p:nvSpPr>
        <p:spPr bwMode="auto">
          <a:xfrm>
            <a:off x="3633962" y="4221088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2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4390127" y="4221087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3" name="Прямоугольник 72"/>
          <p:cNvSpPr>
            <a:spLocks noChangeArrowheads="1"/>
          </p:cNvSpPr>
          <p:nvPr/>
        </p:nvSpPr>
        <p:spPr bwMode="auto">
          <a:xfrm>
            <a:off x="5343525" y="4200376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8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4" name="Прямоугольник 73"/>
          <p:cNvSpPr>
            <a:spLocks noChangeArrowheads="1"/>
          </p:cNvSpPr>
          <p:nvPr/>
        </p:nvSpPr>
        <p:spPr bwMode="auto">
          <a:xfrm>
            <a:off x="6433344" y="4217763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5" name="Прямоугольник 74"/>
          <p:cNvSpPr>
            <a:spLocks noChangeArrowheads="1"/>
          </p:cNvSpPr>
          <p:nvPr/>
        </p:nvSpPr>
        <p:spPr bwMode="auto">
          <a:xfrm>
            <a:off x="7240589" y="4230463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7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8093525" y="4200376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7" name="Прямоугольник 76"/>
          <p:cNvSpPr>
            <a:spLocks noChangeArrowheads="1"/>
          </p:cNvSpPr>
          <p:nvPr/>
        </p:nvSpPr>
        <p:spPr bwMode="auto">
          <a:xfrm>
            <a:off x="596060" y="4941168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8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>
            <a:spLocks noChangeArrowheads="1"/>
          </p:cNvSpPr>
          <p:nvPr/>
        </p:nvSpPr>
        <p:spPr bwMode="auto">
          <a:xfrm>
            <a:off x="1403648" y="4942036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9" name="Прямоугольник 78"/>
          <p:cNvSpPr>
            <a:spLocks noChangeArrowheads="1"/>
          </p:cNvSpPr>
          <p:nvPr/>
        </p:nvSpPr>
        <p:spPr bwMode="auto">
          <a:xfrm>
            <a:off x="2426390" y="4942904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0" name="Прямоугольник 79"/>
          <p:cNvSpPr>
            <a:spLocks noChangeArrowheads="1"/>
          </p:cNvSpPr>
          <p:nvPr/>
        </p:nvSpPr>
        <p:spPr bwMode="auto">
          <a:xfrm>
            <a:off x="3492570" y="4955604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4375626" y="4942904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5343525" y="4955604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1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3" name="Прямоугольник 82"/>
          <p:cNvSpPr>
            <a:spLocks noChangeArrowheads="1"/>
          </p:cNvSpPr>
          <p:nvPr/>
        </p:nvSpPr>
        <p:spPr bwMode="auto">
          <a:xfrm>
            <a:off x="6427443" y="4956472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4" name="Прямоугольник 83"/>
          <p:cNvSpPr>
            <a:spLocks noChangeArrowheads="1"/>
          </p:cNvSpPr>
          <p:nvPr/>
        </p:nvSpPr>
        <p:spPr bwMode="auto">
          <a:xfrm>
            <a:off x="7337426" y="4956472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8154749" y="4956472"/>
            <a:ext cx="388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itchFamily="18" charset="0"/>
              </a:rPr>
              <a:t>0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20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42" grpId="0"/>
      <p:bldP spid="43" grpId="0"/>
      <p:bldP spid="44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 descr="http://www.wallpapergate.com/data/media/1498/Starburst_1_28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" b="5208"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C:\Documents and Settings\Наташа\Рабочий стол\ВСЕ ФАЙЛЫ МАМЫ И ВСЕ ФАЙЛЫ НУЖНО СКИДЫВАТЬ СУДА\файлы с рабочего стола\Космос\gagar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416" y="214040"/>
            <a:ext cx="3312368" cy="451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983559"/>
            <a:ext cx="849694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Bookman Old Style" pitchFamily="18" charset="0"/>
              </a:rPr>
              <a:t>«Хорошо  учитесь.  </a:t>
            </a: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Путь к  </a:t>
            </a:r>
            <a:r>
              <a:rPr lang="ru-RU" sz="2400" b="1" dirty="0">
                <a:solidFill>
                  <a:srgbClr val="000099"/>
                </a:solidFill>
                <a:latin typeface="Bookman Old Style" pitchFamily="18" charset="0"/>
              </a:rPr>
              <a:t>знаниям начинается  с  таблицы  умножения  </a:t>
            </a: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и первого  </a:t>
            </a:r>
            <a:r>
              <a:rPr lang="ru-RU" sz="2400" b="1" dirty="0">
                <a:solidFill>
                  <a:srgbClr val="000099"/>
                </a:solidFill>
                <a:latin typeface="Bookman Old Style" pitchFamily="18" charset="0"/>
              </a:rPr>
              <a:t>диктанта.  Часто говорят,  что</a:t>
            </a: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…»</a:t>
            </a:r>
            <a:endParaRPr lang="ru-RU" sz="24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7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029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88640"/>
            <a:ext cx="6840761" cy="633670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3904568" y="45183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4355976" y="4077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00404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5436096" y="3642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6346688" y="292050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6797104" y="335699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608416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2483768" y="191683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3109888" y="1772816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2267744" y="1340768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2893864" y="119675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73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5" descr="http://static.kanobu.ru/kanobu/modern/upload/images/2010/08/22/900ea546-32e6-4e04-a8be-e2b88c5d27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4313" y="-146050"/>
            <a:ext cx="9358313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072188" y="4357688"/>
            <a:ext cx="71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latin typeface="Times New Roman" pitchFamily="18" charset="0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072063" y="45005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latin typeface="Times New Roman" pitchFamily="18" charset="0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4929188" y="44291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>
              <a:latin typeface="Times New Roman" pitchFamily="18" charset="0"/>
            </a:endParaRPr>
          </a:p>
        </p:txBody>
      </p:sp>
      <p:pic>
        <p:nvPicPr>
          <p:cNvPr id="2050" name="Picture 2" descr="C:\Documents and Settings\Admin\Мои документы\Мои рисунки\sz_nesfa_www_kepfeltoltes_hu_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125616"/>
            <a:ext cx="6048672" cy="696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71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1" descr="http://www.wallpapergate.com/data/media/1498/Starburst_1_28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" b="5208"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57438" y="5226050"/>
            <a:ext cx="44037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800" b="1" dirty="0">
              <a:latin typeface="Times New Roman" pitchFamily="18" charset="0"/>
            </a:endParaRPr>
          </a:p>
          <a:p>
            <a:pPr algn="ctr" eaLnBrk="1" hangingPunct="1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</a:rPr>
              <a:t>Юрий    Алексеевич</a:t>
            </a:r>
          </a:p>
          <a:p>
            <a:pPr algn="ctr" eaLnBrk="1" hangingPunct="1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</a:rPr>
              <a:t>ГАГАРИН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71500" y="142875"/>
            <a:ext cx="82200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</a:rPr>
              <a:t>ПЕРВЫЙ   В    МИРЕ   КОСМОНАВТ</a:t>
            </a:r>
          </a:p>
          <a:p>
            <a:pPr eaLnBrk="1" hangingPunct="1"/>
            <a:endParaRPr lang="ru-RU" sz="2800" dirty="0">
              <a:latin typeface="Times New Roman" pitchFamily="18" charset="0"/>
            </a:endParaRPr>
          </a:p>
        </p:txBody>
      </p:sp>
      <p:pic>
        <p:nvPicPr>
          <p:cNvPr id="12293" name="Рисунок 1" descr="http://www.warheroes.ru/hero/images/1hero/Gagarin_U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928688"/>
            <a:ext cx="3357562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21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2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691680" y="260648"/>
            <a:ext cx="5594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Сравнение многозначных чисел</a:t>
            </a:r>
            <a:endParaRPr lang="ru-RU" sz="24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36752" y="944941"/>
            <a:ext cx="590465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1. Проверяем количество разрядов в обоих числах: больше то число, в котором разрядов больше.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36876" y="2564904"/>
            <a:ext cx="590453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2. Если разрядов в числах одинаковое количество, то сравниваем количество единиц поразрядно, как только найден разряд с разным количеством единиц, устанавливается знак сравнения.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8300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fc8794bb077aebd96fcd55dbf445b4f7_image_750x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177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Сравни числа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Запиши пары чисел. Поставь нужные знаки.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13846…13845</a:t>
            </a: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  <a:t>9999…10000</a:t>
            </a:r>
            <a:br>
              <a:rPr lang="ru-RU" sz="2400" dirty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Bookman Old Style" pitchFamily="18" charset="0"/>
              </a:rPr>
              <a:t>124440…124578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62985" y="1743490"/>
            <a:ext cx="461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Bookman Old Style" pitchFamily="18" charset="0"/>
              </a:rPr>
              <a:t>&lt;</a:t>
            </a:r>
            <a:endParaRPr lang="ru-R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6932" y="134512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man Old Style" pitchFamily="18" charset="0"/>
              </a:rPr>
              <a:t>&gt;</a:t>
            </a:r>
            <a:endParaRPr lang="ru-RU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396" y="2082681"/>
            <a:ext cx="461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Bookman Old Style" pitchFamily="18" charset="0"/>
              </a:rPr>
              <a:t>&lt;</a:t>
            </a:r>
            <a:endParaRPr lang="ru-RU" sz="36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04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1" descr="http://www.wallpapergate.com/data/media/1498/Starburst_1_28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" b="5208"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C:\Documents and Settings\Наташа\Рабочий стол\ВСЕ ФАЙЛЫ МАМЫ И ВСЕ ФАЙЛЫ НУЖНО СКИДЫВАТЬ СУДА\файлы с рабочего стола\Космос\gagar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416" y="214040"/>
            <a:ext cx="3312368" cy="451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983559"/>
            <a:ext cx="8496943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Bookman Old Style" pitchFamily="18" charset="0"/>
              </a:rPr>
              <a:t>«Хорошо  учитесь.  </a:t>
            </a: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Путь к  </a:t>
            </a:r>
            <a:r>
              <a:rPr lang="ru-RU" sz="2400" b="1" dirty="0">
                <a:solidFill>
                  <a:srgbClr val="000099"/>
                </a:solidFill>
                <a:latin typeface="Bookman Old Style" pitchFamily="18" charset="0"/>
              </a:rPr>
              <a:t>знаниям начинается  с  таблицы  умножения  </a:t>
            </a: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и первого  </a:t>
            </a:r>
            <a:r>
              <a:rPr lang="ru-RU" sz="2400" b="1" dirty="0">
                <a:solidFill>
                  <a:srgbClr val="000099"/>
                </a:solidFill>
                <a:latin typeface="Bookman Old Style" pitchFamily="18" charset="0"/>
              </a:rPr>
              <a:t>диктанта.  Часто говорят,  </a:t>
            </a: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что</a:t>
            </a:r>
            <a:r>
              <a:rPr lang="en-US" sz="2400" b="1" dirty="0" smtClean="0">
                <a:solidFill>
                  <a:srgbClr val="000099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космический  </a:t>
            </a:r>
            <a:r>
              <a:rPr lang="ru-RU" sz="2400" b="1" dirty="0">
                <a:solidFill>
                  <a:srgbClr val="000099"/>
                </a:solidFill>
                <a:latin typeface="Bookman Old Style" pitchFamily="18" charset="0"/>
              </a:rPr>
              <a:t>полёт  –  это  подвиг. А…»</a:t>
            </a:r>
          </a:p>
        </p:txBody>
      </p:sp>
    </p:spTree>
    <p:extLst>
      <p:ext uri="{BB962C8B-B14F-4D97-AF65-F5344CB8AC3E}">
        <p14:creationId xmlns:p14="http://schemas.microsoft.com/office/powerpoint/2010/main" xmlns="" val="16862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029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88640"/>
            <a:ext cx="6840761" cy="633670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3904568" y="45183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4355976" y="4077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00404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5436096" y="3642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6346688" y="292050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6797104" y="335699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608416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2483768" y="191683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3109888" y="1772816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2267744" y="1340768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2893864" y="119675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2893864" y="76470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8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fc8794bb077aebd96fcd55dbf445b4f7_image_750x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177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1920" y="259011"/>
            <a:ext cx="4368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300 км = 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               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м </a:t>
            </a:r>
            <a:endParaRPr lang="ru-RU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259011"/>
            <a:ext cx="1845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man Old Style" pitchFamily="18" charset="0"/>
              </a:rPr>
              <a:t>300 000</a:t>
            </a:r>
            <a:endParaRPr lang="ru-RU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9227" y="1458362"/>
            <a:ext cx="3611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6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кг =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___________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03483" y="1367796"/>
            <a:ext cx="1845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man Old Style" pitchFamily="18" charset="0"/>
              </a:rPr>
              <a:t>600 000</a:t>
            </a:r>
            <a:endParaRPr lang="ru-RU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9744" y="2826178"/>
            <a:ext cx="3438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3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год =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_____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мес.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31751" y="2764623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man Old Style" pitchFamily="18" charset="0"/>
              </a:rPr>
              <a:t>36</a:t>
            </a:r>
            <a:endParaRPr lang="ru-RU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1648" y="3951694"/>
            <a:ext cx="6101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108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мин. = ______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час ____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мин.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98652" y="3827602"/>
            <a:ext cx="439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man Old Style" pitchFamily="18" charset="0"/>
              </a:rPr>
              <a:t>1</a:t>
            </a:r>
            <a:endParaRPr lang="ru-RU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0888" y="3890139"/>
            <a:ext cx="6944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man Old Style" pitchFamily="18" charset="0"/>
              </a:rPr>
              <a:t>48</a:t>
            </a:r>
            <a:endParaRPr lang="ru-RU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988" y="5377953"/>
            <a:ext cx="6178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384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401 км =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__________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______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 м </a:t>
            </a:r>
            <a:endParaRPr lang="ru-RU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70520" y="5305563"/>
            <a:ext cx="2741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man Old Style" pitchFamily="18" charset="0"/>
              </a:rPr>
              <a:t>384 401 000</a:t>
            </a:r>
            <a:endParaRPr lang="ru-RU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988" y="782231"/>
            <a:ext cx="809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высоты 300 000 метров Юрий Гагарин видел облака и легкие тени на далекой милой земле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540" y="1914704"/>
            <a:ext cx="8305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Эта 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величина обозначает вес собаки – космонавта, летавшей в космос. Их было много: Белка, Стрелка, Чернушка, Звездочка, Пчелка, Мушка. Все они вернулись на Землю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0007" y="3435350"/>
            <a:ext cx="809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Эта 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величина обозначает возраст собаки, которая летала в космос.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2215" y="4495472"/>
            <a:ext cx="809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Эта 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величина обозначает время, за которое космический корабль «Восток» с Юрием Гагариным на борту совершил полный оборот вокруг нашей 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планеты.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5988" y="5921255"/>
            <a:ext cx="809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Эта </a:t>
            </a:r>
            <a:r>
              <a:rPr lang="ru-RU" dirty="0">
                <a:solidFill>
                  <a:schemeClr val="bg1"/>
                </a:solidFill>
                <a:latin typeface="Bookman Old Style" pitchFamily="18" charset="0"/>
              </a:rPr>
              <a:t>величина обозначает расстояние от Земли до </a:t>
            </a:r>
            <a:r>
              <a:rPr lang="ru-RU" dirty="0" smtClean="0">
                <a:solidFill>
                  <a:schemeClr val="bg1"/>
                </a:solidFill>
                <a:latin typeface="Bookman Old Style" pitchFamily="18" charset="0"/>
              </a:rPr>
              <a:t>Луны.</a:t>
            </a:r>
            <a:endParaRPr lang="ru-RU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2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029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88640"/>
            <a:ext cx="6840761" cy="633670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3904568" y="45183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4355976" y="4077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00404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5436096" y="3642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6346688" y="292050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6797104" y="335699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608416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2483768" y="191683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3109888" y="1772816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2267744" y="1340768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2893864" y="119675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2893864" y="76470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3217900" y="415876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1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fc8794bb077aebd96fcd55dbf445b4f7_image_750x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177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Задача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учащихся первого ряда: найти </a:t>
            </a:r>
            <a:r>
              <a:rPr lang="ru-RU" sz="2800" dirty="0">
                <a:solidFill>
                  <a:srgbClr val="FFFF00"/>
                </a:solidFill>
                <a:latin typeface="Bookman Old Style" pitchFamily="18" charset="0"/>
              </a:rPr>
              <a:t>частное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 чисел </a:t>
            </a:r>
            <a:r>
              <a:rPr lang="ru-RU" sz="2800" dirty="0">
                <a:solidFill>
                  <a:srgbClr val="FFFF00"/>
                </a:solidFill>
                <a:latin typeface="Bookman Old Style" pitchFamily="18" charset="0"/>
              </a:rPr>
              <a:t>37 576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и </a:t>
            </a:r>
            <a:r>
              <a:rPr lang="ru-RU" sz="2800" dirty="0">
                <a:solidFill>
                  <a:srgbClr val="FFFF00"/>
                </a:solidFill>
                <a:latin typeface="Bookman Old Style" pitchFamily="18" charset="0"/>
              </a:rPr>
              <a:t>7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293096"/>
            <a:ext cx="13356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man Old Style" pitchFamily="18" charset="0"/>
              </a:rPr>
              <a:t>5 368</a:t>
            </a:r>
            <a:endParaRPr lang="ru-RU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4349203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man Old Style" pitchFamily="18" charset="0"/>
              </a:rPr>
              <a:t>3 354 506</a:t>
            </a:r>
            <a:endParaRPr lang="ru-RU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35340" y="4324919"/>
            <a:ext cx="1845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Bookman Old Style" pitchFamily="18" charset="0"/>
              </a:rPr>
              <a:t>107 544</a:t>
            </a:r>
            <a:endParaRPr lang="ru-RU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1556792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Задача</a:t>
            </a:r>
            <a:r>
              <a:rPr lang="en-US" sz="28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учащихся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второго ряда: найти </a:t>
            </a:r>
            <a:r>
              <a:rPr lang="ru-RU" sz="2800" dirty="0">
                <a:solidFill>
                  <a:srgbClr val="FFFF00"/>
                </a:solidFill>
                <a:latin typeface="Bookman Old Style" pitchFamily="18" charset="0"/>
              </a:rPr>
              <a:t>разность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 чисел </a:t>
            </a:r>
            <a:r>
              <a:rPr lang="ru-RU" sz="2800" dirty="0">
                <a:solidFill>
                  <a:srgbClr val="FFFF00"/>
                </a:solidFill>
                <a:latin typeface="Bookman Old Style" pitchFamily="18" charset="0"/>
              </a:rPr>
              <a:t>7 002 311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и </a:t>
            </a:r>
            <a:r>
              <a:rPr lang="ru-RU" sz="2800" dirty="0">
                <a:solidFill>
                  <a:srgbClr val="FFFF00"/>
                </a:solidFill>
                <a:latin typeface="Bookman Old Style" pitchFamily="18" charset="0"/>
              </a:rPr>
              <a:t>3 647 </a:t>
            </a:r>
            <a:r>
              <a:rPr lang="ru-RU" sz="2800" dirty="0" smtClean="0">
                <a:solidFill>
                  <a:srgbClr val="FFFF00"/>
                </a:solidFill>
                <a:latin typeface="Bookman Old Style" pitchFamily="18" charset="0"/>
              </a:rPr>
              <a:t>805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278092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Задача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учащихся третьего ряда: найти </a:t>
            </a:r>
            <a:r>
              <a:rPr lang="ru-RU" sz="2800" dirty="0">
                <a:solidFill>
                  <a:srgbClr val="FFFF00"/>
                </a:solidFill>
                <a:latin typeface="Bookman Old Style" pitchFamily="18" charset="0"/>
              </a:rPr>
              <a:t>произведение  17 924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и </a:t>
            </a:r>
            <a:r>
              <a:rPr lang="ru-RU" sz="2800" dirty="0">
                <a:solidFill>
                  <a:srgbClr val="FFFF00"/>
                </a:solidFill>
                <a:latin typeface="Bookman Old Style" pitchFamily="18" charset="0"/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.</a:t>
            </a:r>
            <a:endParaRPr lang="ru-RU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7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9" descr="http://content.foto.mail.ru/mail/golosnik/_myphoto/i-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01" t="649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1277984138_gagar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81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2817813" y="3749675"/>
            <a:ext cx="6326187" cy="310832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000099"/>
                </a:solidFill>
                <a:latin typeface="Times New Roman" pitchFamily="18" charset="0"/>
              </a:rPr>
              <a:t>« Хорошо  учитесь.  Путь  к  знаниям</a:t>
            </a:r>
          </a:p>
          <a:p>
            <a:pPr eaLnBrk="1" hangingPunct="1"/>
            <a:r>
              <a:rPr lang="ru-RU" sz="2800" dirty="0">
                <a:solidFill>
                  <a:srgbClr val="000099"/>
                </a:solidFill>
                <a:latin typeface="Times New Roman" pitchFamily="18" charset="0"/>
              </a:rPr>
              <a:t>начинается  с  таблицы  умножения  и</a:t>
            </a:r>
          </a:p>
          <a:p>
            <a:pPr eaLnBrk="1" hangingPunct="1"/>
            <a:r>
              <a:rPr lang="ru-RU" sz="2800" dirty="0">
                <a:solidFill>
                  <a:srgbClr val="000099"/>
                </a:solidFill>
                <a:latin typeface="Times New Roman" pitchFamily="18" charset="0"/>
              </a:rPr>
              <a:t>первого  диктанта.  Часто говорят,  что</a:t>
            </a:r>
          </a:p>
          <a:p>
            <a:pPr eaLnBrk="1" hangingPunct="1"/>
            <a:r>
              <a:rPr lang="ru-RU" sz="2800" dirty="0">
                <a:solidFill>
                  <a:srgbClr val="000099"/>
                </a:solidFill>
                <a:latin typeface="Times New Roman" pitchFamily="18" charset="0"/>
              </a:rPr>
              <a:t>космический  полёт  –  это  подвиг. </a:t>
            </a:r>
          </a:p>
          <a:p>
            <a:pPr eaLnBrk="1" hangingPunct="1"/>
            <a:r>
              <a:rPr lang="ru-RU" sz="2800" dirty="0">
                <a:solidFill>
                  <a:srgbClr val="000099"/>
                </a:solidFill>
                <a:latin typeface="Times New Roman" pitchFamily="18" charset="0"/>
              </a:rPr>
              <a:t>А  к  подвигу  готовятся.  И на утренней</a:t>
            </a:r>
          </a:p>
          <a:p>
            <a:pPr eaLnBrk="1" hangingPunct="1"/>
            <a:r>
              <a:rPr lang="ru-RU" sz="2800" dirty="0">
                <a:solidFill>
                  <a:srgbClr val="000099"/>
                </a:solidFill>
                <a:latin typeface="Times New Roman" pitchFamily="18" charset="0"/>
              </a:rPr>
              <a:t>зарядке,  и  за  партой,  и  в  походе.» </a:t>
            </a:r>
          </a:p>
          <a:p>
            <a:pPr eaLnBrk="1" hangingPunct="1"/>
            <a:r>
              <a:rPr lang="ru-RU" sz="2800" dirty="0">
                <a:solidFill>
                  <a:srgbClr val="000099"/>
                </a:solidFill>
                <a:latin typeface="Times New Roman" pitchFamily="18" charset="0"/>
              </a:rPr>
              <a:t>			             </a:t>
            </a:r>
            <a:r>
              <a:rPr lang="ru-RU" sz="2800" dirty="0" err="1">
                <a:solidFill>
                  <a:srgbClr val="000099"/>
                </a:solidFill>
                <a:latin typeface="Times New Roman" pitchFamily="18" charset="0"/>
              </a:rPr>
              <a:t>Ю.А.Гагарин</a:t>
            </a:r>
            <a:endParaRPr lang="ru-RU" sz="2800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6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029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88640"/>
            <a:ext cx="6840761" cy="633670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3904568" y="45183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4355976" y="4077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00404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5436096" y="3642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6346688" y="292050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6797104" y="335699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608416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2483768" y="191683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3109888" y="1772816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2267744" y="1340768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2893864" y="119675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2893864" y="76470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3217900" y="415876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3786876" y="154596"/>
            <a:ext cx="451408" cy="522560"/>
          </a:xfrm>
          <a:prstGeom prst="irregularSeal1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81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Мои документы\Мои рисунки\1298720330_kagaya_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2" y="0"/>
            <a:ext cx="9153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3420368"/>
            <a:ext cx="7776864" cy="3170099"/>
          </a:xfrm>
          <a:prstGeom prst="rect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Задолго до изобретения компаса люди уже странствовали и по морям и по пустыням, находя свой путь по солнцу и звездам. Они 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заметили 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среди всех звезд, кружащихся в небе и совершающих один оборот каждые сут­ки, одну, почти совсем неподвижную. Эту звездочку, находящуюся чуть ли не точно над Се­верным полюсом Земли, мы теперь зовем Полярной; зем­лепроходцы же и мореплаватели древности почтительно именовали ее Путеводной; по ней было всего надежней узнавать страны света: ведь она неизменно стояла точно на севере.</a:t>
            </a:r>
          </a:p>
        </p:txBody>
      </p:sp>
    </p:spTree>
    <p:extLst>
      <p:ext uri="{BB962C8B-B14F-4D97-AF65-F5344CB8AC3E}">
        <p14:creationId xmlns:p14="http://schemas.microsoft.com/office/powerpoint/2010/main" xmlns="" val="164883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1" descr="http://www.wallpapergate.com/data/media/1498/Starburst_1_28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" b="5208"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568952" cy="163121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Юрий Алексеевич Гагарин родился 9 марта 1934 года. Детство крестьянского паренька Юры Гагарина прошло на Смоленщине. Был он подвижен и любознателен. С детства он любил мастерить игрушечные самолетики. В детство Юры ворвалась война. После войны семья переехала в город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Гжатск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который впоследствии переименовали в Гагарин.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2124" y="2132856"/>
            <a:ext cx="8568952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окончания ремесленного училища Юрий Гагарин работал в литейном цехе, но небо манило мальчика. Он оканчивает военное авиационное училище. После его окончания служил в военной авиации – летал на сверхзвуковых самолетах, оберегая северные рубежи нашей Родины. Будущий космонавт был смелым, решительным, находчивым. Он редко злился, не любил ссор, а наоборот, шуткой и смехом всех мирил.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293096"/>
            <a:ext cx="8568952" cy="193899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1960 году Юрий Гагарин начал готовится к полету в космос в Центре подготовки космонавтов. Работал упорно, самозабвенно, с полной отдачей сил. Был отлично подготовлен физически, внимателен к товарищам. Помогал им, а те, в свою очередь, ему. Каждый хотел полететь в космос первым. Но выбор пал на Юрия Гагарина. И 12 апреля 1961 года в момент старта прозвучало его знаменитое «Поехали!».</a:t>
            </a:r>
          </a:p>
        </p:txBody>
      </p:sp>
    </p:spTree>
    <p:extLst>
      <p:ext uri="{BB962C8B-B14F-4D97-AF65-F5344CB8AC3E}">
        <p14:creationId xmlns:p14="http://schemas.microsoft.com/office/powerpoint/2010/main" xmlns="" val="47023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Admin\Мои документы\Мои рисунки\0803b78d2a5ee66adcecd6882aaa4bbf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209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Georgia" pitchFamily="18" charset="0"/>
                <a:hlinkClick r:id="rId2"/>
              </a:rPr>
              <a:t>http://www.rusarchives.ru/pik/events/gagarin/buklet/photo/gagarin.jpg</a:t>
            </a:r>
            <a:r>
              <a:rPr lang="ru-RU" dirty="0">
                <a:latin typeface="Georgia" pitchFamily="18" charset="0"/>
              </a:rPr>
              <a:t> - Юрий Гагарин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Georgia" pitchFamily="18" charset="0"/>
                <a:hlinkClick r:id="rId3"/>
              </a:rPr>
              <a:t>http://www.google.ru/imglanding?imgurl=http://img15.nnm.ru/e/7/4/2/1/308b8760c13f5e6bfdc45222479.jpg&amp;imgrefurl=http://blogs.privet.ru/</a:t>
            </a:r>
            <a:r>
              <a:rPr lang="ru-RU" dirty="0">
                <a:latin typeface="Georgia" pitchFamily="18" charset="0"/>
              </a:rPr>
              <a:t> - Юрий Гагарин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Georgia" pitchFamily="18" charset="0"/>
                <a:hlinkClick r:id="rId4"/>
              </a:rPr>
              <a:t>http://www.astrolab.ru/cgi-bin/img.cgi?i=8/00000011.jpg&amp;p=galery</a:t>
            </a:r>
            <a:r>
              <a:rPr lang="ru-RU" dirty="0">
                <a:latin typeface="Georgia" pitchFamily="18" charset="0"/>
              </a:rPr>
              <a:t>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Georgia" pitchFamily="18" charset="0"/>
              </a:rPr>
              <a:t>Первый человек на Луне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Georgia" pitchFamily="18" charset="0"/>
                <a:hlinkClick r:id="rId5"/>
              </a:rPr>
              <a:t>http://www.warheroes.ru/hero/images/1hero/Gagarin_UA1.JPG</a:t>
            </a:r>
            <a:r>
              <a:rPr lang="ru-RU" dirty="0">
                <a:latin typeface="Georgia" pitchFamily="18" charset="0"/>
              </a:rPr>
              <a:t>  -  Юрий Гагарин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Georgia" pitchFamily="18" charset="0"/>
                <a:hlinkClick r:id="rId6"/>
              </a:rPr>
              <a:t>http://cobex.ru/uploads/posts/2008-06/thumbs/1212363817_allday.ru_17.jpg</a:t>
            </a:r>
            <a:r>
              <a:rPr lang="ru-RU" dirty="0">
                <a:latin typeface="Georgia" pitchFamily="18" charset="0"/>
              </a:rPr>
              <a:t> - космос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Georgia" pitchFamily="18" charset="0"/>
                <a:hlinkClick r:id="rId7"/>
              </a:rPr>
              <a:t>http://pix.com.ua/db/landscapes/sky/space_voyage/b-706008.jpg</a:t>
            </a:r>
            <a:r>
              <a:rPr lang="ru-RU" dirty="0">
                <a:latin typeface="Georgia" pitchFamily="18" charset="0"/>
              </a:rPr>
              <a:t>  - космос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Georgia" pitchFamily="18" charset="0"/>
                <a:hlinkClick r:id="rId8"/>
              </a:rPr>
              <a:t>http://www.wallpapergate.com/data/media/1498/Starburst_1_28910.jpg</a:t>
            </a:r>
            <a:r>
              <a:rPr lang="ru-RU" dirty="0">
                <a:latin typeface="Georgia" pitchFamily="18" charset="0"/>
              </a:rPr>
              <a:t> - космос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Georgia" pitchFamily="18" charset="0"/>
                <a:hlinkClick r:id="rId9"/>
              </a:rPr>
              <a:t>http://antwrp.gsfc.nasa.gov/apod/image/0612/m31abtpmoon.jpg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 smtClean="0">
                <a:latin typeface="Georgia" pitchFamily="18" charset="0"/>
              </a:rPr>
              <a:t>космос</a:t>
            </a:r>
            <a:endParaRPr lang="en-US" dirty="0" smtClean="0">
              <a:latin typeface="Georgia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CC"/>
                </a:solidFill>
                <a:latin typeface="Georgia" pitchFamily="18" charset="0"/>
              </a:rPr>
              <a:t>festival.1september.ru</a:t>
            </a:r>
            <a:r>
              <a:rPr lang="ru-RU" dirty="0" smtClean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-</a:t>
            </a:r>
            <a:r>
              <a:rPr lang="ru-RU" dirty="0" smtClean="0">
                <a:latin typeface="Georgia" pitchFamily="18" charset="0"/>
              </a:rPr>
              <a:t>  разрядные слагаемые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CC"/>
                </a:solidFill>
                <a:latin typeface="Georgia" pitchFamily="18" charset="0"/>
              </a:rPr>
              <a:t>festival.1september.ru</a:t>
            </a:r>
            <a:r>
              <a:rPr lang="ru-RU" dirty="0" smtClean="0">
                <a:solidFill>
                  <a:srgbClr val="0033CC"/>
                </a:solidFill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-</a:t>
            </a:r>
            <a:r>
              <a:rPr lang="ru-RU" dirty="0" smtClean="0">
                <a:latin typeface="Georgia" pitchFamily="18" charset="0"/>
              </a:rPr>
              <a:t>  урок на тему «Путешествие в космические дали»</a:t>
            </a: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Georgia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3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 descr="http://www.wallpapergate.com/data/media/1498/Starburst_1_28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8" b="5208"/>
          <a:stretch>
            <a:fillRect/>
          </a:stretch>
        </p:blipFill>
        <p:spPr bwMode="auto">
          <a:xfrm>
            <a:off x="-50800" y="0"/>
            <a:ext cx="919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1844824"/>
            <a:ext cx="619268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  <a:latin typeface="Bookman Old Style" pitchFamily="18" charset="0"/>
              </a:rPr>
              <a:t>Спасибо за работу!</a:t>
            </a:r>
            <a:endParaRPr lang="ru-RU" sz="40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6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fc8794bb077aebd96fcd55dbf445b4f7_image_750x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177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0449" y="332656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Закрепление 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умений читать, записывать, сравнивать и вычислять </a:t>
            </a:r>
            <a:endParaRPr lang="ru-RU" sz="28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Bookman Old Style" pitchFamily="18" charset="0"/>
              </a:rPr>
              <a:t>многозначные числа</a:t>
            </a:r>
            <a:r>
              <a:rPr lang="ru-RU" sz="2800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322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fc8794bb077aebd96fcd55dbf445b4f7_image_750x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177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404664"/>
            <a:ext cx="3501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Классная работа.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404664"/>
            <a:ext cx="1296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</a:rPr>
              <a:t>13. 03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11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029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88640"/>
            <a:ext cx="6840761" cy="633670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3904568" y="45183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4355976" y="4077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00404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5436096" y="3642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6300192" y="29249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6732240" y="335699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608416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67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Admin\Мои документы\Мои рисунки\fc8794bb077aebd96fcd55dbf445b4f7_image_750x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77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75606" y="1786463"/>
            <a:ext cx="360362" cy="3603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747740" y="614293"/>
            <a:ext cx="360363" cy="3603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1521" y="260350"/>
            <a:ext cx="86409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1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Наибольшим числом является:</a:t>
            </a:r>
          </a:p>
          <a:p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1) 70 058	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2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) 70 085	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3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) 70 508	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4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) 70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805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612929" y="2908716"/>
            <a:ext cx="360362" cy="358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7686" y="1124744"/>
            <a:ext cx="86409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.Представьте число 60 074 в виде суммы разрядных слагаемых: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1) 60 000 + 70 + 4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	      2)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600+ 70+ 4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	</a:t>
            </a:r>
            <a:endParaRPr lang="ru-RU" sz="20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3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)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60 000 + 74	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	     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4) 6 000 + 70 + 4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12929" y="4079538"/>
            <a:ext cx="360363" cy="3587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555776" y="5287560"/>
            <a:ext cx="358775" cy="3603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251520" y="2580273"/>
            <a:ext cx="84969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3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. Число 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содержащее 49 тысяч и 90 единиц- это…</a:t>
            </a:r>
          </a:p>
          <a:p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1) 499		2) 4 099	      3) 490 090		4) 49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090	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56978" y="3422650"/>
            <a:ext cx="84969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4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.Чему 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равно число, содержащее 8 единиц I класса 202 единицы II класса:</a:t>
            </a:r>
          </a:p>
          <a:p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1) 208	      2) 20 028		3) 20 208		4)202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008	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75606" y="4625841"/>
            <a:ext cx="84969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5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.Укажи 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верную запись числа, состоящую из 5 сотен тысяч, 7 десятков тысяч, 3 сотен и 4 единиц:</a:t>
            </a:r>
          </a:p>
          <a:p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1) 573 004	      2) 570 304	      3) 507 304		4) 570 340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	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30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2" grpId="0"/>
      <p:bldP spid="7" grpId="0" animBg="1"/>
      <p:bldP spid="6" grpId="0"/>
      <p:bldP spid="9" grpId="0" animBg="1"/>
      <p:bldP spid="18" grpId="0" animBg="1"/>
      <p:bldP spid="17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fc8794bb077aebd96fcd55dbf445b4f7_image_750x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1778" cy="68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322417" y="1367740"/>
            <a:ext cx="360362" cy="3603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6215" y="2500124"/>
            <a:ext cx="360362" cy="36036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2417" y="404664"/>
            <a:ext cx="849694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6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. Найди число, которое состоит из 3 единиц III класса, 79 единиц II класса и 508 единиц I класса: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1)  30 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079 508		3) 300 079 508	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2)  3 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079 508		4) 307 958	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2417" y="1844824"/>
            <a:ext cx="84969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7</a:t>
            </a:r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. Цифра 8 в записи чисел 208 297 означает: </a:t>
            </a:r>
          </a:p>
          <a:p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1) десятки класса единиц		3) сотни класса единиц</a:t>
            </a:r>
          </a:p>
          <a:p>
            <a:r>
              <a:rPr lang="ru-RU" sz="2000" dirty="0">
                <a:solidFill>
                  <a:schemeClr val="bg1"/>
                </a:solidFill>
                <a:latin typeface="Bookman Old Style" pitchFamily="18" charset="0"/>
              </a:rPr>
              <a:t>2) единицы класса тысяч		4) десятки класса </a:t>
            </a:r>
            <a:r>
              <a:rPr lang="ru-RU" sz="2000" dirty="0" smtClean="0">
                <a:solidFill>
                  <a:schemeClr val="bg1"/>
                </a:solidFill>
                <a:latin typeface="Bookman Old Style" pitchFamily="18" charset="0"/>
              </a:rPr>
              <a:t>тысяч</a:t>
            </a:r>
            <a:endParaRPr lang="ru-RU" sz="2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88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029.gif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88640"/>
            <a:ext cx="6840761" cy="633670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ятно 1 4"/>
          <p:cNvSpPr/>
          <p:nvPr/>
        </p:nvSpPr>
        <p:spPr>
          <a:xfrm>
            <a:off x="3904568" y="45183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4355976" y="4077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500404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5436096" y="364207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6346688" y="292050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6797104" y="335699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6084168" y="3912344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2483768" y="1916832"/>
            <a:ext cx="216024" cy="288032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11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1135</Words>
  <Application>Microsoft Office PowerPoint</Application>
  <PresentationFormat>Экран (4:3)</PresentationFormat>
  <Paragraphs>166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jukki</cp:lastModifiedBy>
  <cp:revision>23</cp:revision>
  <dcterms:created xsi:type="dcterms:W3CDTF">2014-03-03T14:03:08Z</dcterms:created>
  <dcterms:modified xsi:type="dcterms:W3CDTF">2014-06-02T06:06:49Z</dcterms:modified>
</cp:coreProperties>
</file>