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s/slide221.xml" ContentType="application/vnd.openxmlformats-officedocument.presentationml.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Layouts/slideLayout118.xml" ContentType="application/vnd.openxmlformats-officedocument.presentationml.slideLayout+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slides/slide199.xml" ContentType="application/vnd.openxmlformats-officedocument.presentationml.slide+xml"/>
  <Override PartName="/ppt/slides/slide240.xml" ContentType="application/vnd.openxmlformats-officedocument.presentationml.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s/slide177.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s/slide167.xml" ContentType="application/vnd.openxmlformats-officedocument.presentationml.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86.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110.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8" r:id="rId2"/>
    <p:sldMasterId id="2147483804" r:id="rId3"/>
    <p:sldMasterId id="2147483840" r:id="rId4"/>
    <p:sldMasterId id="2147483852" r:id="rId5"/>
    <p:sldMasterId id="2147483864" r:id="rId6"/>
    <p:sldMasterId id="2147483924" r:id="rId7"/>
    <p:sldMasterId id="2147483948" r:id="rId8"/>
    <p:sldMasterId id="2147483960" r:id="rId9"/>
    <p:sldMasterId id="2147483972" r:id="rId10"/>
    <p:sldMasterId id="2147483984" r:id="rId11"/>
  </p:sldMasterIdLst>
  <p:notesMasterIdLst>
    <p:notesMasterId r:id="rId309"/>
  </p:notesMasterIdLst>
  <p:sldIdLst>
    <p:sldId id="498" r:id="rId12"/>
    <p:sldId id="256" r:id="rId13"/>
    <p:sldId id="257" r:id="rId14"/>
    <p:sldId id="258" r:id="rId15"/>
    <p:sldId id="499" r:id="rId16"/>
    <p:sldId id="259" r:id="rId17"/>
    <p:sldId id="500" r:id="rId18"/>
    <p:sldId id="260" r:id="rId19"/>
    <p:sldId id="261" r:id="rId20"/>
    <p:sldId id="262" r:id="rId21"/>
    <p:sldId id="263" r:id="rId22"/>
    <p:sldId id="264" r:id="rId23"/>
    <p:sldId id="265" r:id="rId24"/>
    <p:sldId id="266" r:id="rId25"/>
    <p:sldId id="267" r:id="rId26"/>
    <p:sldId id="268" r:id="rId27"/>
    <p:sldId id="269" r:id="rId28"/>
    <p:sldId id="270" r:id="rId29"/>
    <p:sldId id="272" r:id="rId30"/>
    <p:sldId id="273" r:id="rId31"/>
    <p:sldId id="274" r:id="rId32"/>
    <p:sldId id="275" r:id="rId33"/>
    <p:sldId id="276" r:id="rId34"/>
    <p:sldId id="277" r:id="rId35"/>
    <p:sldId id="278" r:id="rId36"/>
    <p:sldId id="279" r:id="rId37"/>
    <p:sldId id="280" r:id="rId38"/>
    <p:sldId id="281" r:id="rId39"/>
    <p:sldId id="282" r:id="rId40"/>
    <p:sldId id="543" r:id="rId41"/>
    <p:sldId id="544" r:id="rId42"/>
    <p:sldId id="553" r:id="rId43"/>
    <p:sldId id="287" r:id="rId44"/>
    <p:sldId id="288" r:id="rId45"/>
    <p:sldId id="289" r:id="rId46"/>
    <p:sldId id="290" r:id="rId47"/>
    <p:sldId id="291" r:id="rId48"/>
    <p:sldId id="292" r:id="rId49"/>
    <p:sldId id="293" r:id="rId50"/>
    <p:sldId id="295" r:id="rId51"/>
    <p:sldId id="296" r:id="rId52"/>
    <p:sldId id="297" r:id="rId53"/>
    <p:sldId id="298" r:id="rId54"/>
    <p:sldId id="299" r:id="rId55"/>
    <p:sldId id="300" r:id="rId56"/>
    <p:sldId id="301" r:id="rId57"/>
    <p:sldId id="302" r:id="rId58"/>
    <p:sldId id="501" r:id="rId59"/>
    <p:sldId id="303" r:id="rId60"/>
    <p:sldId id="304" r:id="rId61"/>
    <p:sldId id="305" r:id="rId62"/>
    <p:sldId id="306" r:id="rId63"/>
    <p:sldId id="524" r:id="rId64"/>
    <p:sldId id="525" r:id="rId65"/>
    <p:sldId id="526" r:id="rId66"/>
    <p:sldId id="527" r:id="rId67"/>
    <p:sldId id="307" r:id="rId68"/>
    <p:sldId id="308" r:id="rId69"/>
    <p:sldId id="309" r:id="rId70"/>
    <p:sldId id="310" r:id="rId71"/>
    <p:sldId id="311" r:id="rId72"/>
    <p:sldId id="312" r:id="rId73"/>
    <p:sldId id="313" r:id="rId74"/>
    <p:sldId id="314" r:id="rId75"/>
    <p:sldId id="315" r:id="rId76"/>
    <p:sldId id="317" r:id="rId77"/>
    <p:sldId id="318" r:id="rId78"/>
    <p:sldId id="319" r:id="rId79"/>
    <p:sldId id="320" r:id="rId80"/>
    <p:sldId id="321" r:id="rId81"/>
    <p:sldId id="322" r:id="rId82"/>
    <p:sldId id="323" r:id="rId83"/>
    <p:sldId id="324" r:id="rId84"/>
    <p:sldId id="325" r:id="rId85"/>
    <p:sldId id="545" r:id="rId86"/>
    <p:sldId id="326" r:id="rId87"/>
    <p:sldId id="327" r:id="rId88"/>
    <p:sldId id="546" r:id="rId89"/>
    <p:sldId id="328" r:id="rId90"/>
    <p:sldId id="329" r:id="rId91"/>
    <p:sldId id="547" r:id="rId92"/>
    <p:sldId id="331" r:id="rId93"/>
    <p:sldId id="332" r:id="rId94"/>
    <p:sldId id="333" r:id="rId95"/>
    <p:sldId id="334" r:id="rId96"/>
    <p:sldId id="337" r:id="rId97"/>
    <p:sldId id="548" r:id="rId98"/>
    <p:sldId id="339" r:id="rId99"/>
    <p:sldId id="554" r:id="rId100"/>
    <p:sldId id="340" r:id="rId101"/>
    <p:sldId id="341" r:id="rId102"/>
    <p:sldId id="342" r:id="rId103"/>
    <p:sldId id="345" r:id="rId104"/>
    <p:sldId id="347" r:id="rId105"/>
    <p:sldId id="502" r:id="rId106"/>
    <p:sldId id="348" r:id="rId107"/>
    <p:sldId id="349" r:id="rId108"/>
    <p:sldId id="549" r:id="rId109"/>
    <p:sldId id="350" r:id="rId110"/>
    <p:sldId id="351" r:id="rId111"/>
    <p:sldId id="354" r:id="rId112"/>
    <p:sldId id="355" r:id="rId113"/>
    <p:sldId id="356" r:id="rId114"/>
    <p:sldId id="357" r:id="rId115"/>
    <p:sldId id="358" r:id="rId116"/>
    <p:sldId id="555" r:id="rId117"/>
    <p:sldId id="359" r:id="rId118"/>
    <p:sldId id="503" r:id="rId119"/>
    <p:sldId id="360" r:id="rId120"/>
    <p:sldId id="556" r:id="rId121"/>
    <p:sldId id="361" r:id="rId122"/>
    <p:sldId id="557" r:id="rId123"/>
    <p:sldId id="362" r:id="rId124"/>
    <p:sldId id="363" r:id="rId125"/>
    <p:sldId id="364" r:id="rId126"/>
    <p:sldId id="558" r:id="rId127"/>
    <p:sldId id="504" r:id="rId128"/>
    <p:sldId id="365" r:id="rId129"/>
    <p:sldId id="559" r:id="rId130"/>
    <p:sldId id="366" r:id="rId131"/>
    <p:sldId id="560" r:id="rId132"/>
    <p:sldId id="367" r:id="rId133"/>
    <p:sldId id="368" r:id="rId134"/>
    <p:sldId id="369" r:id="rId135"/>
    <p:sldId id="370" r:id="rId136"/>
    <p:sldId id="505" r:id="rId137"/>
    <p:sldId id="506" r:id="rId138"/>
    <p:sldId id="372" r:id="rId139"/>
    <p:sldId id="507" r:id="rId140"/>
    <p:sldId id="374" r:id="rId141"/>
    <p:sldId id="375" r:id="rId142"/>
    <p:sldId id="376" r:id="rId143"/>
    <p:sldId id="508" r:id="rId144"/>
    <p:sldId id="377" r:id="rId145"/>
    <p:sldId id="378" r:id="rId146"/>
    <p:sldId id="379" r:id="rId147"/>
    <p:sldId id="380" r:id="rId148"/>
    <p:sldId id="509" r:id="rId149"/>
    <p:sldId id="382" r:id="rId150"/>
    <p:sldId id="383" r:id="rId151"/>
    <p:sldId id="384" r:id="rId152"/>
    <p:sldId id="385" r:id="rId153"/>
    <p:sldId id="386" r:id="rId154"/>
    <p:sldId id="387" r:id="rId155"/>
    <p:sldId id="388" r:id="rId156"/>
    <p:sldId id="389" r:id="rId157"/>
    <p:sldId id="390" r:id="rId158"/>
    <p:sldId id="391" r:id="rId159"/>
    <p:sldId id="392" r:id="rId160"/>
    <p:sldId id="393" r:id="rId161"/>
    <p:sldId id="510" r:id="rId162"/>
    <p:sldId id="395" r:id="rId163"/>
    <p:sldId id="396" r:id="rId164"/>
    <p:sldId id="397" r:id="rId165"/>
    <p:sldId id="398" r:id="rId166"/>
    <p:sldId id="399" r:id="rId167"/>
    <p:sldId id="400" r:id="rId168"/>
    <p:sldId id="401" r:id="rId169"/>
    <p:sldId id="561" r:id="rId170"/>
    <p:sldId id="402" r:id="rId171"/>
    <p:sldId id="563" r:id="rId172"/>
    <p:sldId id="403" r:id="rId173"/>
    <p:sldId id="562" r:id="rId174"/>
    <p:sldId id="404" r:id="rId175"/>
    <p:sldId id="405" r:id="rId176"/>
    <p:sldId id="406" r:id="rId177"/>
    <p:sldId id="407" r:id="rId178"/>
    <p:sldId id="408" r:id="rId179"/>
    <p:sldId id="409" r:id="rId180"/>
    <p:sldId id="410" r:id="rId181"/>
    <p:sldId id="411" r:id="rId182"/>
    <p:sldId id="564" r:id="rId183"/>
    <p:sldId id="412" r:id="rId184"/>
    <p:sldId id="413" r:id="rId185"/>
    <p:sldId id="414" r:id="rId186"/>
    <p:sldId id="415" r:id="rId187"/>
    <p:sldId id="427" r:id="rId188"/>
    <p:sldId id="416" r:id="rId189"/>
    <p:sldId id="417" r:id="rId190"/>
    <p:sldId id="418" r:id="rId191"/>
    <p:sldId id="431" r:id="rId192"/>
    <p:sldId id="432" r:id="rId193"/>
    <p:sldId id="419" r:id="rId194"/>
    <p:sldId id="422" r:id="rId195"/>
    <p:sldId id="420" r:id="rId196"/>
    <p:sldId id="421" r:id="rId197"/>
    <p:sldId id="423" r:id="rId198"/>
    <p:sldId id="424" r:id="rId199"/>
    <p:sldId id="425" r:id="rId200"/>
    <p:sldId id="426" r:id="rId201"/>
    <p:sldId id="517" r:id="rId202"/>
    <p:sldId id="429" r:id="rId203"/>
    <p:sldId id="430" r:id="rId204"/>
    <p:sldId id="433" r:id="rId205"/>
    <p:sldId id="434" r:id="rId206"/>
    <p:sldId id="436" r:id="rId207"/>
    <p:sldId id="435" r:id="rId208"/>
    <p:sldId id="437" r:id="rId209"/>
    <p:sldId id="438" r:id="rId210"/>
    <p:sldId id="439" r:id="rId211"/>
    <p:sldId id="440" r:id="rId212"/>
    <p:sldId id="511" r:id="rId213"/>
    <p:sldId id="441" r:id="rId214"/>
    <p:sldId id="442" r:id="rId215"/>
    <p:sldId id="528" r:id="rId216"/>
    <p:sldId id="446" r:id="rId217"/>
    <p:sldId id="447" r:id="rId218"/>
    <p:sldId id="444" r:id="rId219"/>
    <p:sldId id="445" r:id="rId220"/>
    <p:sldId id="448" r:id="rId221"/>
    <p:sldId id="452" r:id="rId222"/>
    <p:sldId id="449" r:id="rId223"/>
    <p:sldId id="450" r:id="rId224"/>
    <p:sldId id="451" r:id="rId225"/>
    <p:sldId id="453" r:id="rId226"/>
    <p:sldId id="454" r:id="rId227"/>
    <p:sldId id="455" r:id="rId228"/>
    <p:sldId id="456" r:id="rId229"/>
    <p:sldId id="457" r:id="rId230"/>
    <p:sldId id="458" r:id="rId231"/>
    <p:sldId id="459" r:id="rId232"/>
    <p:sldId id="460" r:id="rId233"/>
    <p:sldId id="461" r:id="rId234"/>
    <p:sldId id="462" r:id="rId235"/>
    <p:sldId id="463" r:id="rId236"/>
    <p:sldId id="464" r:id="rId237"/>
    <p:sldId id="465" r:id="rId238"/>
    <p:sldId id="466" r:id="rId239"/>
    <p:sldId id="467" r:id="rId240"/>
    <p:sldId id="468" r:id="rId241"/>
    <p:sldId id="469" r:id="rId242"/>
    <p:sldId id="523" r:id="rId243"/>
    <p:sldId id="471" r:id="rId244"/>
    <p:sldId id="473" r:id="rId245"/>
    <p:sldId id="551" r:id="rId246"/>
    <p:sldId id="474" r:id="rId247"/>
    <p:sldId id="550" r:id="rId248"/>
    <p:sldId id="475" r:id="rId249"/>
    <p:sldId id="565" r:id="rId250"/>
    <p:sldId id="566" r:id="rId251"/>
    <p:sldId id="476" r:id="rId252"/>
    <p:sldId id="567" r:id="rId253"/>
    <p:sldId id="477" r:id="rId254"/>
    <p:sldId id="568" r:id="rId255"/>
    <p:sldId id="478" r:id="rId256"/>
    <p:sldId id="569" r:id="rId257"/>
    <p:sldId id="479" r:id="rId258"/>
    <p:sldId id="570" r:id="rId259"/>
    <p:sldId id="480" r:id="rId260"/>
    <p:sldId id="512" r:id="rId261"/>
    <p:sldId id="481" r:id="rId262"/>
    <p:sldId id="571" r:id="rId263"/>
    <p:sldId id="482" r:id="rId264"/>
    <p:sldId id="572" r:id="rId265"/>
    <p:sldId id="483" r:id="rId266"/>
    <p:sldId id="484" r:id="rId267"/>
    <p:sldId id="485" r:id="rId268"/>
    <p:sldId id="573" r:id="rId269"/>
    <p:sldId id="486" r:id="rId270"/>
    <p:sldId id="487" r:id="rId271"/>
    <p:sldId id="488" r:id="rId272"/>
    <p:sldId id="489" r:id="rId273"/>
    <p:sldId id="574" r:id="rId274"/>
    <p:sldId id="490" r:id="rId275"/>
    <p:sldId id="491" r:id="rId276"/>
    <p:sldId id="492" r:id="rId277"/>
    <p:sldId id="575" r:id="rId278"/>
    <p:sldId id="493" r:id="rId279"/>
    <p:sldId id="576" r:id="rId280"/>
    <p:sldId id="494" r:id="rId281"/>
    <p:sldId id="495" r:id="rId282"/>
    <p:sldId id="529" r:id="rId283"/>
    <p:sldId id="530" r:id="rId284"/>
    <p:sldId id="531" r:id="rId285"/>
    <p:sldId id="532" r:id="rId286"/>
    <p:sldId id="533" r:id="rId287"/>
    <p:sldId id="534" r:id="rId288"/>
    <p:sldId id="535" r:id="rId289"/>
    <p:sldId id="536" r:id="rId290"/>
    <p:sldId id="577" r:id="rId291"/>
    <p:sldId id="537" r:id="rId292"/>
    <p:sldId id="538" r:id="rId293"/>
    <p:sldId id="539" r:id="rId294"/>
    <p:sldId id="540" r:id="rId295"/>
    <p:sldId id="513" r:id="rId296"/>
    <p:sldId id="578" r:id="rId297"/>
    <p:sldId id="518" r:id="rId298"/>
    <p:sldId id="541" r:id="rId299"/>
    <p:sldId id="579" r:id="rId300"/>
    <p:sldId id="552" r:id="rId301"/>
    <p:sldId id="516" r:id="rId302"/>
    <p:sldId id="580" r:id="rId303"/>
    <p:sldId id="581" r:id="rId304"/>
    <p:sldId id="582" r:id="rId305"/>
    <p:sldId id="584" r:id="rId306"/>
    <p:sldId id="522" r:id="rId307"/>
    <p:sldId id="586" r:id="rId30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447" autoAdjust="0"/>
  </p:normalViewPr>
  <p:slideViewPr>
    <p:cSldViewPr>
      <p:cViewPr>
        <p:scale>
          <a:sx n="78" d="100"/>
          <a:sy n="78" d="100"/>
        </p:scale>
        <p:origin x="-924" y="-498"/>
      </p:cViewPr>
      <p:guideLst>
        <p:guide orient="horz" pos="2160"/>
        <p:guide pos="2880"/>
      </p:guideLst>
    </p:cSldViewPr>
  </p:slideViewPr>
  <p:outlineViewPr>
    <p:cViewPr>
      <p:scale>
        <a:sx n="33" d="100"/>
        <a:sy n="33" d="100"/>
      </p:scale>
      <p:origin x="0" y="2472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99" Type="http://schemas.openxmlformats.org/officeDocument/2006/relationships/slide" Target="slides/slide288.xml"/><Relationship Id="rId303" Type="http://schemas.openxmlformats.org/officeDocument/2006/relationships/slide" Target="slides/slide292.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slide" Target="slides/slide127.xml"/><Relationship Id="rId159" Type="http://schemas.openxmlformats.org/officeDocument/2006/relationships/slide" Target="slides/slide148.xml"/><Relationship Id="rId170" Type="http://schemas.openxmlformats.org/officeDocument/2006/relationships/slide" Target="slides/slide159.xml"/><Relationship Id="rId191" Type="http://schemas.openxmlformats.org/officeDocument/2006/relationships/slide" Target="slides/slide180.xml"/><Relationship Id="rId205" Type="http://schemas.openxmlformats.org/officeDocument/2006/relationships/slide" Target="slides/slide194.xml"/><Relationship Id="rId226" Type="http://schemas.openxmlformats.org/officeDocument/2006/relationships/slide" Target="slides/slide215.xml"/><Relationship Id="rId247" Type="http://schemas.openxmlformats.org/officeDocument/2006/relationships/slide" Target="slides/slide236.xml"/><Relationship Id="rId107" Type="http://schemas.openxmlformats.org/officeDocument/2006/relationships/slide" Target="slides/slide96.xml"/><Relationship Id="rId268" Type="http://schemas.openxmlformats.org/officeDocument/2006/relationships/slide" Target="slides/slide257.xml"/><Relationship Id="rId289" Type="http://schemas.openxmlformats.org/officeDocument/2006/relationships/slide" Target="slides/slide278.xml"/><Relationship Id="rId11" Type="http://schemas.openxmlformats.org/officeDocument/2006/relationships/slideMaster" Target="slideMasters/slideMaster11.xml"/><Relationship Id="rId32" Type="http://schemas.openxmlformats.org/officeDocument/2006/relationships/slide" Target="slides/slide21.xml"/><Relationship Id="rId53" Type="http://schemas.openxmlformats.org/officeDocument/2006/relationships/slide" Target="slides/slide42.xml"/><Relationship Id="rId74" Type="http://schemas.openxmlformats.org/officeDocument/2006/relationships/slide" Target="slides/slide63.xml"/><Relationship Id="rId128" Type="http://schemas.openxmlformats.org/officeDocument/2006/relationships/slide" Target="slides/slide117.xml"/><Relationship Id="rId149" Type="http://schemas.openxmlformats.org/officeDocument/2006/relationships/slide" Target="slides/slide138.xml"/><Relationship Id="rId5" Type="http://schemas.openxmlformats.org/officeDocument/2006/relationships/slideMaster" Target="slideMasters/slideMaster5.xml"/><Relationship Id="rId95" Type="http://schemas.openxmlformats.org/officeDocument/2006/relationships/slide" Target="slides/slide84.xml"/><Relationship Id="rId160" Type="http://schemas.openxmlformats.org/officeDocument/2006/relationships/slide" Target="slides/slide149.xml"/><Relationship Id="rId181" Type="http://schemas.openxmlformats.org/officeDocument/2006/relationships/slide" Target="slides/slide170.xml"/><Relationship Id="rId216" Type="http://schemas.openxmlformats.org/officeDocument/2006/relationships/slide" Target="slides/slide205.xml"/><Relationship Id="rId237" Type="http://schemas.openxmlformats.org/officeDocument/2006/relationships/slide" Target="slides/slide226.xml"/><Relationship Id="rId258" Type="http://schemas.openxmlformats.org/officeDocument/2006/relationships/slide" Target="slides/slide247.xml"/><Relationship Id="rId279" Type="http://schemas.openxmlformats.org/officeDocument/2006/relationships/slide" Target="slides/slide268.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290" Type="http://schemas.openxmlformats.org/officeDocument/2006/relationships/slide" Target="slides/slide279.xml"/><Relationship Id="rId304" Type="http://schemas.openxmlformats.org/officeDocument/2006/relationships/slide" Target="slides/slide293.xml"/><Relationship Id="rId85" Type="http://schemas.openxmlformats.org/officeDocument/2006/relationships/slide" Target="slides/slide74.xml"/><Relationship Id="rId150" Type="http://schemas.openxmlformats.org/officeDocument/2006/relationships/slide" Target="slides/slide139.xml"/><Relationship Id="rId171" Type="http://schemas.openxmlformats.org/officeDocument/2006/relationships/slide" Target="slides/slide160.xml"/><Relationship Id="rId192" Type="http://schemas.openxmlformats.org/officeDocument/2006/relationships/slide" Target="slides/slide181.xml"/><Relationship Id="rId206" Type="http://schemas.openxmlformats.org/officeDocument/2006/relationships/slide" Target="slides/slide195.xml"/><Relationship Id="rId227" Type="http://schemas.openxmlformats.org/officeDocument/2006/relationships/slide" Target="slides/slide216.xml"/><Relationship Id="rId248" Type="http://schemas.openxmlformats.org/officeDocument/2006/relationships/slide" Target="slides/slide237.xml"/><Relationship Id="rId269" Type="http://schemas.openxmlformats.org/officeDocument/2006/relationships/slide" Target="slides/slide258.xml"/><Relationship Id="rId12" Type="http://schemas.openxmlformats.org/officeDocument/2006/relationships/slide" Target="slides/slide1.xml"/><Relationship Id="rId33" Type="http://schemas.openxmlformats.org/officeDocument/2006/relationships/slide" Target="slides/slide22.xml"/><Relationship Id="rId108" Type="http://schemas.openxmlformats.org/officeDocument/2006/relationships/slide" Target="slides/slide97.xml"/><Relationship Id="rId129" Type="http://schemas.openxmlformats.org/officeDocument/2006/relationships/slide" Target="slides/slide118.xml"/><Relationship Id="rId280" Type="http://schemas.openxmlformats.org/officeDocument/2006/relationships/slide" Target="slides/slide269.xml"/><Relationship Id="rId54" Type="http://schemas.openxmlformats.org/officeDocument/2006/relationships/slide" Target="slides/slide43.xml"/><Relationship Id="rId75" Type="http://schemas.openxmlformats.org/officeDocument/2006/relationships/slide" Target="slides/slide64.xml"/><Relationship Id="rId96" Type="http://schemas.openxmlformats.org/officeDocument/2006/relationships/slide" Target="slides/slide85.xml"/><Relationship Id="rId140" Type="http://schemas.openxmlformats.org/officeDocument/2006/relationships/slide" Target="slides/slide129.xml"/><Relationship Id="rId161" Type="http://schemas.openxmlformats.org/officeDocument/2006/relationships/slide" Target="slides/slide150.xml"/><Relationship Id="rId182" Type="http://schemas.openxmlformats.org/officeDocument/2006/relationships/slide" Target="slides/slide171.xml"/><Relationship Id="rId217" Type="http://schemas.openxmlformats.org/officeDocument/2006/relationships/slide" Target="slides/slide206.xml"/><Relationship Id="rId6" Type="http://schemas.openxmlformats.org/officeDocument/2006/relationships/slideMaster" Target="slideMasters/slideMaster6.xml"/><Relationship Id="rId238" Type="http://schemas.openxmlformats.org/officeDocument/2006/relationships/slide" Target="slides/slide227.xml"/><Relationship Id="rId259" Type="http://schemas.openxmlformats.org/officeDocument/2006/relationships/slide" Target="slides/slide248.xml"/><Relationship Id="rId23" Type="http://schemas.openxmlformats.org/officeDocument/2006/relationships/slide" Target="slides/slide12.xml"/><Relationship Id="rId119" Type="http://schemas.openxmlformats.org/officeDocument/2006/relationships/slide" Target="slides/slide108.xml"/><Relationship Id="rId270" Type="http://schemas.openxmlformats.org/officeDocument/2006/relationships/slide" Target="slides/slide259.xml"/><Relationship Id="rId291" Type="http://schemas.openxmlformats.org/officeDocument/2006/relationships/slide" Target="slides/slide280.xml"/><Relationship Id="rId305" Type="http://schemas.openxmlformats.org/officeDocument/2006/relationships/slide" Target="slides/slide294.xml"/><Relationship Id="rId44" Type="http://schemas.openxmlformats.org/officeDocument/2006/relationships/slide" Target="slides/slide33.xml"/><Relationship Id="rId65" Type="http://schemas.openxmlformats.org/officeDocument/2006/relationships/slide" Target="slides/slide54.xml"/><Relationship Id="rId86" Type="http://schemas.openxmlformats.org/officeDocument/2006/relationships/slide" Target="slides/slide75.xml"/><Relationship Id="rId130" Type="http://schemas.openxmlformats.org/officeDocument/2006/relationships/slide" Target="slides/slide119.xml"/><Relationship Id="rId151" Type="http://schemas.openxmlformats.org/officeDocument/2006/relationships/slide" Target="slides/slide140.xml"/><Relationship Id="rId172" Type="http://schemas.openxmlformats.org/officeDocument/2006/relationships/slide" Target="slides/slide161.xml"/><Relationship Id="rId193" Type="http://schemas.openxmlformats.org/officeDocument/2006/relationships/slide" Target="slides/slide182.xml"/><Relationship Id="rId207" Type="http://schemas.openxmlformats.org/officeDocument/2006/relationships/slide" Target="slides/slide196.xml"/><Relationship Id="rId228" Type="http://schemas.openxmlformats.org/officeDocument/2006/relationships/slide" Target="slides/slide217.xml"/><Relationship Id="rId249" Type="http://schemas.openxmlformats.org/officeDocument/2006/relationships/slide" Target="slides/slide238.xml"/><Relationship Id="rId13" Type="http://schemas.openxmlformats.org/officeDocument/2006/relationships/slide" Target="slides/slide2.xml"/><Relationship Id="rId109" Type="http://schemas.openxmlformats.org/officeDocument/2006/relationships/slide" Target="slides/slide98.xml"/><Relationship Id="rId260" Type="http://schemas.openxmlformats.org/officeDocument/2006/relationships/slide" Target="slides/slide249.xml"/><Relationship Id="rId281" Type="http://schemas.openxmlformats.org/officeDocument/2006/relationships/slide" Target="slides/slide270.xml"/><Relationship Id="rId34" Type="http://schemas.openxmlformats.org/officeDocument/2006/relationships/slide" Target="slides/slide23.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20" Type="http://schemas.openxmlformats.org/officeDocument/2006/relationships/slide" Target="slides/slide109.xml"/><Relationship Id="rId141" Type="http://schemas.openxmlformats.org/officeDocument/2006/relationships/slide" Target="slides/slide130.xml"/><Relationship Id="rId7" Type="http://schemas.openxmlformats.org/officeDocument/2006/relationships/slideMaster" Target="slideMasters/slideMaster7.xml"/><Relationship Id="rId162" Type="http://schemas.openxmlformats.org/officeDocument/2006/relationships/slide" Target="slides/slide151.xml"/><Relationship Id="rId183" Type="http://schemas.openxmlformats.org/officeDocument/2006/relationships/slide" Target="slides/slide172.xml"/><Relationship Id="rId218" Type="http://schemas.openxmlformats.org/officeDocument/2006/relationships/slide" Target="slides/slide207.xml"/><Relationship Id="rId239" Type="http://schemas.openxmlformats.org/officeDocument/2006/relationships/slide" Target="slides/slide228.xml"/><Relationship Id="rId250" Type="http://schemas.openxmlformats.org/officeDocument/2006/relationships/slide" Target="slides/slide239.xml"/><Relationship Id="rId271" Type="http://schemas.openxmlformats.org/officeDocument/2006/relationships/slide" Target="slides/slide260.xml"/><Relationship Id="rId292" Type="http://schemas.openxmlformats.org/officeDocument/2006/relationships/slide" Target="slides/slide281.xml"/><Relationship Id="rId306" Type="http://schemas.openxmlformats.org/officeDocument/2006/relationships/slide" Target="slides/slide295.xml"/><Relationship Id="rId24" Type="http://schemas.openxmlformats.org/officeDocument/2006/relationships/slide" Target="slides/slide13.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31" Type="http://schemas.openxmlformats.org/officeDocument/2006/relationships/slide" Target="slides/slide120.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slide" Target="slides/slide162.xml"/><Relationship Id="rId194" Type="http://schemas.openxmlformats.org/officeDocument/2006/relationships/slide" Target="slides/slide183.xml"/><Relationship Id="rId199" Type="http://schemas.openxmlformats.org/officeDocument/2006/relationships/slide" Target="slides/slide188.xml"/><Relationship Id="rId203" Type="http://schemas.openxmlformats.org/officeDocument/2006/relationships/slide" Target="slides/slide192.xml"/><Relationship Id="rId208" Type="http://schemas.openxmlformats.org/officeDocument/2006/relationships/slide" Target="slides/slide197.xml"/><Relationship Id="rId229" Type="http://schemas.openxmlformats.org/officeDocument/2006/relationships/slide" Target="slides/slide218.xml"/><Relationship Id="rId19" Type="http://schemas.openxmlformats.org/officeDocument/2006/relationships/slide" Target="slides/slide8.xml"/><Relationship Id="rId224" Type="http://schemas.openxmlformats.org/officeDocument/2006/relationships/slide" Target="slides/slide213.xml"/><Relationship Id="rId240" Type="http://schemas.openxmlformats.org/officeDocument/2006/relationships/slide" Target="slides/slide229.xml"/><Relationship Id="rId245" Type="http://schemas.openxmlformats.org/officeDocument/2006/relationships/slide" Target="slides/slide234.xml"/><Relationship Id="rId261" Type="http://schemas.openxmlformats.org/officeDocument/2006/relationships/slide" Target="slides/slide250.xml"/><Relationship Id="rId266" Type="http://schemas.openxmlformats.org/officeDocument/2006/relationships/slide" Target="slides/slide255.xml"/><Relationship Id="rId287" Type="http://schemas.openxmlformats.org/officeDocument/2006/relationships/slide" Target="slides/slide276.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282" Type="http://schemas.openxmlformats.org/officeDocument/2006/relationships/slide" Target="slides/slide271.xml"/><Relationship Id="rId312"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slide" Target="slides/slide173.xml"/><Relationship Id="rId189" Type="http://schemas.openxmlformats.org/officeDocument/2006/relationships/slide" Target="slides/slide178.xml"/><Relationship Id="rId219" Type="http://schemas.openxmlformats.org/officeDocument/2006/relationships/slide" Target="slides/slide208.xml"/><Relationship Id="rId3" Type="http://schemas.openxmlformats.org/officeDocument/2006/relationships/slideMaster" Target="slideMasters/slideMaster3.xml"/><Relationship Id="rId214" Type="http://schemas.openxmlformats.org/officeDocument/2006/relationships/slide" Target="slides/slide203.xml"/><Relationship Id="rId230" Type="http://schemas.openxmlformats.org/officeDocument/2006/relationships/slide" Target="slides/slide219.xml"/><Relationship Id="rId235" Type="http://schemas.openxmlformats.org/officeDocument/2006/relationships/slide" Target="slides/slide224.xml"/><Relationship Id="rId251" Type="http://schemas.openxmlformats.org/officeDocument/2006/relationships/slide" Target="slides/slide240.xml"/><Relationship Id="rId256" Type="http://schemas.openxmlformats.org/officeDocument/2006/relationships/slide" Target="slides/slide245.xml"/><Relationship Id="rId277" Type="http://schemas.openxmlformats.org/officeDocument/2006/relationships/slide" Target="slides/slide266.xml"/><Relationship Id="rId298" Type="http://schemas.openxmlformats.org/officeDocument/2006/relationships/slide" Target="slides/slide287.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72" Type="http://schemas.openxmlformats.org/officeDocument/2006/relationships/slide" Target="slides/slide261.xml"/><Relationship Id="rId293" Type="http://schemas.openxmlformats.org/officeDocument/2006/relationships/slide" Target="slides/slide282.xml"/><Relationship Id="rId302" Type="http://schemas.openxmlformats.org/officeDocument/2006/relationships/slide" Target="slides/slide291.xml"/><Relationship Id="rId307" Type="http://schemas.openxmlformats.org/officeDocument/2006/relationships/slide" Target="slides/slide29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79" Type="http://schemas.openxmlformats.org/officeDocument/2006/relationships/slide" Target="slides/slide168.xml"/><Relationship Id="rId195" Type="http://schemas.openxmlformats.org/officeDocument/2006/relationships/slide" Target="slides/slide184.xml"/><Relationship Id="rId209" Type="http://schemas.openxmlformats.org/officeDocument/2006/relationships/slide" Target="slides/slide198.xml"/><Relationship Id="rId190" Type="http://schemas.openxmlformats.org/officeDocument/2006/relationships/slide" Target="slides/slide179.xml"/><Relationship Id="rId204" Type="http://schemas.openxmlformats.org/officeDocument/2006/relationships/slide" Target="slides/slide193.xml"/><Relationship Id="rId220" Type="http://schemas.openxmlformats.org/officeDocument/2006/relationships/slide" Target="slides/slide209.xml"/><Relationship Id="rId225" Type="http://schemas.openxmlformats.org/officeDocument/2006/relationships/slide" Target="slides/slide214.xml"/><Relationship Id="rId241" Type="http://schemas.openxmlformats.org/officeDocument/2006/relationships/slide" Target="slides/slide230.xml"/><Relationship Id="rId246" Type="http://schemas.openxmlformats.org/officeDocument/2006/relationships/slide" Target="slides/slide235.xml"/><Relationship Id="rId267" Type="http://schemas.openxmlformats.org/officeDocument/2006/relationships/slide" Target="slides/slide256.xml"/><Relationship Id="rId288" Type="http://schemas.openxmlformats.org/officeDocument/2006/relationships/slide" Target="slides/slide277.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262" Type="http://schemas.openxmlformats.org/officeDocument/2006/relationships/slide" Target="slides/slide251.xml"/><Relationship Id="rId283" Type="http://schemas.openxmlformats.org/officeDocument/2006/relationships/slide" Target="slides/slide272.xml"/><Relationship Id="rId313"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slide" Target="slides/slide153.xml"/><Relationship Id="rId169" Type="http://schemas.openxmlformats.org/officeDocument/2006/relationships/slide" Target="slides/slide158.xml"/><Relationship Id="rId185" Type="http://schemas.openxmlformats.org/officeDocument/2006/relationships/slide" Target="slides/slide1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9.xml"/><Relationship Id="rId210" Type="http://schemas.openxmlformats.org/officeDocument/2006/relationships/slide" Target="slides/slide199.xml"/><Relationship Id="rId215" Type="http://schemas.openxmlformats.org/officeDocument/2006/relationships/slide" Target="slides/slide204.xml"/><Relationship Id="rId236" Type="http://schemas.openxmlformats.org/officeDocument/2006/relationships/slide" Target="slides/slide225.xml"/><Relationship Id="rId257" Type="http://schemas.openxmlformats.org/officeDocument/2006/relationships/slide" Target="slides/slide246.xml"/><Relationship Id="rId278" Type="http://schemas.openxmlformats.org/officeDocument/2006/relationships/slide" Target="slides/slide267.xml"/><Relationship Id="rId26" Type="http://schemas.openxmlformats.org/officeDocument/2006/relationships/slide" Target="slides/slide15.xml"/><Relationship Id="rId231" Type="http://schemas.openxmlformats.org/officeDocument/2006/relationships/slide" Target="slides/slide220.xml"/><Relationship Id="rId252" Type="http://schemas.openxmlformats.org/officeDocument/2006/relationships/slide" Target="slides/slide241.xml"/><Relationship Id="rId273" Type="http://schemas.openxmlformats.org/officeDocument/2006/relationships/slide" Target="slides/slide262.xml"/><Relationship Id="rId294" Type="http://schemas.openxmlformats.org/officeDocument/2006/relationships/slide" Target="slides/slide283.xml"/><Relationship Id="rId308" Type="http://schemas.openxmlformats.org/officeDocument/2006/relationships/slide" Target="slides/slide297.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75" Type="http://schemas.openxmlformats.org/officeDocument/2006/relationships/slide" Target="slides/slide164.xml"/><Relationship Id="rId196" Type="http://schemas.openxmlformats.org/officeDocument/2006/relationships/slide" Target="slides/slide185.xml"/><Relationship Id="rId200" Type="http://schemas.openxmlformats.org/officeDocument/2006/relationships/slide" Target="slides/slide189.xml"/><Relationship Id="rId16" Type="http://schemas.openxmlformats.org/officeDocument/2006/relationships/slide" Target="slides/slide5.xml"/><Relationship Id="rId221" Type="http://schemas.openxmlformats.org/officeDocument/2006/relationships/slide" Target="slides/slide210.xml"/><Relationship Id="rId242" Type="http://schemas.openxmlformats.org/officeDocument/2006/relationships/slide" Target="slides/slide231.xml"/><Relationship Id="rId263" Type="http://schemas.openxmlformats.org/officeDocument/2006/relationships/slide" Target="slides/slide252.xml"/><Relationship Id="rId284" Type="http://schemas.openxmlformats.org/officeDocument/2006/relationships/slide" Target="slides/slide273.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90" Type="http://schemas.openxmlformats.org/officeDocument/2006/relationships/slide" Target="slides/slide79.xml"/><Relationship Id="rId165" Type="http://schemas.openxmlformats.org/officeDocument/2006/relationships/slide" Target="slides/slide154.xml"/><Relationship Id="rId186" Type="http://schemas.openxmlformats.org/officeDocument/2006/relationships/slide" Target="slides/slide175.xml"/><Relationship Id="rId211" Type="http://schemas.openxmlformats.org/officeDocument/2006/relationships/slide" Target="slides/slide200.xml"/><Relationship Id="rId232" Type="http://schemas.openxmlformats.org/officeDocument/2006/relationships/slide" Target="slides/slide221.xml"/><Relationship Id="rId253" Type="http://schemas.openxmlformats.org/officeDocument/2006/relationships/slide" Target="slides/slide242.xml"/><Relationship Id="rId274" Type="http://schemas.openxmlformats.org/officeDocument/2006/relationships/slide" Target="slides/slide263.xml"/><Relationship Id="rId295" Type="http://schemas.openxmlformats.org/officeDocument/2006/relationships/slide" Target="slides/slide284.xml"/><Relationship Id="rId309" Type="http://schemas.openxmlformats.org/officeDocument/2006/relationships/notesMaster" Target="notesMasters/notesMaster1.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80" Type="http://schemas.openxmlformats.org/officeDocument/2006/relationships/slide" Target="slides/slide69.xml"/><Relationship Id="rId155" Type="http://schemas.openxmlformats.org/officeDocument/2006/relationships/slide" Target="slides/slide144.xml"/><Relationship Id="rId176" Type="http://schemas.openxmlformats.org/officeDocument/2006/relationships/slide" Target="slides/slide165.xml"/><Relationship Id="rId197" Type="http://schemas.openxmlformats.org/officeDocument/2006/relationships/slide" Target="slides/slide186.xml"/><Relationship Id="rId201" Type="http://schemas.openxmlformats.org/officeDocument/2006/relationships/slide" Target="slides/slide190.xml"/><Relationship Id="rId222" Type="http://schemas.openxmlformats.org/officeDocument/2006/relationships/slide" Target="slides/slide211.xml"/><Relationship Id="rId243" Type="http://schemas.openxmlformats.org/officeDocument/2006/relationships/slide" Target="slides/slide232.xml"/><Relationship Id="rId264" Type="http://schemas.openxmlformats.org/officeDocument/2006/relationships/slide" Target="slides/slide253.xml"/><Relationship Id="rId285" Type="http://schemas.openxmlformats.org/officeDocument/2006/relationships/slide" Target="slides/slide274.xml"/><Relationship Id="rId17" Type="http://schemas.openxmlformats.org/officeDocument/2006/relationships/slide" Target="slides/slide6.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24" Type="http://schemas.openxmlformats.org/officeDocument/2006/relationships/slide" Target="slides/slide113.xml"/><Relationship Id="rId310" Type="http://schemas.openxmlformats.org/officeDocument/2006/relationships/presProps" Target="presProps.xml"/><Relationship Id="rId70" Type="http://schemas.openxmlformats.org/officeDocument/2006/relationships/slide" Target="slides/slide59.xml"/><Relationship Id="rId91" Type="http://schemas.openxmlformats.org/officeDocument/2006/relationships/slide" Target="slides/slide80.xml"/><Relationship Id="rId145" Type="http://schemas.openxmlformats.org/officeDocument/2006/relationships/slide" Target="slides/slide134.xml"/><Relationship Id="rId166" Type="http://schemas.openxmlformats.org/officeDocument/2006/relationships/slide" Target="slides/slide155.xml"/><Relationship Id="rId187" Type="http://schemas.openxmlformats.org/officeDocument/2006/relationships/slide" Target="slides/slide176.xml"/><Relationship Id="rId1" Type="http://schemas.openxmlformats.org/officeDocument/2006/relationships/slideMaster" Target="slideMasters/slideMaster1.xml"/><Relationship Id="rId212" Type="http://schemas.openxmlformats.org/officeDocument/2006/relationships/slide" Target="slides/slide201.xml"/><Relationship Id="rId233" Type="http://schemas.openxmlformats.org/officeDocument/2006/relationships/slide" Target="slides/slide222.xml"/><Relationship Id="rId254" Type="http://schemas.openxmlformats.org/officeDocument/2006/relationships/slide" Target="slides/slide243.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275" Type="http://schemas.openxmlformats.org/officeDocument/2006/relationships/slide" Target="slides/slide264.xml"/><Relationship Id="rId296" Type="http://schemas.openxmlformats.org/officeDocument/2006/relationships/slide" Target="slides/slide285.xml"/><Relationship Id="rId300" Type="http://schemas.openxmlformats.org/officeDocument/2006/relationships/slide" Target="slides/slide289.xml"/><Relationship Id="rId60" Type="http://schemas.openxmlformats.org/officeDocument/2006/relationships/slide" Target="slides/slide49.xml"/><Relationship Id="rId81" Type="http://schemas.openxmlformats.org/officeDocument/2006/relationships/slide" Target="slides/slide70.xml"/><Relationship Id="rId135" Type="http://schemas.openxmlformats.org/officeDocument/2006/relationships/slide" Target="slides/slide124.xml"/><Relationship Id="rId156" Type="http://schemas.openxmlformats.org/officeDocument/2006/relationships/slide" Target="slides/slide145.xml"/><Relationship Id="rId177" Type="http://schemas.openxmlformats.org/officeDocument/2006/relationships/slide" Target="slides/slide166.xml"/><Relationship Id="rId198" Type="http://schemas.openxmlformats.org/officeDocument/2006/relationships/slide" Target="slides/slide187.xml"/><Relationship Id="rId202" Type="http://schemas.openxmlformats.org/officeDocument/2006/relationships/slide" Target="slides/slide191.xml"/><Relationship Id="rId223" Type="http://schemas.openxmlformats.org/officeDocument/2006/relationships/slide" Target="slides/slide212.xml"/><Relationship Id="rId244" Type="http://schemas.openxmlformats.org/officeDocument/2006/relationships/slide" Target="slides/slide233.xml"/><Relationship Id="rId18" Type="http://schemas.openxmlformats.org/officeDocument/2006/relationships/slide" Target="slides/slide7.xml"/><Relationship Id="rId39" Type="http://schemas.openxmlformats.org/officeDocument/2006/relationships/slide" Target="slides/slide28.xml"/><Relationship Id="rId265" Type="http://schemas.openxmlformats.org/officeDocument/2006/relationships/slide" Target="slides/slide254.xml"/><Relationship Id="rId286" Type="http://schemas.openxmlformats.org/officeDocument/2006/relationships/slide" Target="slides/slide275.xml"/><Relationship Id="rId50" Type="http://schemas.openxmlformats.org/officeDocument/2006/relationships/slide" Target="slides/slide39.xml"/><Relationship Id="rId104" Type="http://schemas.openxmlformats.org/officeDocument/2006/relationships/slide" Target="slides/slide93.xml"/><Relationship Id="rId125" Type="http://schemas.openxmlformats.org/officeDocument/2006/relationships/slide" Target="slides/slide114.xml"/><Relationship Id="rId146" Type="http://schemas.openxmlformats.org/officeDocument/2006/relationships/slide" Target="slides/slide135.xml"/><Relationship Id="rId167" Type="http://schemas.openxmlformats.org/officeDocument/2006/relationships/slide" Target="slides/slide156.xml"/><Relationship Id="rId188" Type="http://schemas.openxmlformats.org/officeDocument/2006/relationships/slide" Target="slides/slide177.xml"/><Relationship Id="rId311" Type="http://schemas.openxmlformats.org/officeDocument/2006/relationships/viewProps" Target="viewProps.xml"/><Relationship Id="rId71" Type="http://schemas.openxmlformats.org/officeDocument/2006/relationships/slide" Target="slides/slide60.xml"/><Relationship Id="rId92" Type="http://schemas.openxmlformats.org/officeDocument/2006/relationships/slide" Target="slides/slide81.xml"/><Relationship Id="rId213" Type="http://schemas.openxmlformats.org/officeDocument/2006/relationships/slide" Target="slides/slide202.xml"/><Relationship Id="rId234" Type="http://schemas.openxmlformats.org/officeDocument/2006/relationships/slide" Target="slides/slide223.xml"/><Relationship Id="rId2" Type="http://schemas.openxmlformats.org/officeDocument/2006/relationships/slideMaster" Target="slideMasters/slideMaster2.xml"/><Relationship Id="rId29" Type="http://schemas.openxmlformats.org/officeDocument/2006/relationships/slide" Target="slides/slide18.xml"/><Relationship Id="rId255" Type="http://schemas.openxmlformats.org/officeDocument/2006/relationships/slide" Target="slides/slide244.xml"/><Relationship Id="rId276" Type="http://schemas.openxmlformats.org/officeDocument/2006/relationships/slide" Target="slides/slide265.xml"/><Relationship Id="rId297" Type="http://schemas.openxmlformats.org/officeDocument/2006/relationships/slide" Target="slides/slide286.xml"/><Relationship Id="rId40" Type="http://schemas.openxmlformats.org/officeDocument/2006/relationships/slide" Target="slides/slide29.xml"/><Relationship Id="rId115" Type="http://schemas.openxmlformats.org/officeDocument/2006/relationships/slide" Target="slides/slide104.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301" Type="http://schemas.openxmlformats.org/officeDocument/2006/relationships/slide" Target="slides/slide2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15EC6-3EE5-49A6-8449-0DA559736D38}" type="datetimeFigureOut">
              <a:rPr lang="ru-RU" smtClean="0"/>
              <a:pPr/>
              <a:t>27.01.2015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CE740-D326-4E25-81D6-D1A5D5DA2AB5}" type="slidenum">
              <a:rPr lang="ru-RU" smtClean="0"/>
              <a:pPr/>
              <a:t>‹#›</a:t>
            </a:fld>
            <a:endParaRPr lang="ru-RU"/>
          </a:p>
        </p:txBody>
      </p:sp>
    </p:spTree>
    <p:extLst>
      <p:ext uri="{BB962C8B-B14F-4D97-AF65-F5344CB8AC3E}">
        <p14:creationId xmlns:p14="http://schemas.microsoft.com/office/powerpoint/2010/main" xmlns="" val="261792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238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116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127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134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137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173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180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201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ECE740-D326-4E25-81D6-D1A5D5DA2AB5}" type="slidenum">
              <a:rPr lang="ru-RU" smtClean="0"/>
              <a:pPr/>
              <a:t>230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4A90E0-CE53-46A9-B6F8-1043E2D87D8F}"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04A90E0-CE53-46A9-B6F8-1043E2D87D8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104A90E0-CE53-46A9-B6F8-1043E2D87D8F}"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04A90E0-CE53-46A9-B6F8-1043E2D87D8F}" type="slidenum">
              <a:rPr lang="ru-RU" smtClean="0"/>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104A90E0-CE53-46A9-B6F8-1043E2D87D8F}"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104A90E0-CE53-46A9-B6F8-1043E2D87D8F}" type="slidenum">
              <a:rPr lang="ru-RU" smtClean="0"/>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104A90E0-CE53-46A9-B6F8-1043E2D87D8F}" type="slidenum">
              <a:rPr lang="ru-RU" smtClean="0"/>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04A90E0-CE53-46A9-B6F8-1043E2D87D8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8B733C4-3460-4C3D-8186-5E318670003F}" type="datetimeFigureOut">
              <a:rPr lang="ru-RU" smtClean="0"/>
              <a:pPr/>
              <a:t>27.01.2015</a:t>
            </a:fld>
            <a:endParaRPr lang="ru-RU"/>
          </a:p>
        </p:txBody>
      </p:sp>
      <p:sp>
        <p:nvSpPr>
          <p:cNvPr id="9" name="Номер слайда 8"/>
          <p:cNvSpPr>
            <a:spLocks noGrp="1"/>
          </p:cNvSpPr>
          <p:nvPr>
            <p:ph type="sldNum" sz="quarter" idx="15"/>
          </p:nvPr>
        </p:nvSpPr>
        <p:spPr/>
        <p:txBody>
          <a:bodyPr rtlCol="0"/>
          <a:lstStyle/>
          <a:p>
            <a:fld id="{104A90E0-CE53-46A9-B6F8-1043E2D87D8F}"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4A90E0-CE53-46A9-B6F8-1043E2D87D8F}"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8B733C4-3460-4C3D-8186-5E318670003F}" type="datetimeFigureOut">
              <a:rPr lang="ru-RU" smtClean="0"/>
              <a:pPr/>
              <a:t>27.01.2015</a:t>
            </a:fld>
            <a:endParaRPr lang="ru-RU"/>
          </a:p>
        </p:txBody>
      </p:sp>
      <p:sp>
        <p:nvSpPr>
          <p:cNvPr id="7" name="Номер слайда 6"/>
          <p:cNvSpPr>
            <a:spLocks noGrp="1"/>
          </p:cNvSpPr>
          <p:nvPr>
            <p:ph type="sldNum" sz="quarter" idx="11"/>
          </p:nvPr>
        </p:nvSpPr>
        <p:spPr/>
        <p:txBody>
          <a:bodyPr rtlCol="0"/>
          <a:lstStyle/>
          <a:p>
            <a:fld id="{104A90E0-CE53-46A9-B6F8-1043E2D87D8F}"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8B733C4-3460-4C3D-8186-5E318670003F}" type="datetimeFigureOut">
              <a:rPr lang="ru-RU" smtClean="0"/>
              <a:pPr/>
              <a:t>27.01.2015</a:t>
            </a:fld>
            <a:endParaRPr lang="ru-RU"/>
          </a:p>
        </p:txBody>
      </p:sp>
      <p:sp>
        <p:nvSpPr>
          <p:cNvPr id="22" name="Номер слайда 21"/>
          <p:cNvSpPr>
            <a:spLocks noGrp="1"/>
          </p:cNvSpPr>
          <p:nvPr>
            <p:ph type="sldNum" sz="quarter" idx="15"/>
          </p:nvPr>
        </p:nvSpPr>
        <p:spPr/>
        <p:txBody>
          <a:bodyPr rtlCol="0"/>
          <a:lstStyle/>
          <a:p>
            <a:fld id="{104A90E0-CE53-46A9-B6F8-1043E2D87D8F}"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104A90E0-CE53-46A9-B6F8-1043E2D87D8F}"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8B733C4-3460-4C3D-8186-5E318670003F}" type="datetimeFigureOut">
              <a:rPr lang="ru-RU" smtClean="0"/>
              <a:pPr/>
              <a:t>27.01.2015</a:t>
            </a:fld>
            <a:endParaRPr lang="ru-RU"/>
          </a:p>
        </p:txBody>
      </p:sp>
      <p:sp>
        <p:nvSpPr>
          <p:cNvPr id="18" name="Номер слайда 17"/>
          <p:cNvSpPr>
            <a:spLocks noGrp="1"/>
          </p:cNvSpPr>
          <p:nvPr>
            <p:ph type="sldNum" sz="quarter" idx="11"/>
          </p:nvPr>
        </p:nvSpPr>
        <p:spPr/>
        <p:txBody>
          <a:bodyPr rtlCol="0"/>
          <a:lstStyle/>
          <a:p>
            <a:fld id="{104A90E0-CE53-46A9-B6F8-1043E2D87D8F}"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104A90E0-CE53-46A9-B6F8-1043E2D87D8F}"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04A90E0-CE53-46A9-B6F8-1043E2D87D8F}"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04A90E0-CE53-46A9-B6F8-1043E2D87D8F}"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4A90E0-CE53-46A9-B6F8-1043E2D87D8F}"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04A90E0-CE53-46A9-B6F8-1043E2D87D8F}"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04A90E0-CE53-46A9-B6F8-1043E2D87D8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04A90E0-CE53-46A9-B6F8-1043E2D87D8F}"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38B733C4-3460-4C3D-8186-5E318670003F}" type="datetimeFigureOut">
              <a:rPr lang="ru-RU" smtClean="0"/>
              <a:pPr/>
              <a:t>27.01.2015</a:t>
            </a:fld>
            <a:endParaRPr lang="ru-RU"/>
          </a:p>
        </p:txBody>
      </p:sp>
      <p:sp>
        <p:nvSpPr>
          <p:cNvPr id="27" name="Номер слайда 26"/>
          <p:cNvSpPr>
            <a:spLocks noGrp="1"/>
          </p:cNvSpPr>
          <p:nvPr>
            <p:ph type="sldNum" sz="quarter" idx="11"/>
          </p:nvPr>
        </p:nvSpPr>
        <p:spPr/>
        <p:txBody>
          <a:bodyPr rtlCol="0"/>
          <a:lstStyle/>
          <a:p>
            <a:fld id="{104A90E0-CE53-46A9-B6F8-1043E2D87D8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104A90E0-CE53-46A9-B6F8-1043E2D87D8F}"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104A90E0-CE53-46A9-B6F8-1043E2D87D8F}"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104A90E0-CE53-46A9-B6F8-1043E2D87D8F}"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04A90E0-CE53-46A9-B6F8-1043E2D87D8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04A90E0-CE53-46A9-B6F8-1043E2D87D8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8B733C4-3460-4C3D-8186-5E318670003F}" type="datetimeFigureOut">
              <a:rPr lang="ru-RU" smtClean="0"/>
              <a:pPr/>
              <a:t>27.01.2015</a:t>
            </a:fld>
            <a:endParaRPr lang="ru-RU"/>
          </a:p>
        </p:txBody>
      </p:sp>
      <p:sp>
        <p:nvSpPr>
          <p:cNvPr id="9" name="Номер слайда 8"/>
          <p:cNvSpPr>
            <a:spLocks noGrp="1"/>
          </p:cNvSpPr>
          <p:nvPr>
            <p:ph type="sldNum" sz="quarter" idx="15"/>
          </p:nvPr>
        </p:nvSpPr>
        <p:spPr/>
        <p:txBody>
          <a:bodyPr rtlCol="0"/>
          <a:lstStyle/>
          <a:p>
            <a:fld id="{104A90E0-CE53-46A9-B6F8-1043E2D87D8F}"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04A90E0-CE53-46A9-B6F8-1043E2D87D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4A90E0-CE53-46A9-B6F8-1043E2D87D8F}"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4A90E0-CE53-46A9-B6F8-1043E2D87D8F}"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8B733C4-3460-4C3D-8186-5E318670003F}" type="datetimeFigureOut">
              <a:rPr lang="ru-RU" smtClean="0"/>
              <a:pPr/>
              <a:t>27.01.2015</a:t>
            </a:fld>
            <a:endParaRPr lang="ru-RU"/>
          </a:p>
        </p:txBody>
      </p:sp>
      <p:sp>
        <p:nvSpPr>
          <p:cNvPr id="7" name="Номер слайда 6"/>
          <p:cNvSpPr>
            <a:spLocks noGrp="1"/>
          </p:cNvSpPr>
          <p:nvPr>
            <p:ph type="sldNum" sz="quarter" idx="11"/>
          </p:nvPr>
        </p:nvSpPr>
        <p:spPr/>
        <p:txBody>
          <a:bodyPr rtlCol="0"/>
          <a:lstStyle/>
          <a:p>
            <a:fld id="{104A90E0-CE53-46A9-B6F8-1043E2D87D8F}"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8B733C4-3460-4C3D-8186-5E318670003F}" type="datetimeFigureOut">
              <a:rPr lang="ru-RU" smtClean="0"/>
              <a:pPr/>
              <a:t>27.01.2015</a:t>
            </a:fld>
            <a:endParaRPr lang="ru-RU"/>
          </a:p>
        </p:txBody>
      </p:sp>
      <p:sp>
        <p:nvSpPr>
          <p:cNvPr id="22" name="Номер слайда 21"/>
          <p:cNvSpPr>
            <a:spLocks noGrp="1"/>
          </p:cNvSpPr>
          <p:nvPr>
            <p:ph type="sldNum" sz="quarter" idx="15"/>
          </p:nvPr>
        </p:nvSpPr>
        <p:spPr/>
        <p:txBody>
          <a:bodyPr rtlCol="0"/>
          <a:lstStyle/>
          <a:p>
            <a:fld id="{104A90E0-CE53-46A9-B6F8-1043E2D87D8F}"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8B733C4-3460-4C3D-8186-5E318670003F}" type="datetimeFigureOut">
              <a:rPr lang="ru-RU" smtClean="0"/>
              <a:pPr/>
              <a:t>27.01.2015</a:t>
            </a:fld>
            <a:endParaRPr lang="ru-RU"/>
          </a:p>
        </p:txBody>
      </p:sp>
      <p:sp>
        <p:nvSpPr>
          <p:cNvPr id="18" name="Номер слайда 17"/>
          <p:cNvSpPr>
            <a:spLocks noGrp="1"/>
          </p:cNvSpPr>
          <p:nvPr>
            <p:ph type="sldNum" sz="quarter" idx="11"/>
          </p:nvPr>
        </p:nvSpPr>
        <p:spPr/>
        <p:txBody>
          <a:bodyPr rtlCol="0"/>
          <a:lstStyle/>
          <a:p>
            <a:fld id="{104A90E0-CE53-46A9-B6F8-1043E2D87D8F}"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04A90E0-CE53-46A9-B6F8-1043E2D87D8F}" type="slidenum">
              <a:rPr lang="ru-RU" smtClean="0"/>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4A90E0-CE53-46A9-B6F8-1043E2D87D8F}"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38B733C4-3460-4C3D-8186-5E318670003F}" type="datetimeFigureOut">
              <a:rPr lang="ru-RU" smtClean="0"/>
              <a:pPr/>
              <a:t>27.01.2015</a:t>
            </a:fld>
            <a:endParaRPr lang="ru-RU"/>
          </a:p>
        </p:txBody>
      </p:sp>
      <p:sp>
        <p:nvSpPr>
          <p:cNvPr id="27" name="Номер слайда 26"/>
          <p:cNvSpPr>
            <a:spLocks noGrp="1"/>
          </p:cNvSpPr>
          <p:nvPr>
            <p:ph type="sldNum" sz="quarter" idx="11"/>
          </p:nvPr>
        </p:nvSpPr>
        <p:spPr/>
        <p:txBody>
          <a:bodyPr rtlCol="0"/>
          <a:lstStyle/>
          <a:p>
            <a:fld id="{104A90E0-CE53-46A9-B6F8-1043E2D87D8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104A90E0-CE53-46A9-B6F8-1043E2D87D8F}"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38B733C4-3460-4C3D-8186-5E318670003F}" type="datetimeFigureOut">
              <a:rPr lang="ru-RU" smtClean="0"/>
              <a:pPr/>
              <a:t>27.01.2015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04A90E0-CE53-46A9-B6F8-1043E2D87D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104A90E0-CE53-46A9-B6F8-1043E2D87D8F}"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38B733C4-3460-4C3D-8186-5E318670003F}" type="datetimeFigureOut">
              <a:rPr lang="ru-RU" smtClean="0"/>
              <a:pPr/>
              <a:t>27.01.2015</a:t>
            </a:fld>
            <a:endParaRPr lang="ru-RU"/>
          </a:p>
        </p:txBody>
      </p:sp>
      <p:sp>
        <p:nvSpPr>
          <p:cNvPr id="27" name="Номер слайда 26"/>
          <p:cNvSpPr>
            <a:spLocks noGrp="1"/>
          </p:cNvSpPr>
          <p:nvPr>
            <p:ph type="sldNum" sz="quarter" idx="11"/>
          </p:nvPr>
        </p:nvSpPr>
        <p:spPr/>
        <p:txBody>
          <a:bodyPr rtlCol="0"/>
          <a:lstStyle/>
          <a:p>
            <a:fld id="{104A90E0-CE53-46A9-B6F8-1043E2D87D8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38B733C4-3460-4C3D-8186-5E318670003F}" type="datetimeFigureOut">
              <a:rPr lang="ru-RU" smtClean="0"/>
              <a:pPr/>
              <a:t>27.01.2015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104A90E0-CE53-46A9-B6F8-1043E2D87D8F}"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B733C4-3460-4C3D-8186-5E318670003F}"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90E0-CE53-46A9-B6F8-1043E2D87D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4A90E0-CE53-46A9-B6F8-1043E2D87D8F}"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04A90E0-CE53-46A9-B6F8-1043E2D87D8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04A90E0-CE53-46A9-B6F8-1043E2D87D8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4A90E0-CE53-46A9-B6F8-1043E2D87D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04A90E0-CE53-46A9-B6F8-1043E2D87D8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B733C4-3460-4C3D-8186-5E318670003F}" type="datetimeFigureOut">
              <a:rPr lang="ru-RU" smtClean="0"/>
              <a:pPr/>
              <a:t>27.01.2015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4A90E0-CE53-46A9-B6F8-1043E2D87D8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04A90E0-CE53-46A9-B6F8-1043E2D87D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B733C4-3460-4C3D-8186-5E318670003F}" type="datetimeFigureOut">
              <a:rPr lang="ru-RU" smtClean="0"/>
              <a:pPr/>
              <a:t>27.01.2015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4A90E0-CE53-46A9-B6F8-1043E2D87D8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4A90E0-CE53-46A9-B6F8-1043E2D87D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04A90E0-CE53-46A9-B6F8-1043E2D87D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8B733C4-3460-4C3D-8186-5E318670003F}" type="datetimeFigureOut">
              <a:rPr lang="ru-RU" smtClean="0"/>
              <a:pPr/>
              <a:t>27.01.2015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04A90E0-CE53-46A9-B6F8-1043E2D87D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5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7.xml"/></Relationships>
</file>

<file path=ppt/slides/_rels/slide1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1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1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7.xml"/></Relationships>
</file>

<file path=ppt/slides/_rels/slide1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7.xml"/></Relationships>
</file>

<file path=ppt/slides/_rels/slide1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7.xml"/></Relationships>
</file>

<file path=ppt/slides/_rels/slide1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5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7.xml"/></Relationships>
</file>

<file path=ppt/slides/_rels/slide1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7.xml"/></Relationships>
</file>

<file path=ppt/slides/_rels/slide1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7.xml"/></Relationships>
</file>

<file path=ppt/slides/_rels/slide1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8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57.xml"/></Relationships>
</file>

<file path=ppt/slides/_rels/slide1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7.xml"/></Relationships>
</file>

<file path=ppt/slides/_rels/slide1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7.xml"/></Relationships>
</file>

<file path=ppt/slides/_rels/slide18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7.xml"/></Relationships>
</file>

<file path=ppt/slides/_rels/slide1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7.xml"/></Relationships>
</file>

<file path=ppt/slides/_rels/slide186.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57.xml"/></Relationships>
</file>

<file path=ppt/slides/_rels/slide1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9.xml.rels><?xml version="1.0" encoding="UTF-8" standalone="yes"?>
<Relationships xmlns="http://schemas.openxmlformats.org/package/2006/relationships"><Relationship Id="rId2" Type="http://schemas.openxmlformats.org/officeDocument/2006/relationships/hyperlink" Target="http://www.be5.biz/codex/gk/49.html" TargetMode="Externa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7.xml"/></Relationships>
</file>

<file path=ppt/slides/_rels/slide194.xml.rels><?xml version="1.0" encoding="UTF-8" standalone="yes"?>
<Relationships xmlns="http://schemas.openxmlformats.org/package/2006/relationships"><Relationship Id="rId3" Type="http://schemas.openxmlformats.org/officeDocument/2006/relationships/hyperlink" Target="http://www.grandars.ru/college/pravovedenie/trudovoe-pravo.html" TargetMode="External"/><Relationship Id="rId2" Type="http://schemas.openxmlformats.org/officeDocument/2006/relationships/hyperlink" Target="http://www.grandars.ru/college/pravovedenie/vnutrenniy-trudovoy-rasporyadok.html" TargetMode="External"/><Relationship Id="rId1" Type="http://schemas.openxmlformats.org/officeDocument/2006/relationships/slideLayout" Target="../slideLayouts/slideLayout13.xml"/><Relationship Id="rId5" Type="http://schemas.openxmlformats.org/officeDocument/2006/relationships/hyperlink" Target="http://www.grandars.ru/student/ekonomicheskaya-teoriya/spros-i-predlozhenie.html" TargetMode="External"/><Relationship Id="rId4" Type="http://schemas.openxmlformats.org/officeDocument/2006/relationships/hyperlink" Target="http://www.grandars.ru/college/ekonomika-firmy/oplata-truda.html" TargetMode="Externa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7.xml"/></Relationships>
</file>

<file path=ppt/slides/_rels/slide19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1.xml"/></Relationships>
</file>

<file path=ppt/slides/_rels/slide20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7.xml"/></Relationships>
</file>

<file path=ppt/slides/_rels/slide20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90.xml"/></Relationships>
</file>

<file path=ppt/slides/_rels/slide20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7.xml"/></Relationships>
</file>

<file path=ppt/slides/_rels/slide20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7.xml"/></Relationships>
</file>

<file path=ppt/slides/_rels/slide21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7.xml"/></Relationships>
</file>

<file path=ppt/slides/_rels/slide21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9.xml"/></Relationships>
</file>

<file path=ppt/slides/_rels/slide2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7.xml"/></Relationships>
</file>

<file path=ppt/slides/_rels/slide21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7.xml"/></Relationships>
</file>

<file path=ppt/slides/_rels/slide2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9.xml"/></Relationships>
</file>

<file path=ppt/slides/_rels/slide21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9.xml"/></Relationships>
</file>

<file path=ppt/slides/_rels/slide2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79.xml"/></Relationships>
</file>

<file path=ppt/slides/_rels/slide221.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5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7.xml"/></Relationships>
</file>

<file path=ppt/slides/_rels/slide226.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57.xml"/></Relationships>
</file>

<file path=ppt/slides/_rels/slide227.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57.xml"/></Relationships>
</file>

<file path=ppt/slides/_rels/slide228.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57.xml"/></Relationships>
</file>

<file path=ppt/slides/_rels/slide23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5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6.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11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3.xml.rels><?xml version="1.0" encoding="UTF-8" standalone="yes"?>
<Relationships xmlns="http://schemas.openxmlformats.org/package/2006/relationships"><Relationship Id="rId2" Type="http://schemas.openxmlformats.org/officeDocument/2006/relationships/hyperlink" Target="http://azdesign.ru/Projects/AZLibrCD/Law/CrimnLaw/UKRF97/ukrf039.shtml" TargetMode="External"/><Relationship Id="rId1" Type="http://schemas.openxmlformats.org/officeDocument/2006/relationships/slideLayout" Target="../slideLayouts/slideLayout11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5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3.xml.rels><?xml version="1.0" encoding="UTF-8" standalone="yes"?>
<Relationships xmlns="http://schemas.openxmlformats.org/package/2006/relationships"><Relationship Id="rId2" Type="http://schemas.openxmlformats.org/officeDocument/2006/relationships/hyperlink" Target="http://www.consultant.ru/document/cons_doc_LAW_156036/?dst=101630" TargetMode="External"/><Relationship Id="rId1" Type="http://schemas.openxmlformats.org/officeDocument/2006/relationships/slideLayout" Target="../slideLayouts/slideLayout6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5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7.xml.rels><?xml version="1.0" encoding="UTF-8" standalone="yes"?>
<Relationships xmlns="http://schemas.openxmlformats.org/package/2006/relationships"><Relationship Id="rId3" Type="http://schemas.openxmlformats.org/officeDocument/2006/relationships/hyperlink" Target="http://www.oprf/ru" TargetMode="External"/><Relationship Id="rId2" Type="http://schemas.openxmlformats.org/officeDocument/2006/relationships/hyperlink" Target="http://www.constitution/mvk/ru" TargetMode="External"/><Relationship Id="rId1" Type="http://schemas.openxmlformats.org/officeDocument/2006/relationships/slideLayout" Target="../slideLayouts/slideLayout62.xml"/><Relationship Id="rId4" Type="http://schemas.openxmlformats.org/officeDocument/2006/relationships/hyperlink" Target="http://www.allpravo/r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9 класс общ-ве\Новая папка\278ab9c1b577ef1dc0062474b04_prev.jpg"/>
          <p:cNvPicPr>
            <a:picLocks noChangeAspect="1" noChangeArrowheads="1"/>
          </p:cNvPicPr>
          <p:nvPr/>
        </p:nvPicPr>
        <p:blipFill>
          <a:blip r:embed="rId3" cstate="print"/>
          <a:srcRect/>
          <a:stretch>
            <a:fillRect/>
          </a:stretch>
        </p:blipFill>
        <p:spPr bwMode="auto">
          <a:xfrm>
            <a:off x="0" y="0"/>
            <a:ext cx="9144000" cy="7286604"/>
          </a:xfrm>
          <a:prstGeom prst="rect">
            <a:avLst/>
          </a:prstGeom>
          <a:noFill/>
        </p:spPr>
      </p:pic>
      <p:sp>
        <p:nvSpPr>
          <p:cNvPr id="3" name="Подзаголовок 2"/>
          <p:cNvSpPr>
            <a:spLocks noGrp="1"/>
          </p:cNvSpPr>
          <p:nvPr>
            <p:ph type="subTitle" idx="1"/>
          </p:nvPr>
        </p:nvSpPr>
        <p:spPr>
          <a:xfrm>
            <a:off x="3786182" y="2786058"/>
            <a:ext cx="4962282" cy="2071702"/>
          </a:xfrm>
        </p:spPr>
        <p:txBody>
          <a:bodyPr>
            <a:noAutofit/>
          </a:bodyPr>
          <a:lstStyle/>
          <a:p>
            <a:endParaRPr lang="ru-RU" sz="2400" dirty="0" smtClean="0">
              <a:solidFill>
                <a:schemeClr val="bg2">
                  <a:lumMod val="25000"/>
                </a:schemeClr>
              </a:solidFill>
              <a:latin typeface="Times New Roman" pitchFamily="18" charset="0"/>
              <a:cs typeface="Times New Roman" pitchFamily="18" charset="0"/>
            </a:endParaRPr>
          </a:p>
          <a:p>
            <a:r>
              <a:rPr lang="ru-RU" sz="2400" b="1" dirty="0" smtClean="0">
                <a:solidFill>
                  <a:schemeClr val="bg2">
                    <a:lumMod val="25000"/>
                  </a:schemeClr>
                </a:solidFill>
                <a:latin typeface="Times New Roman" pitchFamily="18" charset="0"/>
                <a:cs typeface="Times New Roman" pitchFamily="18" charset="0"/>
              </a:rPr>
              <a:t>Электронное </a:t>
            </a:r>
            <a:r>
              <a:rPr lang="ru-RU" sz="2400" b="1" dirty="0" smtClean="0">
                <a:solidFill>
                  <a:schemeClr val="bg2">
                    <a:lumMod val="25000"/>
                  </a:schemeClr>
                </a:solidFill>
                <a:latin typeface="Times New Roman" pitchFamily="18" charset="0"/>
                <a:cs typeface="Times New Roman" pitchFamily="18" charset="0"/>
              </a:rPr>
              <a:t>пособие к учебнику обществознания </a:t>
            </a:r>
            <a:endParaRPr lang="ru-RU" sz="2400" b="1" dirty="0" smtClean="0">
              <a:solidFill>
                <a:schemeClr val="bg2">
                  <a:lumMod val="25000"/>
                </a:schemeClr>
              </a:solidFill>
              <a:latin typeface="Times New Roman" pitchFamily="18" charset="0"/>
              <a:cs typeface="Times New Roman" pitchFamily="18" charset="0"/>
            </a:endParaRPr>
          </a:p>
          <a:p>
            <a:r>
              <a:rPr lang="ru-RU" sz="2400" b="1" dirty="0" smtClean="0">
                <a:solidFill>
                  <a:schemeClr val="bg2">
                    <a:lumMod val="25000"/>
                  </a:schemeClr>
                </a:solidFill>
                <a:latin typeface="Times New Roman" pitchFamily="18" charset="0"/>
                <a:cs typeface="Times New Roman" pitchFamily="18" charset="0"/>
              </a:rPr>
              <a:t>9 </a:t>
            </a:r>
            <a:r>
              <a:rPr lang="ru-RU" sz="2400" b="1" dirty="0" smtClean="0">
                <a:solidFill>
                  <a:schemeClr val="bg2">
                    <a:lumMod val="25000"/>
                  </a:schemeClr>
                </a:solidFill>
                <a:latin typeface="Times New Roman" pitchFamily="18" charset="0"/>
                <a:cs typeface="Times New Roman" pitchFamily="18" charset="0"/>
              </a:rPr>
              <a:t>класс </a:t>
            </a:r>
            <a:r>
              <a:rPr lang="ru-RU" sz="2400" b="1" dirty="0" smtClean="0">
                <a:solidFill>
                  <a:schemeClr val="bg2">
                    <a:lumMod val="25000"/>
                  </a:schemeClr>
                </a:solidFill>
                <a:latin typeface="Times New Roman" pitchFamily="18" charset="0"/>
                <a:cs typeface="Times New Roman" pitchFamily="18" charset="0"/>
              </a:rPr>
              <a:t> </a:t>
            </a:r>
            <a:endParaRPr lang="ru-RU" sz="2400" b="1" dirty="0" smtClean="0">
              <a:solidFill>
                <a:schemeClr val="bg2">
                  <a:lumMod val="25000"/>
                </a:schemeClr>
              </a:solidFill>
              <a:latin typeface="Times New Roman" pitchFamily="18" charset="0"/>
              <a:cs typeface="Times New Roman" pitchFamily="18" charset="0"/>
            </a:endParaRPr>
          </a:p>
          <a:p>
            <a:r>
              <a:rPr lang="ru-RU" sz="2400" b="1" dirty="0" smtClean="0">
                <a:solidFill>
                  <a:schemeClr val="bg2">
                    <a:lumMod val="25000"/>
                  </a:schemeClr>
                </a:solidFill>
                <a:latin typeface="Times New Roman" pitchFamily="18" charset="0"/>
                <a:cs typeface="Times New Roman" pitchFamily="18" charset="0"/>
              </a:rPr>
              <a:t>(</a:t>
            </a:r>
            <a:r>
              <a:rPr lang="ru-RU" sz="2400" b="1" dirty="0" smtClean="0">
                <a:solidFill>
                  <a:schemeClr val="bg2">
                    <a:lumMod val="25000"/>
                  </a:schemeClr>
                </a:solidFill>
                <a:latin typeface="Times New Roman" pitchFamily="18" charset="0"/>
                <a:cs typeface="Times New Roman" pitchFamily="18" charset="0"/>
              </a:rPr>
              <a:t>под редакцией Л.Н </a:t>
            </a:r>
            <a:r>
              <a:rPr lang="ru-RU" sz="2400" b="1" dirty="0" smtClean="0">
                <a:solidFill>
                  <a:schemeClr val="bg2">
                    <a:lumMod val="25000"/>
                  </a:schemeClr>
                </a:solidFill>
                <a:latin typeface="Times New Roman" pitchFamily="18" charset="0"/>
                <a:cs typeface="Times New Roman" pitchFamily="18" charset="0"/>
              </a:rPr>
              <a:t>Боголюбова)</a:t>
            </a:r>
            <a:endParaRPr lang="ru-RU" sz="2400" dirty="0">
              <a:solidFill>
                <a:schemeClr val="tx1"/>
              </a:solidFill>
              <a:latin typeface="Times New Roman" pitchFamily="18" charset="0"/>
              <a:cs typeface="Times New Roman" pitchFamily="18" charset="0"/>
            </a:endParaRPr>
          </a:p>
        </p:txBody>
      </p:sp>
      <p:sp>
        <p:nvSpPr>
          <p:cNvPr id="7" name="Подзаголовок 2"/>
          <p:cNvSpPr txBox="1">
            <a:spLocks/>
          </p:cNvSpPr>
          <p:nvPr/>
        </p:nvSpPr>
        <p:spPr>
          <a:xfrm>
            <a:off x="2786050" y="6858000"/>
            <a:ext cx="2928958" cy="357214"/>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0"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t>с. </a:t>
            </a:r>
            <a:r>
              <a:rPr kumimoji="0" lang="ru-RU" b="0"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Ванавара</a:t>
            </a:r>
            <a:r>
              <a:rPr kumimoji="0" lang="ru-RU"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ru-RU" b="0" i="0" u="none" strike="noStrike" kern="1200" cap="none" spc="0" normalizeH="0" noProof="0" dirty="0" smtClean="0">
                <a:ln>
                  <a:noFill/>
                </a:ln>
                <a:solidFill>
                  <a:schemeClr val="bg1"/>
                </a:solidFill>
                <a:effectLst/>
                <a:uLnTx/>
                <a:uFillTx/>
                <a:latin typeface="Times New Roman" pitchFamily="18" charset="0"/>
                <a:cs typeface="Times New Roman" pitchFamily="18" charset="0"/>
              </a:rPr>
              <a:t> </a:t>
            </a:r>
            <a:r>
              <a:rPr kumimoji="0" lang="ru-RU" b="0" i="0" u="none" strike="noStrike" kern="1200" cap="none" spc="0" normalizeH="0" noProof="0" dirty="0" smtClean="0">
                <a:ln>
                  <a:noFill/>
                </a:ln>
                <a:solidFill>
                  <a:schemeClr val="bg1"/>
                </a:solidFill>
                <a:effectLst/>
                <a:uLnTx/>
                <a:uFillTx/>
                <a:latin typeface="Times New Roman" pitchFamily="18" charset="0"/>
                <a:cs typeface="Times New Roman" pitchFamily="18" charset="0"/>
              </a:rPr>
              <a:t>2014</a:t>
            </a:r>
            <a:endParaRPr kumimoji="0" lang="ru-RU"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0" name="Подзаголовок 2"/>
          <p:cNvSpPr txBox="1">
            <a:spLocks/>
          </p:cNvSpPr>
          <p:nvPr/>
        </p:nvSpPr>
        <p:spPr>
          <a:xfrm>
            <a:off x="5429256" y="5357826"/>
            <a:ext cx="3571900" cy="1285884"/>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Составитель</a:t>
            </a:r>
            <a:r>
              <a:rPr kumimoji="0" lang="ru-RU" sz="16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Черных И.И. , учитель истории и обществознания высшей квалификационной категории  Ванаварской средней общеобразовательной школы  </a:t>
            </a:r>
            <a:endParaRPr kumimoji="0" lang="ru-RU" sz="16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48072"/>
          </a:xfrm>
        </p:spPr>
        <p:txBody>
          <a:bodyPr>
            <a:normAutofit/>
          </a:bodyPr>
          <a:lstStyle/>
          <a:p>
            <a:pPr algn="ctr"/>
            <a:r>
              <a:rPr lang="ru-RU" sz="3600" b="1" dirty="0" smtClean="0"/>
              <a:t>Теории возникновения государства</a:t>
            </a:r>
            <a:endParaRPr lang="ru-RU" sz="3600" b="1" dirty="0"/>
          </a:p>
        </p:txBody>
      </p:sp>
      <p:sp>
        <p:nvSpPr>
          <p:cNvPr id="3" name="Содержимое 2"/>
          <p:cNvSpPr>
            <a:spLocks noGrp="1"/>
          </p:cNvSpPr>
          <p:nvPr>
            <p:ph idx="1"/>
          </p:nvPr>
        </p:nvSpPr>
        <p:spPr>
          <a:xfrm>
            <a:off x="457200" y="1340768"/>
            <a:ext cx="8229600" cy="4983832"/>
          </a:xfrm>
        </p:spPr>
        <p:txBody>
          <a:bodyPr>
            <a:normAutofit fontScale="77500" lnSpcReduction="20000"/>
          </a:bodyPr>
          <a:lstStyle/>
          <a:p>
            <a:pPr algn="just">
              <a:buNone/>
            </a:pPr>
            <a:r>
              <a:rPr lang="ru-RU" dirty="0" smtClean="0"/>
              <a:t>1.«</a:t>
            </a:r>
            <a:r>
              <a:rPr lang="ru-RU" sz="2800" dirty="0" smtClean="0"/>
              <a:t>Божественная» (государственная власть от Бога, </a:t>
            </a:r>
            <a:r>
              <a:rPr lang="ru-RU" sz="2800" dirty="0" smtClean="0"/>
              <a:t>а правосудие </a:t>
            </a:r>
            <a:r>
              <a:rPr lang="ru-RU" sz="2800" dirty="0" smtClean="0"/>
              <a:t>и есть проявление Божьего суда).</a:t>
            </a:r>
          </a:p>
          <a:p>
            <a:pPr algn="just">
              <a:buNone/>
            </a:pPr>
            <a:r>
              <a:rPr lang="ru-RU" sz="2800" dirty="0" smtClean="0"/>
              <a:t>2.Договорная </a:t>
            </a:r>
            <a:r>
              <a:rPr lang="ru-RU" sz="2800" dirty="0" smtClean="0"/>
              <a:t>(добровольное соглашение людей как согласование интересов членов общества).</a:t>
            </a:r>
          </a:p>
          <a:p>
            <a:pPr algn="just">
              <a:buNone/>
            </a:pPr>
            <a:r>
              <a:rPr lang="ru-RU" sz="2800" dirty="0" smtClean="0"/>
              <a:t>3.Теория завоевания (первые государства – результат завоеваний земледельческих общин воинственными племенами кочевников).</a:t>
            </a:r>
          </a:p>
          <a:p>
            <a:pPr algn="just">
              <a:buNone/>
            </a:pPr>
            <a:r>
              <a:rPr lang="ru-RU" sz="2800" dirty="0" smtClean="0"/>
              <a:t>4.Классовая (с расколом общества на классы противоположные по своим интересам, у экономически господствующего, но малочисленного класса появилась необходимость укрепить свое положение с помощью политической власти).</a:t>
            </a:r>
          </a:p>
          <a:p>
            <a:pPr algn="just">
              <a:buNone/>
            </a:pPr>
            <a:r>
              <a:rPr lang="ru-RU" sz="2800" dirty="0" smtClean="0"/>
              <a:t>5.Патриархальная ( человек есть «политическое животное» и обретает себя только в общении с себе подобными, государство вырастает из семьи формируется и живет по ее законам).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0012-012-Prostupok.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390479-f6e96f96b7e52f30.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0004-004-Zakonnost.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img16.jpg"/>
          <p:cNvPicPr>
            <a:picLocks noGrp="1" noChangeAspect="1" noChangeArrowheads="1"/>
          </p:cNvPicPr>
          <p:nvPr>
            <p:ph idx="1"/>
          </p:nvPr>
        </p:nvPicPr>
        <p:blipFill>
          <a:blip r:embed="rId2" cstate="print"/>
          <a:srcRect/>
          <a:stretch>
            <a:fillRect/>
          </a:stretch>
        </p:blipFill>
        <p:spPr bwMode="auto">
          <a:xfrm>
            <a:off x="0" y="0"/>
            <a:ext cx="9395520" cy="6858000"/>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561360"/>
          </a:xfrm>
        </p:spPr>
        <p:txBody>
          <a:bodyPr>
            <a:normAutofit/>
          </a:bodyPr>
          <a:lstStyle/>
          <a:p>
            <a:r>
              <a:rPr lang="ru-RU" sz="3200" b="1" dirty="0" smtClean="0"/>
              <a:t> Задачи </a:t>
            </a:r>
            <a:r>
              <a:rPr lang="ru-RU" sz="3200" b="1" dirty="0" smtClean="0"/>
              <a:t>Уголовного кодекса Российской </a:t>
            </a:r>
            <a:r>
              <a:rPr lang="ru-RU" sz="3200" b="1" dirty="0" smtClean="0"/>
              <a:t>Федерации  </a:t>
            </a:r>
            <a:r>
              <a:rPr lang="ru-RU" sz="3200" b="1" dirty="0" smtClean="0"/>
              <a:t>(статья 2)</a:t>
            </a:r>
            <a:endParaRPr lang="ru-RU" sz="3200" dirty="0"/>
          </a:p>
        </p:txBody>
      </p:sp>
      <p:sp>
        <p:nvSpPr>
          <p:cNvPr id="3" name="Содержимое 2"/>
          <p:cNvSpPr>
            <a:spLocks noGrp="1"/>
          </p:cNvSpPr>
          <p:nvPr>
            <p:ph idx="1"/>
          </p:nvPr>
        </p:nvSpPr>
        <p:spPr>
          <a:xfrm>
            <a:off x="457200" y="1857364"/>
            <a:ext cx="8229600" cy="4467236"/>
          </a:xfrm>
        </p:spPr>
        <p:txBody>
          <a:bodyPr>
            <a:normAutofit fontScale="92500" lnSpcReduction="20000"/>
          </a:bodyPr>
          <a:lstStyle/>
          <a:p>
            <a:pPr algn="just">
              <a:buNone/>
            </a:pPr>
            <a:r>
              <a:rPr lang="ru-RU" dirty="0" smtClean="0"/>
              <a:t>1. Задачами настоящего Кодекса являются: охрана прав и свобод человека и гражданина, собственности, общественного порядка и общественной безопасности, окружающей среды, конституционного строя Российской Федерации от преступных посягательств, обеспечение мира и безопасности человечества, а также предупреждение преступлений.</a:t>
            </a:r>
          </a:p>
          <a:p>
            <a:pPr algn="just">
              <a:buNone/>
            </a:pPr>
            <a:r>
              <a:rPr lang="ru-RU" dirty="0" smtClean="0"/>
              <a:t>2.Для осуществления этих задач настоящий Кодекс устанавливает основание и принципы уголовной ответственности, определяет, какие опасные для личности, общества или государства деяния признаются преступлениями, и устанавливает виды наказаний и иные меры уголовно-правового характера за совершение преступлений.</a:t>
            </a:r>
          </a:p>
          <a:p>
            <a:endParaRPr lang="ru-RU"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ru-RU" sz="3200" b="1" dirty="0" smtClean="0"/>
              <a:t>Статья 20. «Возраст, с которого наступает уголовная ответственность»</a:t>
            </a:r>
            <a:endParaRPr lang="ru-RU" sz="3200" dirty="0"/>
          </a:p>
        </p:txBody>
      </p:sp>
      <p:sp>
        <p:nvSpPr>
          <p:cNvPr id="3" name="Содержимое 2"/>
          <p:cNvSpPr>
            <a:spLocks noGrp="1"/>
          </p:cNvSpPr>
          <p:nvPr>
            <p:ph idx="1"/>
          </p:nvPr>
        </p:nvSpPr>
        <p:spPr>
          <a:xfrm>
            <a:off x="395536" y="1484784"/>
            <a:ext cx="8280920" cy="5087488"/>
          </a:xfrm>
        </p:spPr>
        <p:txBody>
          <a:bodyPr>
            <a:normAutofit fontScale="47500" lnSpcReduction="20000"/>
          </a:bodyPr>
          <a:lstStyle/>
          <a:p>
            <a:pPr marL="342900" indent="-342900" algn="just">
              <a:buNone/>
            </a:pPr>
            <a:endParaRPr lang="ru-RU" sz="1800" dirty="0" smtClean="0"/>
          </a:p>
          <a:p>
            <a:pPr marL="342900" indent="-342900" algn="just">
              <a:buNone/>
            </a:pPr>
            <a:r>
              <a:rPr lang="ru-RU" dirty="0" smtClean="0"/>
              <a:t>1. </a:t>
            </a:r>
            <a:r>
              <a:rPr lang="ru-RU" sz="3300" dirty="0" smtClean="0"/>
              <a:t>Уголовной ответственности подлежит лицо, достигшее ко времени совершения преступления шестнадцатилетнего возраста.</a:t>
            </a:r>
          </a:p>
          <a:p>
            <a:pPr marL="342900" indent="-342900" algn="just">
              <a:buNone/>
            </a:pPr>
            <a:endParaRPr lang="ru-RU" sz="3300" dirty="0" smtClean="0"/>
          </a:p>
          <a:p>
            <a:pPr algn="just">
              <a:buNone/>
            </a:pPr>
            <a:r>
              <a:rPr lang="ru-RU" sz="3300" dirty="0" smtClean="0"/>
              <a:t>2. Лица, достигшие ко времени совершения преступления четырнадцатилетнего возраста, подлежат уголовной ответственности за убийство (статья 105), умышленное причинение тяжкого вреда здоровью (статья 111), умышленное причинение средней тяжести вреда здоровью (статья 112), похищение человека (статья 126), изнасилование (статья 131), насильственные действия сексуального характера (статья 132), кражу (статья 158), грабеж (статья 161), разбой (статья 162), вымогательство (статья 163), неправомерное завладение автомобилем или иным транспортным средством без цели хищения (статья 166), умышленные уничтожение или повреждение имущества при отягчающих обстоятельствах (часть вторая статьи 167), террористический акт (статья 205), захват заложника (статья 206), заведомо ложное сообщение об акте терроризма (статья 207), хулиганство при отягчающих обстоятельствах (часть вторая статьи 213), вандализм (статья 214), хищение либо вымогательство оружия, боеприпасов, взрывчатых веществ и взрывных устройств (статья 226), хищение либо вымогательство наркотических средств или психотропных веществ (статья 229), приведение в негодность транспортных средств или путей сообщения (статья 267).</a:t>
            </a:r>
          </a:p>
          <a:p>
            <a:pPr algn="just">
              <a:buNone/>
            </a:pPr>
            <a:r>
              <a:rPr lang="ru-RU" sz="2300" dirty="0" smtClean="0"/>
              <a:t> </a:t>
            </a:r>
            <a:endParaRPr lang="ru-RU" sz="23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2"/>
            <a:ext cx="7704856" cy="2031325"/>
          </a:xfrm>
          <a:prstGeom prst="rect">
            <a:avLst/>
          </a:prstGeom>
        </p:spPr>
        <p:txBody>
          <a:bodyPr wrap="square">
            <a:spAutoFit/>
          </a:bodyPr>
          <a:lstStyle/>
          <a:p>
            <a:r>
              <a:rPr lang="ru-RU" dirty="0" smtClean="0"/>
              <a:t>3. Если несовершеннолетний достиг возраста, предусмотренного частями первой или второй настоящей статьи, но вследствие отставания в психическом развитии, не связанном с психическим расстройством, во время совершения общественно опасного деяния не мог в полной мере осознавать фактический характер и общественную опасность своих действий (бездействия) либо руководить ими, он не подлежит уголовной ответственности.</a:t>
            </a:r>
            <a:endParaRPr lang="ru-RU"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32656"/>
            <a:ext cx="8153400" cy="936104"/>
          </a:xfrm>
        </p:spPr>
        <p:txBody>
          <a:bodyPr>
            <a:noAutofit/>
          </a:bodyPr>
          <a:lstStyle/>
          <a:p>
            <a:r>
              <a:rPr lang="ru-RU" sz="3200" b="1" dirty="0" smtClean="0"/>
              <a:t>Статья 61. «Обстоятельства, смягчающие наказание»</a:t>
            </a:r>
            <a:endParaRPr lang="ru-RU" sz="3200" dirty="0"/>
          </a:p>
        </p:txBody>
      </p:sp>
      <p:sp>
        <p:nvSpPr>
          <p:cNvPr id="3" name="Содержимое 2"/>
          <p:cNvSpPr>
            <a:spLocks noGrp="1"/>
          </p:cNvSpPr>
          <p:nvPr>
            <p:ph idx="1"/>
          </p:nvPr>
        </p:nvSpPr>
        <p:spPr>
          <a:xfrm>
            <a:off x="467544" y="1412776"/>
            <a:ext cx="8136904" cy="4680520"/>
          </a:xfrm>
        </p:spPr>
        <p:txBody>
          <a:bodyPr>
            <a:normAutofit lnSpcReduction="10000"/>
          </a:bodyPr>
          <a:lstStyle/>
          <a:p>
            <a:pPr algn="just">
              <a:buNone/>
            </a:pPr>
            <a:r>
              <a:rPr lang="ru-RU" sz="2000" dirty="0" smtClean="0"/>
              <a:t>1. Смягчающими обстоятельствами признаются:</a:t>
            </a:r>
          </a:p>
          <a:p>
            <a:pPr algn="just">
              <a:buNone/>
            </a:pPr>
            <a:r>
              <a:rPr lang="ru-RU" sz="2000" dirty="0" smtClean="0"/>
              <a:t>а) совершение впервые преступления небольшой или средней тяжести вследствие случайного стечения обстоятельств;</a:t>
            </a:r>
          </a:p>
          <a:p>
            <a:pPr algn="just">
              <a:buNone/>
            </a:pPr>
            <a:endParaRPr lang="ru-RU" sz="800" dirty="0" smtClean="0"/>
          </a:p>
          <a:p>
            <a:pPr algn="just">
              <a:buNone/>
            </a:pPr>
            <a:r>
              <a:rPr lang="ru-RU" sz="2000" dirty="0" smtClean="0"/>
              <a:t>б)  несовершеннолетие виновного;</a:t>
            </a:r>
          </a:p>
          <a:p>
            <a:pPr algn="just">
              <a:buNone/>
            </a:pPr>
            <a:endParaRPr lang="ru-RU" sz="800" dirty="0" smtClean="0"/>
          </a:p>
          <a:p>
            <a:pPr algn="just">
              <a:buNone/>
            </a:pPr>
            <a:r>
              <a:rPr lang="ru-RU" sz="2000" dirty="0" smtClean="0"/>
              <a:t>в)  беременность;</a:t>
            </a:r>
          </a:p>
          <a:p>
            <a:pPr algn="just">
              <a:buNone/>
            </a:pPr>
            <a:endParaRPr lang="ru-RU" sz="800" dirty="0" smtClean="0"/>
          </a:p>
          <a:p>
            <a:pPr algn="just">
              <a:buNone/>
            </a:pPr>
            <a:r>
              <a:rPr lang="ru-RU" sz="2000" dirty="0" smtClean="0"/>
              <a:t>г)  наличие малолетних детей у виновного;</a:t>
            </a:r>
          </a:p>
          <a:p>
            <a:pPr algn="just">
              <a:buNone/>
            </a:pPr>
            <a:endParaRPr lang="ru-RU" sz="800" dirty="0" smtClean="0"/>
          </a:p>
          <a:p>
            <a:pPr algn="just">
              <a:buNone/>
            </a:pPr>
            <a:r>
              <a:rPr lang="ru-RU" sz="2000" dirty="0" err="1" smtClean="0"/>
              <a:t>д</a:t>
            </a:r>
            <a:r>
              <a:rPr lang="ru-RU" sz="2000" dirty="0" smtClean="0"/>
              <a:t>) совершение преступления в силу стечения тяжелых жизненных обстоятельств либо по мотиву сострадания;</a:t>
            </a:r>
          </a:p>
          <a:p>
            <a:pPr algn="just">
              <a:buNone/>
            </a:pPr>
            <a:endParaRPr lang="ru-RU" sz="800" dirty="0" smtClean="0"/>
          </a:p>
          <a:p>
            <a:pPr algn="just">
              <a:buNone/>
            </a:pPr>
            <a:r>
              <a:rPr lang="ru-RU" sz="2000" dirty="0" smtClean="0"/>
              <a:t>е) совершение преступления в результате физического или психического принуждения либо в силу материальной, служебной или иной зависимости;</a:t>
            </a:r>
          </a:p>
          <a:p>
            <a:pPr algn="just">
              <a:buNone/>
            </a:pPr>
            <a:r>
              <a:rPr lang="ru-RU" sz="1800" dirty="0" smtClean="0"/>
              <a:t>     </a:t>
            </a:r>
            <a:endParaRPr lang="ru-RU" sz="18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48680"/>
            <a:ext cx="8408890" cy="6023592"/>
          </a:xfrm>
        </p:spPr>
        <p:txBody>
          <a:bodyPr>
            <a:noAutofit/>
          </a:bodyPr>
          <a:lstStyle/>
          <a:p>
            <a:pPr algn="just">
              <a:buNone/>
            </a:pPr>
            <a:r>
              <a:rPr lang="ru-RU" sz="2000" dirty="0" smtClean="0"/>
              <a:t>ж) совершение преступления при нарушении условий правомерности необходимой обороны, задержания лица, совершившего преступление, крайней необходимости, обоснованного риска, исполнения приказа или распоряжения;</a:t>
            </a:r>
          </a:p>
          <a:p>
            <a:pPr algn="just">
              <a:buNone/>
            </a:pPr>
            <a:endParaRPr lang="ru-RU" sz="800" dirty="0" smtClean="0"/>
          </a:p>
          <a:p>
            <a:pPr algn="just">
              <a:buNone/>
            </a:pPr>
            <a:r>
              <a:rPr lang="ru-RU" sz="2000" dirty="0" err="1" smtClean="0"/>
              <a:t>з</a:t>
            </a:r>
            <a:r>
              <a:rPr lang="ru-RU" sz="2000" dirty="0" smtClean="0"/>
              <a:t>) противоправность или аморальность поведения потерпевшего, явившегося поводом для преступления;</a:t>
            </a:r>
          </a:p>
          <a:p>
            <a:pPr algn="just">
              <a:buNone/>
            </a:pPr>
            <a:r>
              <a:rPr lang="ru-RU" sz="2000" dirty="0" smtClean="0"/>
              <a:t>     и) явка с повинной, активное способствование раскрытию и расследованию преступления, изобличению и уголовному преследованию других соучастников преступления, розыску имущества, добытого в результате преступления; </a:t>
            </a:r>
          </a:p>
          <a:p>
            <a:pPr algn="just">
              <a:buNone/>
            </a:pPr>
            <a:endParaRPr lang="ru-RU" sz="800" dirty="0" smtClean="0"/>
          </a:p>
          <a:p>
            <a:pPr algn="just">
              <a:buNone/>
            </a:pPr>
            <a:r>
              <a:rPr lang="ru-RU" sz="2000" dirty="0" smtClean="0"/>
              <a:t>к) оказание медицинской и иной помощи потерпевшему непосредственно после совершения   преступления, добровольное возмещение имущественного ущерба и морального вреда, причиненных в результате преступления, иные действия, направленные на заглаживание вреда, причиненного потерпевшему.</a:t>
            </a:r>
            <a:endParaRPr lang="ru-RU" sz="20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64" y="0"/>
            <a:ext cx="8715436" cy="1214422"/>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100" b="1" dirty="0" smtClean="0"/>
              <a:t>Статья 63. «Обстоятельства, отягчающие наказание»</a:t>
            </a:r>
            <a:r>
              <a:rPr lang="ru-RU" b="1" dirty="0" smtClean="0"/>
              <a:t/>
            </a:r>
            <a:br>
              <a:rPr lang="ru-RU" b="1" dirty="0" smtClean="0"/>
            </a:br>
            <a:endParaRPr lang="ru-RU" dirty="0"/>
          </a:p>
        </p:txBody>
      </p:sp>
      <p:sp>
        <p:nvSpPr>
          <p:cNvPr id="3" name="Содержимое 2"/>
          <p:cNvSpPr>
            <a:spLocks noGrp="1"/>
          </p:cNvSpPr>
          <p:nvPr>
            <p:ph idx="1"/>
          </p:nvPr>
        </p:nvSpPr>
        <p:spPr>
          <a:xfrm>
            <a:off x="0" y="642918"/>
            <a:ext cx="9144000" cy="6215082"/>
          </a:xfrm>
        </p:spPr>
        <p:txBody>
          <a:bodyPr>
            <a:normAutofit/>
          </a:bodyPr>
          <a:lstStyle/>
          <a:p>
            <a:pPr algn="just">
              <a:buNone/>
            </a:pPr>
            <a:r>
              <a:rPr lang="ru-RU" sz="2100" dirty="0" smtClean="0"/>
              <a:t>    1. Отягчающими обстоятельствами признаются:</a:t>
            </a:r>
          </a:p>
          <a:p>
            <a:pPr algn="just">
              <a:buNone/>
            </a:pPr>
            <a:r>
              <a:rPr lang="ru-RU" sz="2100" dirty="0" smtClean="0"/>
              <a:t>    а) рецидив преступлений;</a:t>
            </a:r>
          </a:p>
          <a:p>
            <a:pPr algn="just">
              <a:buNone/>
            </a:pPr>
            <a:r>
              <a:rPr lang="ru-RU" sz="2100" dirty="0" smtClean="0"/>
              <a:t>    б) наступление тяжких последствий в результате совершения преступления;</a:t>
            </a:r>
          </a:p>
          <a:p>
            <a:pPr algn="just">
              <a:buNone/>
            </a:pPr>
            <a:r>
              <a:rPr lang="ru-RU" sz="2100" dirty="0" smtClean="0"/>
              <a:t>    в) совершение преступления в составе группы лиц, группы лиц по предварительному сговору,  организованной группы или преступного сообщества (преступной организации);</a:t>
            </a:r>
          </a:p>
          <a:p>
            <a:pPr algn="just">
              <a:buNone/>
            </a:pPr>
            <a:r>
              <a:rPr lang="ru-RU" sz="2100" dirty="0" smtClean="0"/>
              <a:t>    г) особо активная роль в совершении преступления;</a:t>
            </a:r>
          </a:p>
          <a:p>
            <a:pPr algn="just">
              <a:buNone/>
            </a:pPr>
            <a:r>
              <a:rPr lang="ru-RU" sz="2100" dirty="0" smtClean="0"/>
              <a:t>    </a:t>
            </a:r>
            <a:r>
              <a:rPr lang="ru-RU" sz="2100" dirty="0" err="1" smtClean="0"/>
              <a:t>д</a:t>
            </a:r>
            <a:r>
              <a:rPr lang="ru-RU" sz="2100" dirty="0" smtClean="0"/>
              <a:t>)привлечение к совершению преступления лиц, которые страдают тяжелыми психическими расстройствами либо находятся в состоянии опьянения, а также лиц, не достигших возраста, с которого наступает уголовная ответственность;</a:t>
            </a:r>
          </a:p>
          <a:p>
            <a:pPr algn="just">
              <a:buNone/>
            </a:pPr>
            <a:r>
              <a:rPr lang="ru-RU" sz="2100" dirty="0" smtClean="0"/>
              <a:t>     е) совершение преступления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a:t>
            </a:r>
          </a:p>
          <a:p>
            <a:pPr algn="just"/>
            <a:endParaRPr lang="ru-RU"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a:bodyPr>
          <a:lstStyle/>
          <a:p>
            <a:r>
              <a:rPr lang="ru-RU" sz="3600" b="1" dirty="0" smtClean="0"/>
              <a:t>Значения понятия «государство»</a:t>
            </a:r>
            <a:endParaRPr lang="ru-RU" sz="3600" b="1" dirty="0"/>
          </a:p>
        </p:txBody>
      </p:sp>
      <p:sp>
        <p:nvSpPr>
          <p:cNvPr id="3" name="Содержимое 2"/>
          <p:cNvSpPr>
            <a:spLocks noGrp="1"/>
          </p:cNvSpPr>
          <p:nvPr>
            <p:ph idx="1"/>
          </p:nvPr>
        </p:nvSpPr>
        <p:spPr>
          <a:xfrm>
            <a:off x="500034" y="1714488"/>
            <a:ext cx="3207830" cy="3910026"/>
          </a:xfrm>
        </p:spPr>
        <p:txBody>
          <a:bodyPr>
            <a:normAutofit fontScale="92500" lnSpcReduction="20000"/>
          </a:bodyPr>
          <a:lstStyle/>
          <a:p>
            <a:pPr>
              <a:buNone/>
            </a:pPr>
            <a:r>
              <a:rPr lang="ru-RU" dirty="0" smtClean="0"/>
              <a:t>                   </a:t>
            </a:r>
          </a:p>
          <a:p>
            <a:pPr>
              <a:buNone/>
            </a:pPr>
            <a:r>
              <a:rPr lang="ru-RU" sz="2600" dirty="0" smtClean="0">
                <a:latin typeface="Times New Roman" pitchFamily="18" charset="0"/>
                <a:cs typeface="Times New Roman" pitchFamily="18" charset="0"/>
              </a:rPr>
              <a:t>организация</a:t>
            </a:r>
          </a:p>
          <a:p>
            <a:pPr>
              <a:buNone/>
            </a:pPr>
            <a:r>
              <a:rPr lang="ru-RU" sz="2600" dirty="0" smtClean="0">
                <a:latin typeface="Times New Roman" pitchFamily="18" charset="0"/>
                <a:cs typeface="Times New Roman" pitchFamily="18" charset="0"/>
              </a:rPr>
              <a:t>политической</a:t>
            </a:r>
          </a:p>
          <a:p>
            <a:pPr>
              <a:buNone/>
            </a:pPr>
            <a:r>
              <a:rPr lang="ru-RU" sz="2600" dirty="0" smtClean="0">
                <a:latin typeface="Times New Roman" pitchFamily="18" charset="0"/>
                <a:cs typeface="Times New Roman" pitchFamily="18" charset="0"/>
              </a:rPr>
              <a:t>власти,</a:t>
            </a:r>
          </a:p>
          <a:p>
            <a:pPr>
              <a:buNone/>
            </a:pPr>
            <a:r>
              <a:rPr lang="ru-RU" sz="2600" dirty="0" smtClean="0">
                <a:latin typeface="Times New Roman" pitchFamily="18" charset="0"/>
                <a:cs typeface="Times New Roman" pitchFamily="18" charset="0"/>
              </a:rPr>
              <a:t>осуществляющая</a:t>
            </a:r>
          </a:p>
          <a:p>
            <a:pPr>
              <a:buNone/>
            </a:pPr>
            <a:r>
              <a:rPr lang="ru-RU" sz="2600" dirty="0" smtClean="0">
                <a:latin typeface="Times New Roman" pitchFamily="18" charset="0"/>
                <a:cs typeface="Times New Roman" pitchFamily="18" charset="0"/>
              </a:rPr>
              <a:t>управление</a:t>
            </a:r>
          </a:p>
          <a:p>
            <a:pPr>
              <a:buNone/>
            </a:pPr>
            <a:r>
              <a:rPr lang="ru-RU" sz="2600" dirty="0" smtClean="0">
                <a:latin typeface="Times New Roman" pitchFamily="18" charset="0"/>
                <a:cs typeface="Times New Roman" pitchFamily="18" charset="0"/>
              </a:rPr>
              <a:t>обществом,</a:t>
            </a:r>
          </a:p>
          <a:p>
            <a:pPr>
              <a:buNone/>
            </a:pPr>
            <a:r>
              <a:rPr lang="ru-RU" sz="2600" dirty="0" smtClean="0">
                <a:latin typeface="Times New Roman" pitchFamily="18" charset="0"/>
                <a:cs typeface="Times New Roman" pitchFamily="18" charset="0"/>
              </a:rPr>
              <a:t>обладающая</a:t>
            </a:r>
          </a:p>
          <a:p>
            <a:pPr>
              <a:buNone/>
            </a:pPr>
            <a:r>
              <a:rPr lang="ru-RU" sz="2600" dirty="0" smtClean="0">
                <a:latin typeface="Times New Roman" pitchFamily="18" charset="0"/>
                <a:cs typeface="Times New Roman" pitchFamily="18" charset="0"/>
              </a:rPr>
              <a:t>суверенитетом</a:t>
            </a:r>
          </a:p>
          <a:p>
            <a:pPr>
              <a:buNone/>
            </a:pPr>
            <a:r>
              <a:rPr lang="ru-RU" sz="2800" dirty="0"/>
              <a:t> </a:t>
            </a:r>
            <a:r>
              <a:rPr lang="ru-RU" sz="2800" dirty="0" smtClean="0"/>
              <a:t>                                                       </a:t>
            </a:r>
            <a:endParaRPr lang="ru-RU" sz="2800" dirty="0"/>
          </a:p>
        </p:txBody>
      </p:sp>
      <p:cxnSp>
        <p:nvCxnSpPr>
          <p:cNvPr id="16" name="Прямая со стрелкой 15"/>
          <p:cNvCxnSpPr/>
          <p:nvPr/>
        </p:nvCxnSpPr>
        <p:spPr>
          <a:xfrm rot="5400000">
            <a:off x="2540292" y="1531618"/>
            <a:ext cx="42007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6200000" flipH="1">
            <a:off x="5679289" y="1607331"/>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572000" y="1928802"/>
            <a:ext cx="3428992" cy="3416320"/>
          </a:xfrm>
          <a:prstGeom prst="rect">
            <a:avLst/>
          </a:prstGeom>
        </p:spPr>
        <p:txBody>
          <a:bodyPr wrap="square">
            <a:spAutoFit/>
          </a:bodyPr>
          <a:lstStyle/>
          <a:p>
            <a:r>
              <a:rPr lang="ru-RU" sz="2400" dirty="0" smtClean="0">
                <a:latin typeface="Times New Roman" pitchFamily="18" charset="0"/>
                <a:cs typeface="Times New Roman" pitchFamily="18" charset="0"/>
              </a:rPr>
              <a:t>территория, имеющая определенные национальные, климатические, культурные, исторические границы</a:t>
            </a:r>
          </a:p>
          <a:p>
            <a:r>
              <a:rPr lang="ru-RU" sz="2400" dirty="0" smtClean="0">
                <a:latin typeface="Times New Roman" pitchFamily="18" charset="0"/>
                <a:cs typeface="Times New Roman" pitchFamily="18" charset="0"/>
              </a:rPr>
              <a:t>(«страна»)</a:t>
            </a: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60648"/>
            <a:ext cx="8208912" cy="8463855"/>
          </a:xfrm>
          <a:prstGeom prst="rect">
            <a:avLst/>
          </a:prstGeom>
        </p:spPr>
        <p:txBody>
          <a:bodyPr wrap="square">
            <a:spAutoFit/>
          </a:bodyPr>
          <a:lstStyle/>
          <a:p>
            <a:pPr algn="just">
              <a:buNone/>
            </a:pPr>
            <a:r>
              <a:rPr lang="ru-RU" sz="2000" dirty="0" smtClean="0"/>
              <a:t>ё) совершение преступления из мести за правомерные действия других лиц, а также с целью скрыть другое преступление или облегчить его совершение;</a:t>
            </a:r>
            <a:endParaRPr lang="ru-RU" sz="800" dirty="0" smtClean="0"/>
          </a:p>
          <a:p>
            <a:pPr algn="just">
              <a:buNone/>
            </a:pPr>
            <a:endParaRPr lang="ru-RU" sz="800" dirty="0" smtClean="0"/>
          </a:p>
          <a:p>
            <a:pPr algn="just">
              <a:buNone/>
            </a:pPr>
            <a:r>
              <a:rPr lang="ru-RU" sz="2000" dirty="0" smtClean="0"/>
              <a:t>ж) совершение преступления в отношении лица или его близких в связи с осуществлением данным лицом служебной деятельности или выполнением общественного долга;</a:t>
            </a:r>
          </a:p>
          <a:p>
            <a:pPr algn="just">
              <a:buNone/>
            </a:pPr>
            <a:endParaRPr lang="ru-RU" sz="800" dirty="0" smtClean="0"/>
          </a:p>
          <a:p>
            <a:pPr algn="just">
              <a:buNone/>
            </a:pPr>
            <a:r>
              <a:rPr lang="ru-RU" sz="2000" dirty="0" err="1" smtClean="0"/>
              <a:t>з</a:t>
            </a:r>
            <a:r>
              <a:rPr lang="ru-RU" sz="2000" dirty="0" smtClean="0"/>
              <a:t>) совершение преступления в отношении женщины, заведомо для виновного находящейся в состоянии беременности, а также в отношении малолетнего, другого беззащитного или беспомощного лица либо лица, находящегося в зависимости от виновного;</a:t>
            </a:r>
          </a:p>
          <a:p>
            <a:pPr algn="just">
              <a:buNone/>
            </a:pPr>
            <a:endParaRPr lang="ru-RU" sz="800" dirty="0" smtClean="0"/>
          </a:p>
          <a:p>
            <a:pPr algn="just">
              <a:buNone/>
            </a:pPr>
            <a:r>
              <a:rPr lang="ru-RU" sz="2000" dirty="0" smtClean="0"/>
              <a:t>и) совершение преступления с особой жестокостью, садизмом, издевательством, а также мучениями для потерпевшего; </a:t>
            </a:r>
          </a:p>
          <a:p>
            <a:pPr algn="just">
              <a:buNone/>
            </a:pPr>
            <a:endParaRPr lang="ru-RU" sz="800" dirty="0" smtClean="0"/>
          </a:p>
          <a:p>
            <a:pPr algn="just">
              <a:buNone/>
            </a:pPr>
            <a:r>
              <a:rPr lang="ru-RU" sz="2000" dirty="0" smtClean="0"/>
              <a:t>к) совершение преступления с использованием оружия, боевых припасов, взрывчатых веществ, взрывных или имитирующих их устройств, специально изготовленных технических средств, наркотических средств, психотропных, сильнодействующих, ядовитых и радиоактивных веществ, лекарственных и иных химико-фармакологических препаратов, а также с применением физического или психического принуждения;</a:t>
            </a:r>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2000" dirty="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76672"/>
            <a:ext cx="8352928" cy="6048672"/>
          </a:xfrm>
        </p:spPr>
        <p:txBody>
          <a:bodyPr>
            <a:normAutofit fontScale="25000" lnSpcReduction="20000"/>
          </a:bodyPr>
          <a:lstStyle/>
          <a:p>
            <a:pPr algn="just">
              <a:buNone/>
            </a:pPr>
            <a:endParaRPr lang="ru-RU" sz="2100" dirty="0" smtClean="0"/>
          </a:p>
          <a:p>
            <a:pPr algn="just">
              <a:buNone/>
            </a:pPr>
            <a:r>
              <a:rPr lang="ru-RU" sz="5500" dirty="0" smtClean="0"/>
              <a:t>л) </a:t>
            </a:r>
            <a:r>
              <a:rPr lang="ru-RU" sz="7200" dirty="0" smtClean="0"/>
              <a:t>совершение преступления в условиях чрезвычайного положения, стихийного или иного общественного бедствия, а также при массовых беспорядках;</a:t>
            </a:r>
          </a:p>
          <a:p>
            <a:pPr algn="just">
              <a:buNone/>
            </a:pPr>
            <a:endParaRPr lang="ru-RU" sz="7200" dirty="0" smtClean="0"/>
          </a:p>
          <a:p>
            <a:pPr algn="just">
              <a:buNone/>
            </a:pPr>
            <a:r>
              <a:rPr lang="ru-RU" sz="7200" dirty="0" smtClean="0"/>
              <a:t>м) совершение преступления с использованием доверия, оказанного виновному в силу его служебного положения или договора;</a:t>
            </a:r>
          </a:p>
          <a:p>
            <a:pPr algn="just">
              <a:buNone/>
            </a:pPr>
            <a:endParaRPr lang="ru-RU" sz="7200" dirty="0" smtClean="0"/>
          </a:p>
          <a:p>
            <a:pPr algn="just">
              <a:buNone/>
            </a:pPr>
            <a:r>
              <a:rPr lang="ru-RU" sz="7200" dirty="0" err="1" smtClean="0"/>
              <a:t>н</a:t>
            </a:r>
            <a:r>
              <a:rPr lang="ru-RU" sz="7200" dirty="0" smtClean="0"/>
              <a:t>) совершение преступления с использованием форменной одежды или документов представителя власти;</a:t>
            </a:r>
          </a:p>
          <a:p>
            <a:pPr algn="just">
              <a:buNone/>
            </a:pPr>
            <a:endParaRPr lang="ru-RU" sz="7200" dirty="0" smtClean="0"/>
          </a:p>
          <a:p>
            <a:pPr algn="just">
              <a:buNone/>
            </a:pPr>
            <a:r>
              <a:rPr lang="ru-RU" sz="7200" dirty="0" smtClean="0"/>
              <a:t>о) совершение умышленного преступления сотрудником органа внутренних дел;</a:t>
            </a:r>
          </a:p>
          <a:p>
            <a:pPr algn="just">
              <a:buNone/>
            </a:pPr>
            <a:endParaRPr lang="ru-RU" sz="7200" dirty="0" smtClean="0"/>
          </a:p>
          <a:p>
            <a:pPr algn="just">
              <a:buNone/>
            </a:pPr>
            <a:r>
              <a:rPr lang="ru-RU" sz="7200" dirty="0" err="1" smtClean="0"/>
              <a:t>п</a:t>
            </a:r>
            <a:r>
              <a:rPr lang="ru-RU" sz="7200" dirty="0" smtClean="0"/>
              <a:t>) совершение преступления в отношении несовершеннолетнего (несовершеннолетней) родителем или иным лицом, на которое законом возложены обязанности по воспитанию несовершеннолетнего (несовершеннолетней), а равно педагогическим работником или другим работником образовательной организации, медицинской организации, организации, оказывающей социальные услуги, либо иной организации, обязанным осуществлять надзор за несовершеннолетним (несовершеннолетней); </a:t>
            </a:r>
          </a:p>
          <a:p>
            <a:pPr algn="just">
              <a:buNone/>
            </a:pPr>
            <a:endParaRPr lang="ru-RU" sz="7200" dirty="0" smtClean="0"/>
          </a:p>
          <a:p>
            <a:pPr algn="just">
              <a:buNone/>
            </a:pPr>
            <a:r>
              <a:rPr lang="ru-RU" sz="7200" dirty="0" err="1" smtClean="0"/>
              <a:t>р</a:t>
            </a:r>
            <a:r>
              <a:rPr lang="ru-RU" sz="7200" dirty="0" smtClean="0"/>
              <a:t>) совершение преступления в целях пропаганды, оправдания и поддержки</a:t>
            </a:r>
          </a:p>
          <a:p>
            <a:pPr algn="just">
              <a:buNone/>
            </a:pPr>
            <a:r>
              <a:rPr lang="ru-RU" sz="7200" dirty="0" smtClean="0"/>
              <a:t>терроризма.</a:t>
            </a:r>
          </a:p>
          <a:p>
            <a:pPr algn="just">
              <a:buNone/>
            </a:pPr>
            <a:endParaRPr lang="ru-RU" sz="3600" dirty="0" smtClean="0"/>
          </a:p>
          <a:p>
            <a:pPr algn="just">
              <a:buNone/>
            </a:pPr>
            <a:r>
              <a:rPr lang="ru-RU" sz="3600" dirty="0" smtClean="0"/>
              <a:t>  </a:t>
            </a:r>
            <a:endParaRPr lang="ru-RU" sz="36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51344"/>
            <a:ext cx="7848872" cy="3785652"/>
          </a:xfrm>
          <a:prstGeom prst="rect">
            <a:avLst/>
          </a:prstGeom>
        </p:spPr>
        <p:txBody>
          <a:bodyPr wrap="square">
            <a:spAutoFit/>
          </a:bodyPr>
          <a:lstStyle/>
          <a:p>
            <a:pPr algn="just">
              <a:buNone/>
            </a:pPr>
            <a:r>
              <a:rPr lang="ru-RU" dirty="0" smtClean="0"/>
              <a:t> </a:t>
            </a:r>
            <a:r>
              <a:rPr lang="ru-RU" sz="2000" dirty="0" smtClean="0"/>
              <a:t>1.1. Судья (суд), назначающий наказание, в зависимости от характера и степени общественной опасности преступления, обстоятельств его совершения и личности виновного может признать отягчающим обстоятельством совершение преступления в состоянии опьянения, вызванном употреблением алкоголя, наркотических средств или других одурманивающих веществ.</a:t>
            </a:r>
          </a:p>
          <a:p>
            <a:pPr algn="just">
              <a:buNone/>
            </a:pPr>
            <a:endParaRPr lang="ru-RU" sz="2000" dirty="0" smtClean="0"/>
          </a:p>
          <a:p>
            <a:pPr algn="just">
              <a:buNone/>
            </a:pPr>
            <a:r>
              <a:rPr lang="ru-RU" sz="2000" dirty="0" smtClean="0"/>
              <a:t>2. Если отягчающее обстоятельство предусмотрено соответствующей статьей Особенной части настоящего Кодекса в качестве признака преступления, оно само по себе не может повторно учитываться при назначении наказания.</a:t>
            </a:r>
            <a:endParaRPr lang="ru-RU" sz="2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071570"/>
          </a:xfrm>
        </p:spPr>
        <p:txBody>
          <a:bodyPr>
            <a:normAutofit/>
          </a:bodyPr>
          <a:lstStyle/>
          <a:p>
            <a:r>
              <a:rPr lang="ru-RU" sz="3200" b="1" dirty="0" smtClean="0">
                <a:solidFill>
                  <a:schemeClr val="tx1"/>
                </a:solidFill>
              </a:rPr>
              <a:t>Урок «Правоохранительные органы»</a:t>
            </a:r>
            <a:endParaRPr lang="ru-RU" sz="3200" b="1" dirty="0">
              <a:solidFill>
                <a:schemeClr val="tx1"/>
              </a:solidFill>
            </a:endParaRPr>
          </a:p>
        </p:txBody>
      </p:sp>
      <p:sp>
        <p:nvSpPr>
          <p:cNvPr id="3" name="Содержимое 2"/>
          <p:cNvSpPr>
            <a:spLocks noGrp="1"/>
          </p:cNvSpPr>
          <p:nvPr>
            <p:ph idx="1"/>
          </p:nvPr>
        </p:nvSpPr>
        <p:spPr>
          <a:xfrm>
            <a:off x="457200" y="1928802"/>
            <a:ext cx="8229600" cy="4645734"/>
          </a:xfrm>
        </p:spPr>
        <p:txBody>
          <a:bodyPr/>
          <a:lstStyle/>
          <a:p>
            <a:pPr>
              <a:buNone/>
            </a:pPr>
            <a:r>
              <a:rPr lang="ru-RU" dirty="0" smtClean="0"/>
              <a:t>План изучения нового материала:</a:t>
            </a:r>
          </a:p>
          <a:p>
            <a:pPr>
              <a:buNone/>
            </a:pPr>
            <a:r>
              <a:rPr lang="ru-RU" dirty="0" smtClean="0"/>
              <a:t>1.Правоохранительные органы: общая характеристика.</a:t>
            </a:r>
          </a:p>
          <a:p>
            <a:pPr>
              <a:buNone/>
            </a:pPr>
            <a:r>
              <a:rPr lang="ru-RU" dirty="0" smtClean="0"/>
              <a:t>2. Суд.</a:t>
            </a:r>
          </a:p>
          <a:p>
            <a:pPr>
              <a:buNone/>
            </a:pPr>
            <a:r>
              <a:rPr lang="ru-RU" dirty="0" smtClean="0"/>
              <a:t>3.Прокуратура.</a:t>
            </a:r>
          </a:p>
          <a:p>
            <a:pPr>
              <a:buNone/>
            </a:pPr>
            <a:r>
              <a:rPr lang="ru-RU" dirty="0" smtClean="0"/>
              <a:t>4. Адвокатура.</a:t>
            </a:r>
          </a:p>
          <a:p>
            <a:pPr>
              <a:buNone/>
            </a:pPr>
            <a:r>
              <a:rPr lang="ru-RU" dirty="0" smtClean="0"/>
              <a:t>5. Нотариат.</a:t>
            </a:r>
            <a:endParaRPr lang="ru-RU"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196752"/>
            <a:ext cx="8229600" cy="4842848"/>
          </a:xfrm>
        </p:spPr>
        <p:txBody>
          <a:bodyPr>
            <a:normAutofit/>
          </a:bodyPr>
          <a:lstStyle/>
          <a:p>
            <a:pPr>
              <a:buNone/>
            </a:pPr>
            <a:r>
              <a:rPr lang="ru-RU" b="1" dirty="0" smtClean="0"/>
              <a:t>   Правоохранительные органы</a:t>
            </a:r>
            <a:r>
              <a:rPr lang="ru-RU" dirty="0" smtClean="0"/>
              <a:t> — обособленная группа (преимущественно) </a:t>
            </a:r>
            <a:r>
              <a:rPr lang="ru-RU" u="sng" dirty="0" smtClean="0"/>
              <a:t>государственных органов</a:t>
            </a:r>
            <a:r>
              <a:rPr lang="ru-RU" dirty="0" smtClean="0"/>
              <a:t>, уполномоченных осуществлять деятельность </a:t>
            </a:r>
            <a:r>
              <a:rPr lang="ru-RU" u="sng" dirty="0" smtClean="0"/>
              <a:t>по охране правопорядка и законности</a:t>
            </a:r>
            <a:r>
              <a:rPr lang="ru-RU" dirty="0" smtClean="0"/>
              <a:t>, </a:t>
            </a:r>
            <a:r>
              <a:rPr lang="ru-RU" u="sng" dirty="0" smtClean="0"/>
              <a:t>защите прав и свобод человека</a:t>
            </a:r>
            <a:r>
              <a:rPr lang="ru-RU" dirty="0" smtClean="0"/>
              <a:t> (правоохранительную деятельность).</a:t>
            </a:r>
          </a:p>
          <a:p>
            <a:pPr>
              <a:buNone/>
            </a:pPr>
            <a:endParaRPr lang="ru-RU"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066800"/>
          </a:xfrm>
        </p:spPr>
        <p:txBody>
          <a:bodyPr>
            <a:normAutofit/>
          </a:bodyPr>
          <a:lstStyle/>
          <a:p>
            <a:r>
              <a:rPr lang="ru-RU" sz="2800" b="1" dirty="0" smtClean="0">
                <a:solidFill>
                  <a:schemeClr val="tx1"/>
                </a:solidFill>
              </a:rPr>
              <a:t>Федеральный закон РФ о прокуратуре РФ (от 17.01.1992)</a:t>
            </a:r>
            <a:endParaRPr lang="ru-RU" sz="2800" b="1" dirty="0">
              <a:solidFill>
                <a:schemeClr val="tx1"/>
              </a:solidFill>
            </a:endParaRPr>
          </a:p>
        </p:txBody>
      </p:sp>
      <p:sp>
        <p:nvSpPr>
          <p:cNvPr id="3" name="Содержимое 2"/>
          <p:cNvSpPr>
            <a:spLocks noGrp="1"/>
          </p:cNvSpPr>
          <p:nvPr>
            <p:ph idx="1"/>
          </p:nvPr>
        </p:nvSpPr>
        <p:spPr>
          <a:xfrm>
            <a:off x="500034" y="1714488"/>
            <a:ext cx="8072494" cy="5000660"/>
          </a:xfrm>
        </p:spPr>
        <p:txBody>
          <a:bodyPr>
            <a:normAutofit/>
          </a:bodyPr>
          <a:lstStyle/>
          <a:p>
            <a:pPr marL="452628" indent="-342900" algn="just">
              <a:buAutoNum type="arabicPeriod"/>
            </a:pPr>
            <a:r>
              <a:rPr lang="ru-RU" sz="2400" dirty="0" smtClean="0">
                <a:latin typeface="Times New Roman" pitchFamily="18" charset="0"/>
                <a:cs typeface="Times New Roman" pitchFamily="18" charset="0"/>
              </a:rPr>
              <a:t>Прокуратура Российской Федерации - единая федеральная централизованная система органов, осуществляющих от имени Российской Федерации надзор за соблюдением Конституции Российской Федерации и исполнением законов, действующих на территории Российской Федерации.</a:t>
            </a:r>
          </a:p>
          <a:p>
            <a:pPr marL="452628" indent="-342900" algn="just">
              <a:buNone/>
            </a:pPr>
            <a:r>
              <a:rPr lang="ru-RU" sz="2400" dirty="0" smtClean="0">
                <a:latin typeface="Times New Roman" pitchFamily="18" charset="0"/>
                <a:cs typeface="Times New Roman" pitchFamily="18" charset="0"/>
              </a:rPr>
              <a:t>     </a:t>
            </a:r>
            <a:endParaRPr lang="ru-RU" sz="2400" i="1"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751344"/>
            <a:ext cx="7929618" cy="4893647"/>
          </a:xfrm>
          <a:prstGeom prst="rect">
            <a:avLst/>
          </a:prstGeom>
        </p:spPr>
        <p:txBody>
          <a:bodyPr wrap="square">
            <a:spAutoFit/>
          </a:bodyPr>
          <a:lstStyle/>
          <a:p>
            <a:pPr marL="452628" indent="-342900"/>
            <a:r>
              <a:rPr lang="ru-RU" sz="2400" dirty="0" smtClean="0">
                <a:latin typeface="Times New Roman" pitchFamily="18" charset="0"/>
                <a:cs typeface="Times New Roman" pitchFamily="18" charset="0"/>
              </a:rPr>
              <a:t>2. В целях обеспечения верховенства закона, единства и </a:t>
            </a:r>
          </a:p>
          <a:p>
            <a:pPr marL="452628" indent="-342900"/>
            <a:r>
              <a:rPr lang="ru-RU" sz="2400" dirty="0" smtClean="0">
                <a:latin typeface="Times New Roman" pitchFamily="18" charset="0"/>
                <a:cs typeface="Times New Roman" pitchFamily="18" charset="0"/>
              </a:rPr>
              <a:t>укрепления законности, защиты прав и свобод человека и</a:t>
            </a:r>
          </a:p>
          <a:p>
            <a:pPr marL="452628" indent="-342900"/>
            <a:r>
              <a:rPr lang="ru-RU" sz="2400" dirty="0" smtClean="0">
                <a:latin typeface="Times New Roman" pitchFamily="18" charset="0"/>
                <a:cs typeface="Times New Roman" pitchFamily="18" charset="0"/>
              </a:rPr>
              <a:t>гражданина, а также охраняемых законом интересов</a:t>
            </a:r>
          </a:p>
          <a:p>
            <a:pPr marL="452628" indent="-342900"/>
            <a:r>
              <a:rPr lang="ru-RU" sz="2400" dirty="0" smtClean="0">
                <a:latin typeface="Times New Roman" pitchFamily="18" charset="0"/>
                <a:cs typeface="Times New Roman" pitchFamily="18" charset="0"/>
              </a:rPr>
              <a:t>общества и государства прокуратура Российской</a:t>
            </a:r>
          </a:p>
          <a:p>
            <a:pPr marL="452628" indent="-342900"/>
            <a:r>
              <a:rPr lang="ru-RU" sz="2400" dirty="0" smtClean="0">
                <a:latin typeface="Times New Roman" pitchFamily="18" charset="0"/>
                <a:cs typeface="Times New Roman" pitchFamily="18" charset="0"/>
              </a:rPr>
              <a:t>Федерации осуществляет:  надзор за исполнением законов</a:t>
            </a:r>
          </a:p>
          <a:p>
            <a:pPr marL="452628" indent="-342900"/>
            <a:r>
              <a:rPr lang="ru-RU" sz="2400" dirty="0" smtClean="0">
                <a:latin typeface="Times New Roman" pitchFamily="18" charset="0"/>
                <a:cs typeface="Times New Roman" pitchFamily="18" charset="0"/>
              </a:rPr>
              <a:t>федеральными министерствами, государственными</a:t>
            </a:r>
          </a:p>
          <a:p>
            <a:pPr marL="452628" indent="-342900"/>
            <a:r>
              <a:rPr lang="ru-RU" sz="2400" dirty="0" smtClean="0">
                <a:latin typeface="Times New Roman" pitchFamily="18" charset="0"/>
                <a:cs typeface="Times New Roman" pitchFamily="18" charset="0"/>
              </a:rPr>
              <a:t>комитетами, службами и иными федеральными органами</a:t>
            </a:r>
          </a:p>
          <a:p>
            <a:pPr marL="452628" indent="-342900"/>
            <a:r>
              <a:rPr lang="ru-RU" sz="2400" dirty="0" smtClean="0">
                <a:latin typeface="Times New Roman" pitchFamily="18" charset="0"/>
                <a:cs typeface="Times New Roman" pitchFamily="18" charset="0"/>
              </a:rPr>
              <a:t>исполнительной власти, представительными</a:t>
            </a:r>
          </a:p>
          <a:p>
            <a:pPr marL="452628" indent="-342900"/>
            <a:r>
              <a:rPr lang="ru-RU" sz="2400" dirty="0" smtClean="0">
                <a:latin typeface="Times New Roman" pitchFamily="18" charset="0"/>
                <a:cs typeface="Times New Roman" pitchFamily="18" charset="0"/>
              </a:rPr>
              <a:t>(законодательными) и исполнительными органами</a:t>
            </a:r>
          </a:p>
          <a:p>
            <a:pPr marL="452628" indent="-342900"/>
            <a:r>
              <a:rPr lang="ru-RU" sz="2400" dirty="0" smtClean="0">
                <a:latin typeface="Times New Roman" pitchFamily="18" charset="0"/>
                <a:cs typeface="Times New Roman" pitchFamily="18" charset="0"/>
              </a:rPr>
              <a:t>субъектов Российской Федерации, органами местного</a:t>
            </a:r>
          </a:p>
          <a:p>
            <a:pPr marL="452628" indent="-342900"/>
            <a:r>
              <a:rPr lang="ru-RU" sz="2400" dirty="0" smtClean="0">
                <a:latin typeface="Times New Roman" pitchFamily="18" charset="0"/>
                <a:cs typeface="Times New Roman" pitchFamily="18" charset="0"/>
              </a:rPr>
              <a:t>самоуправления, органами военного управления,</a:t>
            </a:r>
          </a:p>
          <a:p>
            <a:pPr marL="452628" indent="-342900"/>
            <a:r>
              <a:rPr lang="ru-RU" sz="2400" dirty="0" smtClean="0">
                <a:latin typeface="Times New Roman" pitchFamily="18" charset="0"/>
                <a:cs typeface="Times New Roman" pitchFamily="18" charset="0"/>
              </a:rPr>
              <a:t>органами контроля, их должностными лицами, а также за</a:t>
            </a:r>
          </a:p>
          <a:p>
            <a:pPr marL="452628" indent="-342900"/>
            <a:r>
              <a:rPr lang="ru-RU" sz="2400" dirty="0" smtClean="0">
                <a:latin typeface="Times New Roman" pitchFamily="18" charset="0"/>
                <a:cs typeface="Times New Roman" pitchFamily="18" charset="0"/>
              </a:rPr>
              <a:t>соответствием законам издаваемых ими правовых актов</a:t>
            </a:r>
            <a:r>
              <a:rPr lang="ru-RU" sz="2000" dirty="0" smtClean="0">
                <a:latin typeface="Times New Roman" pitchFamily="18" charset="0"/>
                <a:cs typeface="Times New Roman" pitchFamily="18" charset="0"/>
              </a:rPr>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idx="1"/>
          </p:nvPr>
        </p:nvSpPr>
        <p:spPr>
          <a:xfrm>
            <a:off x="457200" y="857232"/>
            <a:ext cx="8229600" cy="5214974"/>
          </a:xfrm>
        </p:spPr>
        <p:txBody>
          <a:bodyPr>
            <a:normAutofit/>
          </a:bodyPr>
          <a:lstStyle/>
          <a:p>
            <a:pPr algn="just">
              <a:buNone/>
            </a:pPr>
            <a:r>
              <a:rPr lang="ru-RU" sz="2000" dirty="0" smtClean="0">
                <a:latin typeface="Times New Roman" pitchFamily="18" charset="0"/>
                <a:cs typeface="Times New Roman" pitchFamily="18" charset="0"/>
              </a:rPr>
              <a:t>Прокуратура Российской Федерации выполняет и иные функции,</a:t>
            </a:r>
          </a:p>
          <a:p>
            <a:pPr algn="just">
              <a:buNone/>
            </a:pPr>
            <a:r>
              <a:rPr lang="ru-RU" sz="2000" dirty="0" smtClean="0">
                <a:latin typeface="Times New Roman" pitchFamily="18" charset="0"/>
                <a:cs typeface="Times New Roman" pitchFamily="18" charset="0"/>
              </a:rPr>
              <a:t>установленные федеральными законами:</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надзор за соблюдением прав и свобод человека и гражданина федеральными министерствами, государственными комитетами, службами и иными федеральными органами исполнительной власти, представительными (законодательными) и исполнительными органами субъектов Российской Федерации, органами местного самоуправления, органами военного управления, органами контроля, их должностными лицами, а также органами управления и руководителями коммерческих и некоммерческих организаций; </a:t>
            </a:r>
          </a:p>
          <a:p>
            <a:pPr algn="just"/>
            <a:r>
              <a:rPr lang="ru-RU" sz="2000" dirty="0" smtClean="0">
                <a:latin typeface="Times New Roman" pitchFamily="18" charset="0"/>
                <a:cs typeface="Times New Roman" pitchFamily="18" charset="0"/>
              </a:rPr>
              <a:t>надзор за исполнением законов органами, осуществляющими оперативно-розыскную деятельность, дознание и предварительное следствие; </a:t>
            </a:r>
          </a:p>
          <a:p>
            <a:pPr algn="just"/>
            <a:r>
              <a:rPr lang="ru-RU" sz="2000" dirty="0" smtClean="0">
                <a:latin typeface="Times New Roman" pitchFamily="18" charset="0"/>
                <a:cs typeface="Times New Roman" pitchFamily="18" charset="0"/>
              </a:rPr>
              <a:t>надзор за исполнением законов судебными приставами; </a:t>
            </a:r>
          </a:p>
          <a:p>
            <a:endParaRPr lang="ru-RU"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15370" cy="5857916"/>
          </a:xfrm>
        </p:spPr>
        <p:txBody>
          <a:bodyPr>
            <a:normAutofit fontScale="92500" lnSpcReduction="20000"/>
          </a:bodyPr>
          <a:lstStyle/>
          <a:p>
            <a:pPr>
              <a:buNone/>
            </a:pPr>
            <a:endParaRPr lang="ru-RU" sz="18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надзор за исполнением законов администрациями органов и учреждений, исполняющих наказание и применяющих назначаемые судом меры принудительного характера, администрациями мест содержания задержанных и заключенных под стражу; </a:t>
            </a:r>
          </a:p>
          <a:p>
            <a:r>
              <a:rPr lang="ru-RU" sz="2200" dirty="0" smtClean="0">
                <a:latin typeface="Times New Roman" pitchFamily="18" charset="0"/>
                <a:cs typeface="Times New Roman" pitchFamily="18" charset="0"/>
              </a:rPr>
              <a:t>уголовное преследование в соответствии с полномочиями, установленными уголовно-процессуальным законодательством Российской Федерации; </a:t>
            </a:r>
          </a:p>
          <a:p>
            <a:r>
              <a:rPr lang="ru-RU" sz="2200" dirty="0" smtClean="0">
                <a:latin typeface="Times New Roman" pitchFamily="18" charset="0"/>
                <a:cs typeface="Times New Roman" pitchFamily="18" charset="0"/>
              </a:rPr>
              <a:t>координацию деятельности правоохранительных органов по борьбе с преступностью.</a:t>
            </a:r>
          </a:p>
          <a:p>
            <a:pPr algn="just">
              <a:buNone/>
            </a:pPr>
            <a:endParaRPr lang="ru-RU" sz="2200" dirty="0" smtClean="0">
              <a:latin typeface="Times New Roman" pitchFamily="18" charset="0"/>
              <a:cs typeface="Times New Roman" pitchFamily="18" charset="0"/>
            </a:endParaRPr>
          </a:p>
          <a:p>
            <a:pPr algn="just">
              <a:buNone/>
            </a:pPr>
            <a:r>
              <a:rPr lang="ru-RU" sz="2200" dirty="0" smtClean="0">
                <a:latin typeface="Times New Roman" pitchFamily="18" charset="0"/>
                <a:cs typeface="Times New Roman" pitchFamily="18" charset="0"/>
              </a:rPr>
              <a:t>3. Прокуроры в соответствии с процессуальным законодательством Российской Федерации участвуют в рассмотрении дел судами, арбитражными судами (далее - суды) опротестовывают противоречащие закону решения, приговоры, определения и постановления судов.</a:t>
            </a:r>
          </a:p>
          <a:p>
            <a:pPr algn="just"/>
            <a:endParaRPr lang="ru-RU" sz="2200" dirty="0" smtClean="0">
              <a:latin typeface="Times New Roman" pitchFamily="18" charset="0"/>
              <a:cs typeface="Times New Roman" pitchFamily="18" charset="0"/>
            </a:endParaRPr>
          </a:p>
          <a:p>
            <a:pPr algn="just">
              <a:buNone/>
            </a:pPr>
            <a:r>
              <a:rPr lang="ru-RU" sz="2200" dirty="0" smtClean="0">
                <a:latin typeface="Times New Roman" pitchFamily="18" charset="0"/>
                <a:cs typeface="Times New Roman" pitchFamily="18" charset="0"/>
              </a:rPr>
              <a:t> 4.  Прокуратура Российской Федерации принимает участие в</a:t>
            </a:r>
          </a:p>
          <a:p>
            <a:pPr algn="just">
              <a:buNone/>
            </a:pPr>
            <a:r>
              <a:rPr lang="ru-RU" sz="2200" dirty="0" smtClean="0">
                <a:latin typeface="Times New Roman" pitchFamily="18" charset="0"/>
                <a:cs typeface="Times New Roman" pitchFamily="18" charset="0"/>
              </a:rPr>
              <a:t>     правотворческой деятельности.</a:t>
            </a:r>
          </a:p>
          <a:p>
            <a:pPr algn="just">
              <a:buNone/>
            </a:pPr>
            <a:endParaRPr lang="ru-RU" sz="2200" dirty="0" smtClean="0">
              <a:latin typeface="Times New Roman" pitchFamily="18" charset="0"/>
              <a:cs typeface="Times New Roman" pitchFamily="18" charset="0"/>
            </a:endParaRPr>
          </a:p>
          <a:p>
            <a:pPr algn="just">
              <a:buNone/>
            </a:pPr>
            <a:r>
              <a:rPr lang="ru-RU" sz="2200" dirty="0" smtClean="0">
                <a:latin typeface="Times New Roman" pitchFamily="18" charset="0"/>
                <a:cs typeface="Times New Roman" pitchFamily="18" charset="0"/>
              </a:rPr>
              <a:t> 5. Генеральная прокуратура Российской Федерации выпускает специальные издания.</a:t>
            </a:r>
          </a:p>
          <a:p>
            <a:endParaRPr lang="ru-RU"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928670"/>
            <a:ext cx="7858180" cy="4893647"/>
          </a:xfrm>
          <a:prstGeom prst="rect">
            <a:avLst/>
          </a:prstGeom>
        </p:spPr>
        <p:txBody>
          <a:bodyPr wrap="square">
            <a:spAutoFit/>
          </a:bodyPr>
          <a:lstStyle/>
          <a:p>
            <a:pPr algn="just"/>
            <a:r>
              <a:rPr lang="ru-RU" sz="2400" b="1" dirty="0" smtClean="0"/>
              <a:t>Статья 5. Недопустимость вмешательства в осуществление прокурорского надзора</a:t>
            </a:r>
          </a:p>
          <a:p>
            <a:pPr algn="just">
              <a:buNone/>
            </a:pPr>
            <a:r>
              <a:rPr lang="ru-RU" sz="2400" dirty="0" smtClean="0"/>
              <a:t>       1. Воздействие в какой-либо форме федеральных органов государственной власти, органов государственной власти субъектов Российской Федерации, органов местного самоуправления, общественных объединений, средств массовой информации, их представителей, а также должностных лиц на прокурора или следователя с целью повлиять на принимаемое им решение или воспрепятствование в какой-либо форме его деятельности влечет за собой установленную законом ответственность.</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pPr algn="ctr"/>
            <a:r>
              <a:rPr lang="ru-RU" sz="3600" b="1" dirty="0" smtClean="0"/>
              <a:t>Признаки государства</a:t>
            </a:r>
            <a:endParaRPr lang="ru-RU" sz="3600" b="1" dirty="0"/>
          </a:p>
        </p:txBody>
      </p:sp>
      <p:sp>
        <p:nvSpPr>
          <p:cNvPr id="3" name="Содержимое 2"/>
          <p:cNvSpPr>
            <a:spLocks noGrp="1"/>
          </p:cNvSpPr>
          <p:nvPr>
            <p:ph idx="1"/>
          </p:nvPr>
        </p:nvSpPr>
        <p:spPr/>
        <p:txBody>
          <a:bodyPr>
            <a:normAutofit/>
          </a:bodyPr>
          <a:lstStyle/>
          <a:p>
            <a:pPr>
              <a:buFont typeface="Wingdings" pitchFamily="2" charset="2"/>
              <a:buChar char="ü"/>
            </a:pPr>
            <a:r>
              <a:rPr lang="ru-RU" dirty="0" smtClean="0"/>
              <a:t> Публичная власть</a:t>
            </a:r>
          </a:p>
          <a:p>
            <a:pPr>
              <a:buFont typeface="Wingdings" pitchFamily="2" charset="2"/>
              <a:buChar char="ü"/>
            </a:pPr>
            <a:r>
              <a:rPr lang="ru-RU" dirty="0" smtClean="0"/>
              <a:t>Аппарат управления</a:t>
            </a:r>
          </a:p>
          <a:p>
            <a:pPr>
              <a:buFont typeface="Wingdings" pitchFamily="2" charset="2"/>
              <a:buChar char="ü"/>
            </a:pPr>
            <a:r>
              <a:rPr lang="ru-RU" dirty="0" smtClean="0"/>
              <a:t>Суверенитет</a:t>
            </a:r>
          </a:p>
          <a:p>
            <a:pPr>
              <a:buFont typeface="Wingdings" pitchFamily="2" charset="2"/>
              <a:buChar char="ü"/>
            </a:pPr>
            <a:r>
              <a:rPr lang="ru-RU" dirty="0" smtClean="0"/>
              <a:t>Система права</a:t>
            </a:r>
          </a:p>
          <a:p>
            <a:pPr>
              <a:buFont typeface="Wingdings" pitchFamily="2" charset="2"/>
              <a:buChar char="ü"/>
            </a:pPr>
            <a:r>
              <a:rPr lang="ru-RU" dirty="0" smtClean="0"/>
              <a:t>Гражданство</a:t>
            </a:r>
          </a:p>
          <a:p>
            <a:pPr>
              <a:buFont typeface="Wingdings" pitchFamily="2" charset="2"/>
              <a:buChar char="ü"/>
            </a:pPr>
            <a:r>
              <a:rPr lang="ru-RU" dirty="0" smtClean="0"/>
              <a:t>Налоги и сборы</a:t>
            </a:r>
          </a:p>
          <a:p>
            <a:pPr>
              <a:buFont typeface="Wingdings" pitchFamily="2" charset="2"/>
              <a:buChar char="ü"/>
            </a:pPr>
            <a:r>
              <a:rPr lang="ru-RU" dirty="0" smtClean="0"/>
              <a:t>Политическая деятельность</a:t>
            </a:r>
          </a:p>
          <a:p>
            <a:pPr>
              <a:buFont typeface="Wingdings" pitchFamily="2" charset="2"/>
              <a:buChar char="ü"/>
            </a:pPr>
            <a:r>
              <a:rPr lang="ru-RU" dirty="0" smtClean="0"/>
              <a:t>Ограниченная территория</a:t>
            </a:r>
            <a:endParaRPr lang="ru-RU"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215370" cy="4500594"/>
          </a:xfrm>
        </p:spPr>
        <p:txBody>
          <a:bodyPr>
            <a:normAutofit/>
          </a:bodyPr>
          <a:lstStyle/>
          <a:p>
            <a:pPr algn="just">
              <a:buNone/>
            </a:pPr>
            <a:r>
              <a:rPr lang="ru-RU" sz="1800" dirty="0" smtClean="0"/>
              <a:t/>
            </a:r>
            <a:br>
              <a:rPr lang="ru-RU" sz="1800" dirty="0" smtClean="0"/>
            </a:br>
            <a:r>
              <a:rPr lang="ru-RU" sz="2000" i="1" dirty="0" smtClean="0"/>
              <a:t>Постановлением Конституционного Суда РФ от 18 февраля 2000 г. N 3-П пункт 2 статьи 5 признан не соответствующим Конституции Российской Федерации, ее статьям 24 (часть 2), 29 (часть 4), 45, 46 (части 1 и 2) и 55 (части 2 и 3), постольку, поскольку по смыслу, придаваемому ему правоприменительной практикой, он во всех случаях приводит к отказу органами прокуратуры в предоставлении гражданину для ознакомления материалов, непосредственно затрагивающих его права и свободы, без предусмотренных законом надлежащих оснований, связанных с содержанием указанных материалов, и препятствует тем самым судебной проверке обоснованности такого отказа.</a:t>
            </a:r>
            <a:r>
              <a:rPr lang="ru-RU" sz="2000" dirty="0" smtClean="0"/>
              <a:t/>
            </a:r>
            <a:br>
              <a:rPr lang="ru-RU" sz="2000" dirty="0" smtClean="0"/>
            </a:br>
            <a:r>
              <a:rPr lang="ru-RU" sz="2000" dirty="0" smtClean="0"/>
              <a:t>       </a:t>
            </a:r>
          </a:p>
          <a:p>
            <a:pPr>
              <a:buNone/>
            </a:pPr>
            <a:endParaRPr lang="ru-RU" sz="1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000108"/>
            <a:ext cx="7786742" cy="4154984"/>
          </a:xfrm>
          <a:prstGeom prst="rect">
            <a:avLst/>
          </a:prstGeom>
        </p:spPr>
        <p:txBody>
          <a:bodyPr wrap="square">
            <a:spAutoFit/>
          </a:bodyPr>
          <a:lstStyle/>
          <a:p>
            <a:pPr algn="just">
              <a:buNone/>
            </a:pPr>
            <a:r>
              <a:rPr lang="ru-RU" dirty="0" smtClean="0"/>
              <a:t> 2</a:t>
            </a:r>
            <a:r>
              <a:rPr lang="ru-RU" sz="2400" dirty="0" smtClean="0"/>
              <a:t>. Прокурор и следователь не обязаны давать каких-либо объяснений по существу находящихся в их производстве дел и материалов, а также предоставлять их кому бы то ни было для ознакомления иначе как в случаях и порядке, предусмотренных федеральным законодательством.</a:t>
            </a:r>
          </a:p>
          <a:p>
            <a:pPr algn="just">
              <a:buNone/>
            </a:pPr>
            <a:endParaRPr lang="ru-RU" sz="2400" dirty="0" smtClean="0"/>
          </a:p>
          <a:p>
            <a:pPr algn="just">
              <a:buNone/>
            </a:pPr>
            <a:r>
              <a:rPr lang="ru-RU" sz="2400" dirty="0" smtClean="0"/>
              <a:t>3. Никто не вправе без разрешения прокурора разглашать материалы проверок и предварительного следствия, проводимых органами прокуратуры, до их завершения.</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42918"/>
            <a:ext cx="9144000" cy="6215082"/>
          </a:xfrm>
        </p:spPr>
        <p:txBody>
          <a:bodyPr>
            <a:normAutofit/>
          </a:bodyPr>
          <a:lstStyle/>
          <a:p>
            <a:pPr>
              <a:buNone/>
            </a:pPr>
            <a:r>
              <a:rPr lang="ru-RU" sz="2400" b="1" dirty="0" smtClean="0"/>
              <a:t>   Статья 6. Обязательность исполнения требований прокурора</a:t>
            </a:r>
          </a:p>
          <a:p>
            <a:pPr algn="just">
              <a:buNone/>
            </a:pPr>
            <a:r>
              <a:rPr lang="ru-RU" sz="2000" dirty="0" smtClean="0"/>
              <a:t> 1.Требования прокурора, вытекающие из его полномочий, перечисленных в статьях 22, 27, 30 и 33 настоящего Федерального закона, подлежат безусловному исполнению в установленный срок.</a:t>
            </a:r>
          </a:p>
          <a:p>
            <a:pPr algn="just">
              <a:buNone/>
            </a:pPr>
            <a:r>
              <a:rPr lang="ru-RU" sz="2000" dirty="0" smtClean="0"/>
              <a:t>2.Статистическая и иная информация, справки, документы и их копии, необходимые при осуществлении возложенных на органы прокуратуры функций, представляются по требованию прокурора и следователя безвозмездно.</a:t>
            </a:r>
          </a:p>
          <a:p>
            <a:pPr algn="just">
              <a:buNone/>
            </a:pPr>
            <a:r>
              <a:rPr lang="ru-RU" sz="2000" dirty="0" smtClean="0"/>
              <a:t>3.Неисполнение требований прокурора и следователя, вытекающих из их полномочий, а также уклонение от явки по их вызову влекут за собой установленную законом ответственность. </a:t>
            </a:r>
          </a:p>
          <a:p>
            <a:endParaRPr lang="ru-RU" sz="24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18-4.gif"/>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714380"/>
          </a:xfrm>
        </p:spPr>
        <p:txBody>
          <a:bodyPr>
            <a:normAutofit/>
          </a:bodyPr>
          <a:lstStyle/>
          <a:p>
            <a:r>
              <a:rPr lang="ru-RU" sz="3200" b="1" dirty="0" smtClean="0"/>
              <a:t>Закон РФ о полиции (от 07.02.2011)</a:t>
            </a:r>
            <a:endParaRPr lang="ru-RU" sz="3200" b="1" dirty="0"/>
          </a:p>
        </p:txBody>
      </p:sp>
      <p:sp>
        <p:nvSpPr>
          <p:cNvPr id="3" name="Содержимое 2"/>
          <p:cNvSpPr>
            <a:spLocks noGrp="1"/>
          </p:cNvSpPr>
          <p:nvPr>
            <p:ph idx="1"/>
          </p:nvPr>
        </p:nvSpPr>
        <p:spPr>
          <a:xfrm>
            <a:off x="357158" y="1357298"/>
            <a:ext cx="8215370" cy="5500702"/>
          </a:xfrm>
        </p:spPr>
        <p:txBody>
          <a:bodyPr>
            <a:normAutofit/>
          </a:bodyPr>
          <a:lstStyle/>
          <a:p>
            <a:pPr>
              <a:buNone/>
            </a:pPr>
            <a:r>
              <a:rPr lang="ru-RU" sz="1800" b="1" dirty="0" smtClean="0"/>
              <a:t>   </a:t>
            </a:r>
            <a:r>
              <a:rPr lang="ru-RU" sz="1800" dirty="0" smtClean="0"/>
              <a:t> </a:t>
            </a:r>
            <a:r>
              <a:rPr lang="ru-RU" sz="1800" b="1" dirty="0" smtClean="0"/>
              <a:t>Статья 1. Назначение полиции</a:t>
            </a:r>
            <a:endParaRPr lang="ru-RU" sz="1800" dirty="0" smtClean="0"/>
          </a:p>
          <a:p>
            <a:pPr algn="just">
              <a:buNone/>
            </a:pPr>
            <a:r>
              <a:rPr lang="ru-RU" sz="1800" dirty="0" smtClean="0"/>
              <a:t>  1. Полиция предназначена для защиты жизни, здоровья, прав и свобод граждан Российской Федерации, иностранных граждан, лиц без гражданства (далее также - граждане; лица), для противодействия преступности, охраны общественного порядка, собственности и для обеспечения общественной безопасности.</a:t>
            </a:r>
          </a:p>
          <a:p>
            <a:pPr algn="just">
              <a:buNone/>
            </a:pPr>
            <a:r>
              <a:rPr lang="ru-RU" sz="1800" dirty="0" smtClean="0"/>
              <a:t>       2. Полиция незамедлительно приходит на помощь каждому, кто нуждается в ее защите от преступных и иных противоправных посягательств.</a:t>
            </a:r>
          </a:p>
          <a:p>
            <a:pPr algn="just">
              <a:buNone/>
            </a:pPr>
            <a:r>
              <a:rPr lang="ru-RU" sz="1800" dirty="0" smtClean="0"/>
              <a:t>       3. Полиция в пределах своих полномочий оказывает содействие федеральным органам государственной власти, органам государственной власти субъектов Российской Федерации, иным государственным органам (далее также - государственные органы), органам местного самоуправления, иным муниципальным органам (далее также - муниципальные органы), общественным объединениям, а также организациям независимо от форм собственности (далее - организации), должностным лицам этих органов и организаций (далее - должностные лица) в защите их прав.</a:t>
            </a:r>
          </a:p>
          <a:p>
            <a:endParaRPr lang="ru-RU" sz="18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15370" cy="6858000"/>
          </a:xfrm>
        </p:spPr>
        <p:txBody>
          <a:bodyPr>
            <a:normAutofit/>
          </a:bodyPr>
          <a:lstStyle/>
          <a:p>
            <a:pPr>
              <a:buNone/>
            </a:pPr>
            <a:r>
              <a:rPr lang="ru-RU" sz="2000" b="1" dirty="0" smtClean="0"/>
              <a:t>Статья 2. Основные направления деятельности полиции</a:t>
            </a:r>
          </a:p>
          <a:p>
            <a:pPr>
              <a:buNone/>
            </a:pPr>
            <a:endParaRPr lang="ru-RU" sz="2000" dirty="0" smtClean="0"/>
          </a:p>
          <a:p>
            <a:pPr algn="just">
              <a:buNone/>
            </a:pPr>
            <a:r>
              <a:rPr lang="ru-RU" sz="1800" dirty="0" smtClean="0">
                <a:latin typeface="Times New Roman" pitchFamily="18" charset="0"/>
                <a:cs typeface="Times New Roman" pitchFamily="18" charset="0"/>
              </a:rPr>
              <a:t>1. </a:t>
            </a:r>
            <a:r>
              <a:rPr lang="ru-RU" sz="2000" dirty="0" smtClean="0">
                <a:latin typeface="Times New Roman" pitchFamily="18" charset="0"/>
                <a:cs typeface="Times New Roman" pitchFamily="18" charset="0"/>
              </a:rPr>
              <a:t>Деятельность полиции осуществляется по следующим основным направлениям:</a:t>
            </a:r>
          </a:p>
          <a:p>
            <a:pPr algn="just">
              <a:buNone/>
            </a:pPr>
            <a:r>
              <a:rPr lang="ru-RU" sz="2000" dirty="0" smtClean="0">
                <a:latin typeface="Times New Roman" pitchFamily="18" charset="0"/>
                <a:cs typeface="Times New Roman" pitchFamily="18" charset="0"/>
              </a:rPr>
              <a:t>     1) защита личности, общества, государства от противоправных посягательств;</a:t>
            </a:r>
          </a:p>
          <a:p>
            <a:pPr algn="just">
              <a:buNone/>
            </a:pPr>
            <a:r>
              <a:rPr lang="ru-RU" sz="2000" dirty="0" smtClean="0">
                <a:latin typeface="Times New Roman" pitchFamily="18" charset="0"/>
                <a:cs typeface="Times New Roman" pitchFamily="18" charset="0"/>
              </a:rPr>
              <a:t>    2) предупреждение и пресечение преступлений и административных правонарушений;</a:t>
            </a:r>
          </a:p>
          <a:p>
            <a:pPr algn="just">
              <a:buNone/>
            </a:pPr>
            <a:r>
              <a:rPr lang="ru-RU" sz="2000" dirty="0" smtClean="0">
                <a:latin typeface="Times New Roman" pitchFamily="18" charset="0"/>
                <a:cs typeface="Times New Roman" pitchFamily="18" charset="0"/>
              </a:rPr>
              <a:t>   3) выявление и раскрытие преступлений, производство дознания по уголовным делам;</a:t>
            </a:r>
          </a:p>
          <a:p>
            <a:pPr algn="just">
              <a:buNone/>
            </a:pPr>
            <a:r>
              <a:rPr lang="ru-RU" sz="2000" dirty="0" smtClean="0">
                <a:latin typeface="Times New Roman" pitchFamily="18" charset="0"/>
                <a:cs typeface="Times New Roman" pitchFamily="18" charset="0"/>
              </a:rPr>
              <a:t>   4) розыск лиц;</a:t>
            </a:r>
          </a:p>
          <a:p>
            <a:pPr algn="just">
              <a:buNone/>
            </a:pPr>
            <a:r>
              <a:rPr lang="ru-RU" sz="2000" dirty="0" smtClean="0">
                <a:latin typeface="Times New Roman" pitchFamily="18" charset="0"/>
                <a:cs typeface="Times New Roman" pitchFamily="18" charset="0"/>
              </a:rPr>
              <a:t>   5) производство по делам об административных правонарушениях, исполнение административных наказаний;</a:t>
            </a:r>
          </a:p>
          <a:p>
            <a:pPr algn="just">
              <a:buNone/>
            </a:pPr>
            <a:r>
              <a:rPr lang="ru-RU" sz="2000" dirty="0" smtClean="0">
                <a:latin typeface="Times New Roman" pitchFamily="18" charset="0"/>
                <a:cs typeface="Times New Roman" pitchFamily="18" charset="0"/>
              </a:rPr>
              <a:t>   6) обеспечение правопорядка в общественных местах;</a:t>
            </a:r>
          </a:p>
          <a:p>
            <a:pPr algn="just">
              <a:buNone/>
            </a:pPr>
            <a:r>
              <a:rPr lang="ru-RU" sz="2000" dirty="0" smtClean="0">
                <a:latin typeface="Times New Roman" pitchFamily="18" charset="0"/>
                <a:cs typeface="Times New Roman" pitchFamily="18" charset="0"/>
              </a:rPr>
              <a:t>   7) обеспечение безопасности дорожного движения;</a:t>
            </a:r>
          </a:p>
          <a:p>
            <a:pPr>
              <a:buNone/>
            </a:pPr>
            <a:endParaRPr lang="ru-RU" sz="18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071546"/>
            <a:ext cx="8229600" cy="4786346"/>
          </a:xfrm>
        </p:spPr>
        <p:txBody>
          <a:bodyPr>
            <a:normAutofit/>
          </a:bodyPr>
          <a:lstStyle/>
          <a:p>
            <a:pPr algn="just">
              <a:buNone/>
            </a:pPr>
            <a:r>
              <a:rPr lang="ru-RU" sz="1800" dirty="0" smtClean="0">
                <a:latin typeface="Times New Roman" pitchFamily="18" charset="0"/>
                <a:cs typeface="Times New Roman" pitchFamily="18" charset="0"/>
              </a:rPr>
              <a:t>8) </a:t>
            </a:r>
            <a:r>
              <a:rPr lang="ru-RU" sz="2000" dirty="0" smtClean="0">
                <a:latin typeface="Times New Roman" pitchFamily="18" charset="0"/>
                <a:cs typeface="Times New Roman" pitchFamily="18" charset="0"/>
              </a:rPr>
              <a:t>контроль за соблюдением законодательства Российской Федерации в области оборота оружия;</a:t>
            </a:r>
          </a:p>
          <a:p>
            <a:pPr algn="just">
              <a:buNone/>
            </a:pPr>
            <a:r>
              <a:rPr lang="ru-RU" sz="2000" dirty="0" smtClean="0">
                <a:latin typeface="Times New Roman" pitchFamily="18" charset="0"/>
                <a:cs typeface="Times New Roman" pitchFamily="18" charset="0"/>
              </a:rPr>
              <a:t>9) контроль за соблюдением законодательства Российской Федерации в области частной детективной (сыскной) и охранной деятельности;</a:t>
            </a:r>
          </a:p>
          <a:p>
            <a:pPr algn="just">
              <a:buNone/>
            </a:pPr>
            <a:r>
              <a:rPr lang="ru-RU" sz="2000" dirty="0" smtClean="0">
                <a:latin typeface="Times New Roman" pitchFamily="18" charset="0"/>
                <a:cs typeface="Times New Roman" pitchFamily="18" charset="0"/>
              </a:rPr>
              <a:t>10) охрана имущества и объектов, в том числе на договорной основе;</a:t>
            </a:r>
          </a:p>
          <a:p>
            <a:pPr algn="just">
              <a:buNone/>
            </a:pPr>
            <a:r>
              <a:rPr lang="ru-RU" sz="2000" dirty="0" smtClean="0">
                <a:latin typeface="Times New Roman" pitchFamily="18" charset="0"/>
                <a:cs typeface="Times New Roman" pitchFamily="18" charset="0"/>
              </a:rPr>
              <a:t>11) государственная защита потерпевших, свидетелей и иных участников уголовного судопроизводства, судей, прокуроров, следователей, должностных лиц правоохранительных и контролирующих органов, а также других защищаемых лиц;</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12) осуществление экспертно-криминалистической деятельности.</a:t>
            </a:r>
          </a:p>
          <a:p>
            <a:pPr algn="just">
              <a:buNone/>
            </a:pPr>
            <a:r>
              <a:rPr lang="ru-RU" sz="2000" dirty="0" smtClean="0">
                <a:latin typeface="Times New Roman" pitchFamily="18" charset="0"/>
                <a:cs typeface="Times New Roman" pitchFamily="18" charset="0"/>
              </a:rPr>
              <a:t>2. По решению Президента Российской Федерации сотрудники полиции могут участвовать в деятельности по поддержанию или восстановлению международного мира и безопасности.</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85794"/>
            <a:ext cx="8001056" cy="5715040"/>
          </a:xfrm>
        </p:spPr>
        <p:txBody>
          <a:bodyPr>
            <a:normAutofit fontScale="62500" lnSpcReduction="20000"/>
          </a:bodyPr>
          <a:lstStyle/>
          <a:p>
            <a:pPr algn="just">
              <a:buNone/>
            </a:pPr>
            <a:r>
              <a:rPr lang="ru-RU" b="1" dirty="0" smtClean="0">
                <a:latin typeface="Times New Roman" pitchFamily="18" charset="0"/>
                <a:cs typeface="Times New Roman" pitchFamily="18" charset="0"/>
              </a:rPr>
              <a:t>Федеральная служба безопасности РФ </a:t>
            </a:r>
            <a:r>
              <a:rPr lang="ru-RU" dirty="0" smtClean="0">
                <a:latin typeface="Times New Roman" pitchFamily="18" charset="0"/>
                <a:cs typeface="Times New Roman" pitchFamily="18" charset="0"/>
              </a:rPr>
              <a:t>представляет собой систему</a:t>
            </a:r>
          </a:p>
          <a:p>
            <a:pPr algn="just">
              <a:buNone/>
            </a:pPr>
            <a:r>
              <a:rPr lang="ru-RU" dirty="0" smtClean="0">
                <a:latin typeface="Times New Roman" pitchFamily="18" charset="0"/>
                <a:cs typeface="Times New Roman" pitchFamily="18" charset="0"/>
              </a:rPr>
              <a:t>государственных органов, которая в установленном законом порядке</a:t>
            </a:r>
          </a:p>
          <a:p>
            <a:pPr algn="just">
              <a:buNone/>
            </a:pPr>
            <a:r>
              <a:rPr lang="ru-RU" dirty="0" smtClean="0">
                <a:latin typeface="Times New Roman" pitchFamily="18" charset="0"/>
                <a:cs typeface="Times New Roman" pitchFamily="18" charset="0"/>
              </a:rPr>
              <a:t>осуществляет деятельность по защите от внутренних и внешних угроз</a:t>
            </a:r>
          </a:p>
          <a:p>
            <a:pPr algn="just">
              <a:buNone/>
            </a:pPr>
            <a:r>
              <a:rPr lang="ru-RU" dirty="0" smtClean="0">
                <a:latin typeface="Times New Roman" pitchFamily="18" charset="0"/>
                <a:cs typeface="Times New Roman" pitchFamily="18" charset="0"/>
              </a:rPr>
              <a:t>жизненно важных интересов личности, общества, государства.</a:t>
            </a:r>
          </a:p>
          <a:p>
            <a:pPr algn="just">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ФСБ осуществляется по следующим основным направлениям:</a:t>
            </a:r>
          </a:p>
          <a:p>
            <a:r>
              <a:rPr lang="ru-RU" dirty="0" smtClean="0">
                <a:latin typeface="Times New Roman" pitchFamily="18" charset="0"/>
                <a:cs typeface="Times New Roman" pitchFamily="18" charset="0"/>
              </a:rPr>
              <a:t>контрразведывательная деятельность;</a:t>
            </a:r>
          </a:p>
          <a:p>
            <a:r>
              <a:rPr lang="ru-RU" dirty="0" smtClean="0">
                <a:latin typeface="Times New Roman" pitchFamily="18" charset="0"/>
                <a:cs typeface="Times New Roman" pitchFamily="18" charset="0"/>
              </a:rPr>
              <a:t>борьба с терроризмом;</a:t>
            </a:r>
          </a:p>
          <a:p>
            <a:r>
              <a:rPr lang="ru-RU" dirty="0" smtClean="0">
                <a:latin typeface="Times New Roman" pitchFamily="18" charset="0"/>
                <a:cs typeface="Times New Roman" pitchFamily="18" charset="0"/>
              </a:rPr>
              <a:t>защита конституционного строя;</a:t>
            </a:r>
          </a:p>
          <a:p>
            <a:r>
              <a:rPr lang="ru-RU" dirty="0" smtClean="0">
                <a:latin typeface="Times New Roman" pitchFamily="18" charset="0"/>
                <a:cs typeface="Times New Roman" pitchFamily="18" charset="0"/>
              </a:rPr>
              <a:t>борьба с преступностью;</a:t>
            </a:r>
          </a:p>
          <a:p>
            <a:r>
              <a:rPr lang="ru-RU" dirty="0" smtClean="0">
                <a:latin typeface="Times New Roman" pitchFamily="18" charset="0"/>
                <a:cs typeface="Times New Roman" pitchFamily="18" charset="0"/>
              </a:rPr>
              <a:t>разведывательная деятельность;</a:t>
            </a:r>
          </a:p>
          <a:p>
            <a:r>
              <a:rPr lang="ru-RU" dirty="0" smtClean="0">
                <a:latin typeface="Times New Roman" pitchFamily="18" charset="0"/>
                <a:cs typeface="Times New Roman" pitchFamily="18" charset="0"/>
              </a:rPr>
              <a:t>пограничная деятельность;</a:t>
            </a:r>
          </a:p>
          <a:p>
            <a:r>
              <a:rPr lang="ru-RU" dirty="0" smtClean="0">
                <a:latin typeface="Times New Roman" pitchFamily="18" charset="0"/>
                <a:cs typeface="Times New Roman" pitchFamily="18" charset="0"/>
              </a:rPr>
              <a:t>обеспечение информационной безопасности</a:t>
            </a:r>
          </a:p>
          <a:p>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Иные направления деятельности органов ФСБ определяются федеральным законодательством:</a:t>
            </a:r>
          </a:p>
          <a:p>
            <a:r>
              <a:rPr lang="ru-RU" dirty="0" smtClean="0">
                <a:latin typeface="Times New Roman" pitchFamily="18" charset="0"/>
                <a:cs typeface="Times New Roman" pitchFamily="18" charset="0"/>
              </a:rPr>
              <a:t>борьба с коррупцией.</a:t>
            </a:r>
          </a:p>
          <a:p>
            <a:pPr>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Права и обязанности Федеральной службы безопасности Российской</a:t>
            </a:r>
          </a:p>
          <a:p>
            <a:pPr algn="just">
              <a:buNone/>
            </a:pPr>
            <a:r>
              <a:rPr lang="ru-RU" dirty="0" smtClean="0">
                <a:latin typeface="Times New Roman" pitchFamily="18" charset="0"/>
                <a:cs typeface="Times New Roman" pitchFamily="18" charset="0"/>
              </a:rPr>
              <a:t>Федерации установлены статьями 12 и 13 федерального закона «О</a:t>
            </a:r>
          </a:p>
          <a:p>
            <a:pPr algn="just">
              <a:buNone/>
            </a:pPr>
            <a:r>
              <a:rPr lang="ru-RU" dirty="0" smtClean="0">
                <a:latin typeface="Times New Roman" pitchFamily="18" charset="0"/>
                <a:cs typeface="Times New Roman" pitchFamily="18" charset="0"/>
              </a:rPr>
              <a:t>федеральной службе безопасности» № 40-ФЗ (от 3 апреля 1995).</a:t>
            </a:r>
          </a:p>
          <a:p>
            <a:endParaRPr lang="ru-RU"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857256"/>
          </a:xfrm>
        </p:spPr>
        <p:txBody>
          <a:bodyPr>
            <a:normAutofit/>
          </a:bodyPr>
          <a:lstStyle/>
          <a:p>
            <a:r>
              <a:rPr lang="ru-RU" sz="2800" b="1" dirty="0" smtClean="0"/>
              <a:t>Статья 1. Адвокатская деятельность</a:t>
            </a:r>
            <a:endParaRPr lang="ru-RU" sz="2800" dirty="0"/>
          </a:p>
        </p:txBody>
      </p:sp>
      <p:sp>
        <p:nvSpPr>
          <p:cNvPr id="3" name="Содержимое 2"/>
          <p:cNvSpPr>
            <a:spLocks noGrp="1"/>
          </p:cNvSpPr>
          <p:nvPr>
            <p:ph idx="1"/>
          </p:nvPr>
        </p:nvSpPr>
        <p:spPr>
          <a:xfrm>
            <a:off x="571472" y="1340768"/>
            <a:ext cx="8286808" cy="5517232"/>
          </a:xfrm>
        </p:spPr>
        <p:txBody>
          <a:bodyPr>
            <a:normAutofit/>
          </a:bodyPr>
          <a:lstStyle/>
          <a:p>
            <a:pPr marL="452628" indent="-342900" algn="just">
              <a:buAutoNum type="arabicPeriod"/>
            </a:pPr>
            <a:r>
              <a:rPr lang="ru-RU" sz="1800" dirty="0" smtClean="0">
                <a:latin typeface="Times New Roman" pitchFamily="18" charset="0"/>
                <a:cs typeface="Times New Roman" pitchFamily="18" charset="0"/>
              </a:rPr>
              <a:t>Адвокатской деятельностью является квалифицированная юридическая помощь, оказываемая на профессиональной основе лицами, получившими статус адвоката в порядке, установленном настоящим Федеральным законом, физическим и юридическим лицам (далее - доверители) в целях защиты их прав, свобод и интересов, а также обеспечения доступа к правосудию.</a:t>
            </a:r>
          </a:p>
          <a:p>
            <a:pPr marL="452628" indent="-342900" algn="just">
              <a:buNone/>
            </a:pPr>
            <a:r>
              <a:rPr lang="ru-RU" sz="1800" dirty="0" smtClean="0">
                <a:latin typeface="Times New Roman" pitchFamily="18" charset="0"/>
                <a:cs typeface="Times New Roman" pitchFamily="18" charset="0"/>
              </a:rPr>
              <a:t>2. Адвокатская деятельность не является предпринимательской.</a:t>
            </a:r>
          </a:p>
          <a:p>
            <a:pPr algn="just">
              <a:buNone/>
            </a:pPr>
            <a:r>
              <a:rPr lang="ru-RU" sz="1800" dirty="0" smtClean="0">
                <a:latin typeface="Times New Roman" pitchFamily="18" charset="0"/>
                <a:cs typeface="Times New Roman" pitchFamily="18" charset="0"/>
              </a:rPr>
              <a:t>3. Не является адвокатской деятельностью юридическая помощь, оказываемая:</a:t>
            </a:r>
          </a:p>
          <a:p>
            <a:pPr algn="just">
              <a:buNone/>
            </a:pPr>
            <a:r>
              <a:rPr lang="ru-RU" sz="1800" dirty="0" smtClean="0">
                <a:latin typeface="Times New Roman" pitchFamily="18" charset="0"/>
                <a:cs typeface="Times New Roman" pitchFamily="18" charset="0"/>
              </a:rPr>
              <a:t>    работниками юридических служб юридических лиц (далее - организации), а также работниками органов государственной власти и органов местного самоуправления;</a:t>
            </a:r>
          </a:p>
          <a:p>
            <a:pPr algn="just">
              <a:buNone/>
            </a:pPr>
            <a:r>
              <a:rPr lang="ru-RU" sz="1800" dirty="0" smtClean="0">
                <a:latin typeface="Times New Roman" pitchFamily="18" charset="0"/>
                <a:cs typeface="Times New Roman" pitchFamily="18" charset="0"/>
              </a:rPr>
              <a:t>     участниками и работниками организаций, оказывающих юридические услуги, а также индивидуальными предпринимателями;</a:t>
            </a:r>
          </a:p>
          <a:p>
            <a:pPr algn="just">
              <a:buNone/>
            </a:pPr>
            <a:r>
              <a:rPr lang="ru-RU" sz="1800" dirty="0" smtClean="0">
                <a:latin typeface="Times New Roman" pitchFamily="18" charset="0"/>
                <a:cs typeface="Times New Roman" pitchFamily="18" charset="0"/>
              </a:rPr>
              <a:t>    нотариусами, патентными поверенными, за исключением случаев, когда в качестве патентного поверенного выступает адвокат, либо другими лицами, которые законом специально уполномочены на ведение своей профессиональной деятельности.  </a:t>
            </a:r>
          </a:p>
          <a:p>
            <a:pPr algn="just">
              <a:buNone/>
            </a:pPr>
            <a:r>
              <a:rPr lang="ru-RU" sz="1800" dirty="0" smtClean="0">
                <a:latin typeface="Times New Roman" pitchFamily="18" charset="0"/>
                <a:cs typeface="Times New Roman" pitchFamily="18" charset="0"/>
              </a:rPr>
              <a:t>4. Действие настоящего Федерального закона не распространяется также на органы и лиц, которые осуществляют представительство в силу закона.</a:t>
            </a:r>
          </a:p>
          <a:p>
            <a:pPr algn="just">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928694"/>
          </a:xfrm>
        </p:spPr>
        <p:txBody>
          <a:bodyPr>
            <a:normAutofit/>
          </a:bodyPr>
          <a:lstStyle/>
          <a:p>
            <a:r>
              <a:rPr lang="ru-RU" sz="2800" b="1" dirty="0" smtClean="0">
                <a:latin typeface="Times New Roman" pitchFamily="18" charset="0"/>
                <a:cs typeface="Times New Roman" pitchFamily="18" charset="0"/>
              </a:rPr>
              <a:t>Статья 3. Адвокатура и государство</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500174"/>
            <a:ext cx="8229600" cy="4539426"/>
          </a:xfrm>
        </p:spPr>
        <p:txBody>
          <a:bodyPr>
            <a:normAutofit fontScale="70000" lnSpcReduction="20000"/>
          </a:bodyPr>
          <a:lstStyle/>
          <a:p>
            <a:pPr algn="just">
              <a:buNone/>
            </a:pPr>
            <a:r>
              <a:rPr lang="ru-RU" dirty="0" smtClean="0">
                <a:latin typeface="Times New Roman" pitchFamily="18" charset="0"/>
                <a:cs typeface="Times New Roman" pitchFamily="18" charset="0"/>
              </a:rPr>
              <a:t>      1. Адвокатура является профессиональным сообществом адвокатов и как институт гражданского общества не входит в систему органов государственной власти и органов местного самоуправления.</a:t>
            </a:r>
          </a:p>
          <a:p>
            <a:pPr algn="just">
              <a:buNone/>
            </a:pPr>
            <a:r>
              <a:rPr lang="ru-RU" dirty="0" smtClean="0">
                <a:latin typeface="Times New Roman" pitchFamily="18" charset="0"/>
                <a:cs typeface="Times New Roman" pitchFamily="18" charset="0"/>
              </a:rPr>
              <a:t>      2. Адвокатура действует на основе принципов законности, независимости, самоуправления, корпоративности, а также принципа равноправия адвокатов.</a:t>
            </a:r>
          </a:p>
          <a:p>
            <a:pPr algn="just">
              <a:buNone/>
            </a:pPr>
            <a:r>
              <a:rPr lang="ru-RU" dirty="0" smtClean="0">
                <a:latin typeface="Times New Roman" pitchFamily="18" charset="0"/>
                <a:cs typeface="Times New Roman" pitchFamily="18" charset="0"/>
              </a:rPr>
              <a:t>      3. В целях обеспечения доступности для населения юридической помощи и содействия адвокатской деятельности органы государственной власти обеспечивают гарантии независимости адвокатуры, осуществляют финансирование деятельности адвокатов, оказывающих юридическую помощь гражданам Российской Федерации бесплатно в случаях, предусмотренных законодательством Российской Федерации, а также при необходимости выделяют адвокатским образованиям служебные помещения и средства связи.</a:t>
            </a:r>
          </a:p>
          <a:p>
            <a:pPr algn="just">
              <a:buNone/>
            </a:pPr>
            <a:r>
              <a:rPr lang="ru-RU" dirty="0" smtClean="0">
                <a:latin typeface="Times New Roman" pitchFamily="18" charset="0"/>
                <a:cs typeface="Times New Roman" pitchFamily="18" charset="0"/>
              </a:rPr>
              <a:t>       4. Каждому адвокату гарантируется социальное обеспечение, предусмотренное для граждан Конституцией Российской Федерации.</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785818"/>
          </a:xfrm>
        </p:spPr>
        <p:txBody>
          <a:bodyPr>
            <a:normAutofit/>
          </a:bodyPr>
          <a:lstStyle/>
          <a:p>
            <a:pPr algn="ctr"/>
            <a:r>
              <a:rPr lang="ru-RU" sz="3600" b="1" dirty="0" smtClean="0"/>
              <a:t>Функции государства</a:t>
            </a:r>
            <a:endParaRPr lang="ru-RU" sz="3600" b="1" dirty="0"/>
          </a:p>
        </p:txBody>
      </p:sp>
      <p:sp>
        <p:nvSpPr>
          <p:cNvPr id="3" name="Содержимое 2"/>
          <p:cNvSpPr>
            <a:spLocks noGrp="1"/>
          </p:cNvSpPr>
          <p:nvPr>
            <p:ph idx="1"/>
          </p:nvPr>
        </p:nvSpPr>
        <p:spPr/>
        <p:txBody>
          <a:bodyPr/>
          <a:lstStyle/>
          <a:p>
            <a:pPr>
              <a:buNone/>
            </a:pPr>
            <a:endParaRPr lang="ru-RU" dirty="0" smtClean="0"/>
          </a:p>
          <a:p>
            <a:pPr>
              <a:buNone/>
            </a:pPr>
            <a:r>
              <a:rPr lang="ru-RU" sz="2800" dirty="0"/>
              <a:t> </a:t>
            </a:r>
            <a:r>
              <a:rPr lang="ru-RU" sz="2800" dirty="0" smtClean="0"/>
              <a:t>                Внутренние                         Внешние</a:t>
            </a:r>
          </a:p>
          <a:p>
            <a:pPr>
              <a:buNone/>
            </a:pPr>
            <a:r>
              <a:rPr lang="ru-RU" sz="1800" dirty="0" smtClean="0"/>
              <a:t>1.Поддержание общественного порядка       1.Защита интересов общества на </a:t>
            </a:r>
          </a:p>
          <a:p>
            <a:pPr>
              <a:buNone/>
            </a:pPr>
            <a:r>
              <a:rPr lang="ru-RU" sz="1800" dirty="0" smtClean="0"/>
              <a:t>2.Регулирование экономики                            международной арене</a:t>
            </a:r>
          </a:p>
          <a:p>
            <a:pPr>
              <a:buNone/>
            </a:pPr>
            <a:r>
              <a:rPr lang="ru-RU" sz="1800" dirty="0" smtClean="0"/>
              <a:t>3.Регулирование социальных отношений    2.Оборона страны</a:t>
            </a:r>
          </a:p>
          <a:p>
            <a:pPr>
              <a:buNone/>
            </a:pPr>
            <a:r>
              <a:rPr lang="ru-RU" sz="1800" dirty="0" smtClean="0"/>
              <a:t>4.Создание и реализация законов                  3.Участие в решениях глобальных</a:t>
            </a:r>
          </a:p>
          <a:p>
            <a:pPr>
              <a:buNone/>
            </a:pPr>
            <a:r>
              <a:rPr lang="ru-RU" sz="1800" dirty="0" smtClean="0"/>
              <a:t>5.Защита политической системы                    проблем</a:t>
            </a:r>
          </a:p>
          <a:p>
            <a:pPr marL="342900" indent="-342900">
              <a:buNone/>
            </a:pPr>
            <a:r>
              <a:rPr lang="ru-RU" sz="1800" dirty="0" smtClean="0"/>
              <a:t>                                                                               4.Миротворческие акции</a:t>
            </a:r>
            <a:endParaRPr lang="ru-RU" sz="1800" dirty="0"/>
          </a:p>
        </p:txBody>
      </p:sp>
      <p:cxnSp>
        <p:nvCxnSpPr>
          <p:cNvPr id="5" name="Прямая со стрелкой 4"/>
          <p:cNvCxnSpPr/>
          <p:nvPr/>
        </p:nvCxnSpPr>
        <p:spPr>
          <a:xfrm rot="10800000" flipV="1">
            <a:off x="2786050" y="1643050"/>
            <a:ext cx="871506" cy="561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214942" y="1643050"/>
            <a:ext cx="724070" cy="560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480"/>
            <a:ext cx="8229600" cy="785818"/>
          </a:xfrm>
        </p:spPr>
        <p:txBody>
          <a:bodyPr>
            <a:normAutofit fontScale="90000"/>
          </a:bodyPr>
          <a:lstStyle/>
          <a:p>
            <a:r>
              <a:rPr lang="ru-RU" sz="3100" b="1" dirty="0" smtClean="0"/>
              <a:t>Статья 2. Нотариус в Российской Федерации</a:t>
            </a:r>
            <a:r>
              <a:rPr lang="ru-RU" b="1" dirty="0" smtClean="0"/>
              <a:t/>
            </a:r>
            <a:br>
              <a:rPr lang="ru-RU" b="1" dirty="0" smtClean="0"/>
            </a:br>
            <a:endParaRPr lang="ru-RU" dirty="0"/>
          </a:p>
        </p:txBody>
      </p:sp>
      <p:sp>
        <p:nvSpPr>
          <p:cNvPr id="3" name="Содержимое 2"/>
          <p:cNvSpPr>
            <a:spLocks noGrp="1"/>
          </p:cNvSpPr>
          <p:nvPr>
            <p:ph idx="1"/>
          </p:nvPr>
        </p:nvSpPr>
        <p:spPr>
          <a:xfrm>
            <a:off x="571472" y="1000108"/>
            <a:ext cx="8001056" cy="5589240"/>
          </a:xfrm>
        </p:spPr>
        <p:txBody>
          <a:bodyPr>
            <a:normAutofit/>
          </a:bodyPr>
          <a:lstStyle/>
          <a:p>
            <a:pPr algn="just">
              <a:buNone/>
            </a:pPr>
            <a:r>
              <a:rPr lang="ru-RU" sz="1800" dirty="0" smtClean="0"/>
              <a:t>      </a:t>
            </a:r>
            <a:r>
              <a:rPr lang="ru-RU" sz="1800" dirty="0" smtClean="0">
                <a:latin typeface="Times New Roman" pitchFamily="18" charset="0"/>
                <a:cs typeface="Times New Roman" pitchFamily="18" charset="0"/>
              </a:rPr>
              <a:t>На должность нотариуса в Российской Федерации назначается в порядке, установленном настоящими Основами, гражданин Российской Федерации, имеющий высшее юридическое образование, прошедший стажировку сроком не менее одного года в государственной нотариальной конторе или у нотариуса, занимающегося частной практикой, сдавший квалификационный экзамен, имеющий лицензию на право нотариальной деятельности. Срок стажировки для лиц, имеющих стаж работы по юридической специальности не менее трех лет, может быть сокращен совместным решением органа юстиции и нотариальной палаты. Продолжительность стажировки не может быть менее шести месяцев. Порядок прохождения стажировки определяется Министерством юстиции Российской Федерации совместно с Федеральной нотариальной палатой. При совершении нотариальных действий нотариусы обладают равными правами и несут одинаковые обязанности независимо от того, работают ли они в государственной нотариальной конторе или занимаются частной практикой. Оформленные нотариусами документы имеют одинаковую юридическую силу. Нотариус, занимающийся частной практикой, должен быть членом нотариальной палаты.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480"/>
            <a:ext cx="8229600" cy="1066800"/>
          </a:xfrm>
        </p:spPr>
        <p:txBody>
          <a:bodyPr>
            <a:normAutofit/>
          </a:bodyPr>
          <a:lstStyle/>
          <a:p>
            <a:r>
              <a:rPr lang="ru-RU" sz="2800" b="1" dirty="0" smtClean="0">
                <a:latin typeface="Times New Roman" pitchFamily="18" charset="0"/>
                <a:cs typeface="Times New Roman" pitchFamily="18" charset="0"/>
              </a:rPr>
              <a:t>Статья 15. Права нотариуса</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785926"/>
            <a:ext cx="8229600" cy="3896484"/>
          </a:xfrm>
        </p:spPr>
        <p:txBody>
          <a:bodyPr>
            <a:normAutofit/>
          </a:bodyPr>
          <a:lstStyle/>
          <a:p>
            <a:pPr algn="just">
              <a:buNone/>
            </a:pPr>
            <a:r>
              <a:rPr lang="ru-RU" sz="2000" b="1" dirty="0" smtClean="0">
                <a:latin typeface="Times New Roman" pitchFamily="18" charset="0"/>
                <a:cs typeface="Times New Roman" pitchFamily="18" charset="0"/>
              </a:rPr>
              <a:t>    Нотариус имеет право: </a:t>
            </a:r>
            <a:r>
              <a:rPr lang="ru-RU" sz="2000" dirty="0" smtClean="0">
                <a:latin typeface="Times New Roman" pitchFamily="18" charset="0"/>
                <a:cs typeface="Times New Roman" pitchFamily="18" charset="0"/>
              </a:rPr>
              <a:t>совершать предусмотренные настоящими Основами нотариальные действия в интересах физических и юридических лиц, обратившихся к нему, за исключением случаев, когда место совершения нотариального действия определено законодательством Российской Федерации или международными договорами; составлять проекты сделок, заявлений и других документов, изготовлять копии документов и выписки из них, а также давать разъяснения по вопросам совершения нотариальных действий; истребовать от физических и юридических лиц сведения и документы, необходимые для совершения нотариальных действий. Законодательством республик в составе Российской Федерации нотариусу могут быть предоставлены и иные права.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642942"/>
          </a:xfrm>
        </p:spPr>
        <p:txBody>
          <a:bodyPr>
            <a:normAutofit/>
          </a:bodyPr>
          <a:lstStyle/>
          <a:p>
            <a:r>
              <a:rPr lang="ru-RU" sz="3200" b="1" dirty="0" smtClean="0"/>
              <a:t>Статья 16. Обязанности нотариуса</a:t>
            </a:r>
            <a:endParaRPr lang="ru-RU" sz="3200" dirty="0"/>
          </a:p>
        </p:txBody>
      </p:sp>
      <p:sp>
        <p:nvSpPr>
          <p:cNvPr id="3" name="Содержимое 2"/>
          <p:cNvSpPr>
            <a:spLocks noGrp="1"/>
          </p:cNvSpPr>
          <p:nvPr>
            <p:ph idx="1"/>
          </p:nvPr>
        </p:nvSpPr>
        <p:spPr>
          <a:xfrm>
            <a:off x="142844" y="1571612"/>
            <a:ext cx="8429684" cy="5286388"/>
          </a:xfrm>
        </p:spPr>
        <p:txBody>
          <a:bodyPr>
            <a:normAutofit lnSpcReduction="10000"/>
          </a:bodyPr>
          <a:lstStyle/>
          <a:p>
            <a:pPr algn="just">
              <a:buNone/>
            </a:pPr>
            <a:r>
              <a:rPr lang="ru-RU" sz="1800" dirty="0" smtClean="0"/>
              <a:t>     Нотариус обязан оказывать физическим и юридическим лицам содействие в осуществлении их прав и защите законных интересов, разъяснять им права и обязанности, предупреждать о последствиях совершаемых нотариальных действий, с тем чтобы юридическая неосведомленность не могла быть использована им во вред. Нотариус выполняет свои обязанности в соответствии с настоящими Основами, законодательством республик в составе Российской Федерации и присягой. Нотариус обязан хранить в тайне сведения, которые стали ему известны в связи с осуществлением его профессиональной деятельности. Суд может освободить нотариуса от обязанности сохранения тайны, если против нотариуса возбуждено уголовное дело в связи с совершением нотариального действия. Нотариус обязан отказать в совершении нотариального действия в случае его несоответствия законодательству Российской Федерации или международным договорам. Нотариус в случаях, предусмотренных законодательными актами Российской Федерации, обязан представить в налоговый орган справку о стоимости имущества, переходящего в собственность граждан, необходимую для исчисления налога с имущества, переходящего в порядке наследования или дарения. </a:t>
            </a:r>
            <a:endParaRPr lang="ru-RU" sz="18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071570"/>
          </a:xfrm>
        </p:spPr>
        <p:txBody>
          <a:bodyPr>
            <a:normAutofit/>
          </a:bodyPr>
          <a:lstStyle/>
          <a:p>
            <a:r>
              <a:rPr lang="ru-RU" sz="2800" b="1" dirty="0" smtClean="0">
                <a:latin typeface="Times New Roman" pitchFamily="18" charset="0"/>
                <a:cs typeface="Times New Roman" pitchFamily="18" charset="0"/>
              </a:rPr>
              <a:t>Статья 16. Обязанности нотариуса</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714488"/>
            <a:ext cx="8443914" cy="4325112"/>
          </a:xfrm>
        </p:spPr>
        <p:txBody>
          <a:bodyPr>
            <a:normAutofit fontScale="62500" lnSpcReduction="20000"/>
          </a:bodyPr>
          <a:lstStyle/>
          <a:p>
            <a:pPr algn="just">
              <a:buNone/>
            </a:pPr>
            <a:r>
              <a:rPr lang="ru-RU" dirty="0" smtClean="0">
                <a:latin typeface="Times New Roman" pitchFamily="18" charset="0"/>
                <a:cs typeface="Times New Roman" pitchFamily="18" charset="0"/>
              </a:rPr>
              <a:t>     Нотариус обязан оказывать физическим и юридическим лицам содействие в осуществлении их прав и защите законных интересов, разъяснять им права и обязанности, предупреждать о последствиях совершаемых нотариальных действий, с тем чтобы юридическая неосведомленность не могла быть использована им во вред. Нотариус выполняет свои обязанности в соответствии с настоящими Основами, законодательством республик в составе Российской Федерации и присягой. Нотариус обязан хранить в тайне сведения, которые стали ему известны в связи с осуществлением его профессиональной деятельности. Суд может освободить нотариуса от обязанности сохранения тайны, если против нотариуса возбуждено уголовное дело в связи с совершением нотариального действия. Нотариус обязан отказать в совершении нотариального действия в случае его несоответствия законодательству Российской Федерации или международным договорам. Нотариус в случаях, предусмотренных законодательными актами Российской Федерации, обязан представить в налоговый орган справку о стоимости имущества, переходящего в собственность граждан, необходимую для исчисления налога с имущества, переходящего в порядке наследования или дарения.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066800"/>
          </a:xfrm>
        </p:spPr>
        <p:txBody>
          <a:bodyPr>
            <a:normAutofit fontScale="90000"/>
          </a:bodyPr>
          <a:lstStyle/>
          <a:p>
            <a:r>
              <a:rPr lang="ru-RU" sz="3100" b="1" dirty="0" smtClean="0">
                <a:latin typeface="Times New Roman" pitchFamily="18" charset="0"/>
                <a:cs typeface="Times New Roman" pitchFamily="18" charset="0"/>
              </a:rPr>
              <a:t>Статья 17. Ответственность нотариуса</a:t>
            </a:r>
            <a:r>
              <a:rPr lang="ru-RU" b="1" dirty="0" smtClean="0"/>
              <a:t/>
            </a:r>
            <a:br>
              <a:rPr lang="ru-RU" b="1" dirty="0" smtClean="0"/>
            </a:br>
            <a:endParaRPr lang="ru-RU" dirty="0"/>
          </a:p>
        </p:txBody>
      </p:sp>
      <p:sp>
        <p:nvSpPr>
          <p:cNvPr id="3" name="Содержимое 2"/>
          <p:cNvSpPr>
            <a:spLocks noGrp="1"/>
          </p:cNvSpPr>
          <p:nvPr>
            <p:ph idx="1"/>
          </p:nvPr>
        </p:nvSpPr>
        <p:spPr>
          <a:xfrm>
            <a:off x="142844" y="1268760"/>
            <a:ext cx="8501122" cy="5374950"/>
          </a:xfrm>
        </p:spPr>
        <p:txBody>
          <a:bodyPr>
            <a:normAutofit/>
          </a:bodyPr>
          <a:lstStyle/>
          <a:p>
            <a:pPr algn="just">
              <a:buNone/>
            </a:pPr>
            <a:r>
              <a:rPr lang="ru-RU" sz="1800" dirty="0" smtClean="0"/>
              <a:t>     </a:t>
            </a:r>
            <a:r>
              <a:rPr lang="ru-RU" sz="1800" dirty="0" smtClean="0">
                <a:latin typeface="Times New Roman" pitchFamily="18" charset="0"/>
                <a:cs typeface="Times New Roman" pitchFamily="18" charset="0"/>
              </a:rPr>
              <a:t>Нотариус, занимающийся частной практикой, умышленно разгласивший сведения о совершенном нотариальном действии или совершивший нотариальное действие, противоречащее законодательству Российской Федерации, обязан по решению суда возместить причиненный вследствие этого ущерб. В других случаях ущерб возмещается нотариусом, если он не может быть возмещен в ином порядке. В случае совершения нотариусом, занимающимся частной практикой, действий, противоречащих законодательству Российской Федерации, его деятельность может быть прекращена судом по представлению должностных лиц, либо органов, указанных в главе VII настоящих Основ. Нотариус, работающий в государственной нотариальной конторе, в случае совершения действий, противоречащих законодательству Российской Федерации, несет ответственность в установленном законом порядке. В случае непредставления либо несвоевременного представления в налоговый орган сведений, предусмотренных частью четвертой статьи 16 настоящих Основ, нотариус может быть привлечен в судебном порядке к ответственности в соответствии с законодательством Российской Федерации.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sud_sis_rf.jpg"/>
          <p:cNvPicPr>
            <a:picLocks noGrp="1" noChangeAspect="1" noChangeArrowheads="1"/>
          </p:cNvPicPr>
          <p:nvPr>
            <p:ph idx="1"/>
          </p:nvPr>
        </p:nvPicPr>
        <p:blipFill>
          <a:blip r:embed="rId2" cstate="print"/>
          <a:srcRect/>
          <a:stretch>
            <a:fillRect/>
          </a:stretch>
        </p:blipFill>
        <p:spPr bwMode="auto">
          <a:xfrm>
            <a:off x="395536" y="604837"/>
            <a:ext cx="8352927" cy="5992515"/>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22-2.gif"/>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ru-RU" sz="2800" dirty="0" smtClean="0">
                <a:latin typeface="Times New Roman" pitchFamily="18" charset="0"/>
                <a:cs typeface="Times New Roman" pitchFamily="18" charset="0"/>
              </a:rPr>
              <a:t>Статья 3. Компетенция мирового судьи</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000108"/>
            <a:ext cx="8215370" cy="6021288"/>
          </a:xfrm>
        </p:spPr>
        <p:txBody>
          <a:bodyPr>
            <a:normAutofit/>
          </a:bodyPr>
          <a:lstStyle/>
          <a:p>
            <a:pPr>
              <a:buAutoNum type="arabicPeriod"/>
            </a:pPr>
            <a:r>
              <a:rPr lang="ru-RU" sz="1800" dirty="0" smtClean="0">
                <a:latin typeface="Times New Roman" pitchFamily="18" charset="0"/>
                <a:cs typeface="Times New Roman" pitchFamily="18" charset="0"/>
              </a:rPr>
              <a:t>Мировой судья рассматривает в первой инстанции: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 уголовные дела о преступлениях, за совершение которых максимальное наказание не превышает трех лет лишения свободы, подсудные ему в соответствии с частью первой статьи 31 Уголовно-процессуального кодекса</a:t>
            </a:r>
          </a:p>
          <a:p>
            <a:pPr>
              <a:buNone/>
            </a:pPr>
            <a:r>
              <a:rPr lang="ru-RU" sz="1800" dirty="0" smtClean="0">
                <a:latin typeface="Times New Roman" pitchFamily="18" charset="0"/>
                <a:cs typeface="Times New Roman" pitchFamily="18" charset="0"/>
              </a:rPr>
              <a:t>     2) дела о расторжении брака, если между супругами отсутствует спор о детях;</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 дела о разделе между супругами совместно нажитого имущества при цене иска, не превышающей пятидесяти тысяч рублей;</a:t>
            </a:r>
          </a:p>
          <a:p>
            <a:pPr>
              <a:buNone/>
            </a:pPr>
            <a:r>
              <a:rPr lang="ru-RU" sz="1800" dirty="0" smtClean="0">
                <a:latin typeface="Times New Roman" pitchFamily="18" charset="0"/>
                <a:cs typeface="Times New Roman" pitchFamily="18" charset="0"/>
              </a:rPr>
              <a:t>     4) дела по имущественным спорам, за исключением дел о наследовании имущества и дел, возникающих из отношений по созданию и использованию результатов интеллектуальной деятельности, при цене иска, не превышающей пятидесяти тысяч рублей;</a:t>
            </a:r>
          </a:p>
          <a:p>
            <a:pPr algn="just">
              <a:buNone/>
            </a:pPr>
            <a:r>
              <a:rPr lang="ru-RU" sz="1800" dirty="0" smtClean="0">
                <a:latin typeface="Times New Roman" pitchFamily="18" charset="0"/>
                <a:cs typeface="Times New Roman" pitchFamily="18" charset="0"/>
              </a:rPr>
              <a:t>     5) дела об определении порядка пользования имуществом;</a:t>
            </a:r>
          </a:p>
          <a:p>
            <a:pPr algn="just">
              <a:buNone/>
            </a:pPr>
            <a:r>
              <a:rPr lang="ru-RU" sz="1800" dirty="0" smtClean="0">
                <a:latin typeface="Times New Roman" pitchFamily="18" charset="0"/>
                <a:cs typeface="Times New Roman" pitchFamily="18" charset="0"/>
              </a:rPr>
              <a:t>     6) дела об административных правонарушениях, отнесенные к компетенции мирового судьи Кодексом Российской Федерации об административных правонарушениях и законами субъектов Российской Федерации.</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356"/>
            <a:ext cx="8786874" cy="1352552"/>
          </a:xfrm>
        </p:spPr>
        <p:txBody>
          <a:bodyPr>
            <a:noAutofit/>
          </a:bodyPr>
          <a:lstStyle/>
          <a:p>
            <a:r>
              <a:rPr lang="ru-RU" sz="2800" b="1" dirty="0" smtClean="0">
                <a:solidFill>
                  <a:schemeClr val="tx1"/>
                </a:solidFill>
                <a:latin typeface="Times New Roman" pitchFamily="18" charset="0"/>
                <a:cs typeface="Times New Roman" pitchFamily="18" charset="0"/>
              </a:rPr>
              <a:t>Федеральный закон РФ «О присяжных заседателях федеральных судов общей юрисдикции в Российской Федерации» (от 20 августа 2004 г.)</a:t>
            </a:r>
            <a:endParaRPr lang="ru-RU" sz="2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8329642" cy="4325112"/>
          </a:xfrm>
        </p:spPr>
        <p:txBody>
          <a:bodyPr>
            <a:normAutofit/>
          </a:bodyPr>
          <a:lstStyle/>
          <a:p>
            <a:pPr algn="just">
              <a:buNone/>
            </a:pPr>
            <a:r>
              <a:rPr lang="ru-RU" sz="2000" b="1" dirty="0" smtClean="0">
                <a:latin typeface="Times New Roman" pitchFamily="18" charset="0"/>
                <a:cs typeface="Times New Roman" pitchFamily="18" charset="0"/>
              </a:rPr>
              <a:t> Статья 2. Участие граждан Российской Федерации в осуществлении</a:t>
            </a:r>
          </a:p>
          <a:p>
            <a:pPr algn="just">
              <a:buNone/>
            </a:pPr>
            <a:r>
              <a:rPr lang="ru-RU" sz="2000" b="1" dirty="0" smtClean="0">
                <a:latin typeface="Times New Roman" pitchFamily="18" charset="0"/>
                <a:cs typeface="Times New Roman" pitchFamily="18" charset="0"/>
              </a:rPr>
              <a:t>правосудия в качестве присяжных заседателей</a:t>
            </a:r>
            <a:endParaRPr lang="ru-RU" sz="2000"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1. Граждане Российской Федерации (далее - граждане) имеют право участвовать в осуществлении правосудия в качестве присяжных заседателей при рассмотрении судами первой инстанции подсудных им уголовных дел с участием присяжных заседателей. Ограничение данного права устанавливается только федеральным законом.</a:t>
            </a:r>
          </a:p>
          <a:p>
            <a:pPr algn="just">
              <a:buNone/>
            </a:pPr>
            <a:r>
              <a:rPr lang="ru-RU" sz="2000" dirty="0" smtClean="0">
                <a:latin typeface="Times New Roman" pitchFamily="18" charset="0"/>
                <a:cs typeface="Times New Roman" pitchFamily="18" charset="0"/>
              </a:rPr>
              <a:t>      2. Участие в осуществлении правосудия в качестве присяжных заседателей граждан, включенных в списки кандидатов в присяжные заседатели, является их гражданским долгом.</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429684" cy="6858000"/>
          </a:xfrm>
        </p:spPr>
        <p:txBody>
          <a:bodyPr>
            <a:normAutofit fontScale="92500" lnSpcReduction="10000"/>
          </a:bodyPr>
          <a:lstStyle/>
          <a:p>
            <a:pPr>
              <a:buNone/>
            </a:pPr>
            <a:r>
              <a:rPr lang="ru-RU" sz="1800" b="1" dirty="0" smtClean="0"/>
              <a:t>   </a:t>
            </a:r>
          </a:p>
          <a:p>
            <a:pPr>
              <a:buNone/>
            </a:pPr>
            <a:endParaRPr lang="ru-RU" sz="1800" b="1" dirty="0" smtClean="0"/>
          </a:p>
          <a:p>
            <a:pPr>
              <a:buNone/>
            </a:pPr>
            <a:r>
              <a:rPr lang="ru-RU" sz="1800" b="1" dirty="0" smtClean="0"/>
              <a:t>  </a:t>
            </a:r>
            <a:r>
              <a:rPr lang="ru-RU" b="1" dirty="0" smtClean="0">
                <a:latin typeface="Times New Roman" pitchFamily="18" charset="0"/>
                <a:cs typeface="Times New Roman" pitchFamily="18" charset="0"/>
              </a:rPr>
              <a:t>Статья 3.</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Требования, предъявляемые к присяжным заседателям</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1. Присяжными заседателями могут быть граждане, включенные в списки кандидатов в присяжные заседатели и призванные в установленном Уголовно-процессуальным кодексом Российской Федерации порядке к участию в рассмотрении судом уголовного дела.</a:t>
            </a:r>
          </a:p>
          <a:p>
            <a:pPr algn="just">
              <a:buNone/>
            </a:pPr>
            <a:r>
              <a:rPr lang="ru-RU" sz="1800" dirty="0" smtClean="0">
                <a:latin typeface="Times New Roman" pitchFamily="18" charset="0"/>
                <a:cs typeface="Times New Roman" pitchFamily="18" charset="0"/>
              </a:rPr>
              <a:t>     2. Присяжными заседателями и кандидатами в присяжные заседатели не могут быть лица:</a:t>
            </a:r>
          </a:p>
          <a:p>
            <a:pPr algn="just">
              <a:buNone/>
            </a:pPr>
            <a:r>
              <a:rPr lang="ru-RU" sz="1800" dirty="0" smtClean="0">
                <a:latin typeface="Times New Roman" pitchFamily="18" charset="0"/>
                <a:cs typeface="Times New Roman" pitchFamily="18" charset="0"/>
              </a:rPr>
              <a:t>    1) не достигшие к моменту составления списков кандидатов в присяжные заседатели возраста 25 лет;</a:t>
            </a:r>
          </a:p>
          <a:p>
            <a:pPr algn="just">
              <a:buNone/>
            </a:pPr>
            <a:r>
              <a:rPr lang="ru-RU" sz="1800" dirty="0" smtClean="0">
                <a:latin typeface="Times New Roman" pitchFamily="18" charset="0"/>
                <a:cs typeface="Times New Roman" pitchFamily="18" charset="0"/>
              </a:rPr>
              <a:t>    2) имеющие непогашенную или неснятую судимость;</a:t>
            </a:r>
          </a:p>
          <a:p>
            <a:pPr algn="just">
              <a:buNone/>
            </a:pPr>
            <a:r>
              <a:rPr lang="ru-RU" sz="1800" dirty="0" smtClean="0">
                <a:latin typeface="Times New Roman" pitchFamily="18" charset="0"/>
                <a:cs typeface="Times New Roman" pitchFamily="18" charset="0"/>
              </a:rPr>
              <a:t>    3) признанные судом недееспособными или ограниченные судом в дееспособности;</a:t>
            </a:r>
          </a:p>
          <a:p>
            <a:pPr algn="just">
              <a:buNone/>
            </a:pPr>
            <a:r>
              <a:rPr lang="ru-RU" sz="1800" dirty="0" smtClean="0">
                <a:latin typeface="Times New Roman" pitchFamily="18" charset="0"/>
                <a:cs typeface="Times New Roman" pitchFamily="18" charset="0"/>
              </a:rPr>
              <a:t>    4) состоящие на учете в наркологическом или психоневрологическом диспансере в связи с лечением от алкоголизма, наркомании, токсикомании, хронических и затяжных психических расстройств.</a:t>
            </a:r>
          </a:p>
          <a:p>
            <a:pPr algn="just">
              <a:buNone/>
            </a:pPr>
            <a:r>
              <a:rPr lang="ru-RU" sz="1800" dirty="0" smtClean="0">
                <a:latin typeface="Times New Roman" pitchFamily="18" charset="0"/>
                <a:cs typeface="Times New Roman" pitchFamily="18" charset="0"/>
              </a:rPr>
              <a:t>     3. К участию в рассмотрении судом конкретного уголовного дела в порядке, установленном Уголовно-процессуальным кодексом Российской Федерации, в качестве присяжных заседателей не допускаются также лица:</a:t>
            </a:r>
          </a:p>
          <a:p>
            <a:pPr algn="just">
              <a:buNone/>
            </a:pPr>
            <a:r>
              <a:rPr lang="ru-RU" sz="1800" dirty="0" smtClean="0">
                <a:latin typeface="Times New Roman" pitchFamily="18" charset="0"/>
                <a:cs typeface="Times New Roman" pitchFamily="18" charset="0"/>
              </a:rPr>
              <a:t>     1) подозреваемые или обвиняемые в совершении преступлений;</a:t>
            </a:r>
          </a:p>
          <a:p>
            <a:pPr algn="just">
              <a:buNone/>
            </a:pPr>
            <a:r>
              <a:rPr lang="ru-RU" sz="1800" dirty="0" smtClean="0">
                <a:latin typeface="Times New Roman" pitchFamily="18" charset="0"/>
                <a:cs typeface="Times New Roman" pitchFamily="18" charset="0"/>
              </a:rPr>
              <a:t>    2) не владеющие языком, на котором ведется судопроизводство;</a:t>
            </a:r>
          </a:p>
          <a:p>
            <a:pPr algn="just">
              <a:buNone/>
            </a:pPr>
            <a:r>
              <a:rPr lang="ru-RU" sz="1800" dirty="0" smtClean="0">
                <a:latin typeface="Times New Roman" pitchFamily="18" charset="0"/>
                <a:cs typeface="Times New Roman" pitchFamily="18" charset="0"/>
              </a:rPr>
              <a:t>    3) имеющие физические или психические недостатки, препятствующие</a:t>
            </a:r>
          </a:p>
          <a:p>
            <a:pPr algn="just">
              <a:buNone/>
            </a:pPr>
            <a:r>
              <a:rPr lang="ru-RU" sz="1800" dirty="0" smtClean="0">
                <a:latin typeface="Times New Roman" pitchFamily="18" charset="0"/>
                <a:cs typeface="Times New Roman" pitchFamily="18" charset="0"/>
              </a:rPr>
              <a:t>    полноценному участию в рассмотрении судом уголовного дела.</a:t>
            </a:r>
          </a:p>
          <a:p>
            <a:endParaRPr lang="ru-RU"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642918"/>
            <a:ext cx="8229600" cy="1143000"/>
          </a:xfrm>
          <a:solidFill>
            <a:schemeClr val="bg1"/>
          </a:solidFill>
        </p:spPr>
        <p:txBody>
          <a:bodyPr>
            <a:noAutofit/>
          </a:bodyPr>
          <a:lstStyle/>
          <a:p>
            <a:r>
              <a:rPr lang="ru-RU" sz="3600" b="1" dirty="0" smtClean="0"/>
              <a:t>                 Форма государства</a:t>
            </a:r>
            <a:br>
              <a:rPr lang="ru-RU" sz="3600" b="1" dirty="0" smtClean="0"/>
            </a:br>
            <a:r>
              <a:rPr lang="ru-RU" sz="3600" b="1" dirty="0" smtClean="0"/>
              <a:t>          Как устроено государство?</a:t>
            </a:r>
            <a:endParaRPr lang="ru-RU" sz="3600" b="1" dirty="0"/>
          </a:p>
        </p:txBody>
      </p:sp>
      <p:sp>
        <p:nvSpPr>
          <p:cNvPr id="3" name="Содержимое 2"/>
          <p:cNvSpPr>
            <a:spLocks noGrp="1"/>
          </p:cNvSpPr>
          <p:nvPr>
            <p:ph idx="1"/>
          </p:nvPr>
        </p:nvSpPr>
        <p:spPr>
          <a:xfrm>
            <a:off x="457200" y="1785926"/>
            <a:ext cx="8229600" cy="4811426"/>
          </a:xfrm>
          <a:noFill/>
        </p:spPr>
        <p:txBody>
          <a:bodyPr vert="horz" lIns="91440" tIns="45720" rIns="91440" bIns="45720" rtlCol="0">
            <a:normAutofit/>
          </a:bodyPr>
          <a:lstStyle/>
          <a:p>
            <a:pPr>
              <a:buNone/>
            </a:pPr>
            <a:endParaRPr lang="ru-RU" dirty="0" smtClean="0"/>
          </a:p>
          <a:p>
            <a:pPr>
              <a:buNone/>
            </a:pPr>
            <a:r>
              <a:rPr lang="ru-RU" b="1" dirty="0" smtClean="0"/>
              <a:t>                   Форма                 Политический</a:t>
            </a:r>
          </a:p>
          <a:p>
            <a:pPr>
              <a:buNone/>
            </a:pPr>
            <a:r>
              <a:rPr lang="ru-RU" b="1" dirty="0" smtClean="0"/>
              <a:t>                правления                    режим                   </a:t>
            </a:r>
          </a:p>
          <a:p>
            <a:pPr>
              <a:buNone/>
            </a:pPr>
            <a:r>
              <a:rPr lang="ru-RU" dirty="0" smtClean="0"/>
              <a:t>  </a:t>
            </a:r>
            <a:r>
              <a:rPr lang="ru-RU" sz="2400" dirty="0" smtClean="0"/>
              <a:t>Какие высшие органы              Как осуществляется</a:t>
            </a:r>
          </a:p>
          <a:p>
            <a:pPr>
              <a:buNone/>
            </a:pPr>
            <a:r>
              <a:rPr lang="ru-RU" sz="2400" dirty="0" smtClean="0"/>
              <a:t>  власти существуют в                 государственная власть?</a:t>
            </a:r>
          </a:p>
          <a:p>
            <a:pPr>
              <a:buNone/>
            </a:pPr>
            <a:r>
              <a:rPr lang="ru-RU" sz="2400" dirty="0" smtClean="0"/>
              <a:t>  государстве?  </a:t>
            </a:r>
          </a:p>
          <a:p>
            <a:pPr algn="ctr">
              <a:buNone/>
            </a:pPr>
            <a:r>
              <a:rPr lang="ru-RU" sz="2400" b="1" dirty="0" smtClean="0"/>
              <a:t>     Форма территориально–                                         государственного устройства</a:t>
            </a:r>
          </a:p>
          <a:p>
            <a:pPr>
              <a:buNone/>
            </a:pPr>
            <a:r>
              <a:rPr lang="ru-RU" sz="2400" dirty="0" smtClean="0"/>
              <a:t>Какова территориальная организация государственной</a:t>
            </a:r>
          </a:p>
          <a:p>
            <a:pPr>
              <a:buNone/>
            </a:pPr>
            <a:r>
              <a:rPr lang="ru-RU" sz="2400" dirty="0" smtClean="0"/>
              <a:t>власти? </a:t>
            </a:r>
            <a:r>
              <a:rPr lang="ru-RU" sz="2400" b="1" dirty="0" smtClean="0"/>
              <a:t>                                         </a:t>
            </a:r>
            <a:endParaRPr lang="ru-RU" sz="2400" b="1" dirty="0"/>
          </a:p>
        </p:txBody>
      </p:sp>
      <p:cxnSp>
        <p:nvCxnSpPr>
          <p:cNvPr id="6" name="Прямая со стрелкой 5"/>
          <p:cNvCxnSpPr/>
          <p:nvPr/>
        </p:nvCxnSpPr>
        <p:spPr>
          <a:xfrm rot="10800000" flipV="1">
            <a:off x="2843808" y="1785926"/>
            <a:ext cx="870936" cy="418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357818" y="1785926"/>
            <a:ext cx="870936" cy="436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3036083" y="3036091"/>
            <a:ext cx="242889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Урок «Конституция РФ. Основы Конституционного строя РФ»</a:t>
            </a:r>
            <a:endParaRPr lang="ru-RU" sz="3200" b="1" dirty="0"/>
          </a:p>
        </p:txBody>
      </p:sp>
      <p:sp>
        <p:nvSpPr>
          <p:cNvPr id="3" name="Содержимое 2"/>
          <p:cNvSpPr>
            <a:spLocks noGrp="1"/>
          </p:cNvSpPr>
          <p:nvPr>
            <p:ph idx="1"/>
          </p:nvPr>
        </p:nvSpPr>
        <p:spPr>
          <a:xfrm>
            <a:off x="457200" y="2143116"/>
            <a:ext cx="8229600" cy="4181484"/>
          </a:xfrm>
        </p:spPr>
        <p:txBody>
          <a:bodyPr>
            <a:normAutofit/>
          </a:bodyPr>
          <a:lstStyle/>
          <a:p>
            <a:pPr>
              <a:buNone/>
            </a:pPr>
            <a:r>
              <a:rPr lang="ru-RU" dirty="0" smtClean="0"/>
              <a:t>План изучения нового материала:</a:t>
            </a:r>
          </a:p>
          <a:p>
            <a:pPr>
              <a:buNone/>
            </a:pPr>
            <a:r>
              <a:rPr lang="ru-RU" dirty="0" smtClean="0"/>
              <a:t>1. Общая характеристика Конституции РФ.</a:t>
            </a:r>
          </a:p>
          <a:p>
            <a:pPr>
              <a:buNone/>
            </a:pPr>
            <a:r>
              <a:rPr lang="ru-RU" dirty="0" smtClean="0"/>
              <a:t>2. Этапы развития Конституции.</a:t>
            </a:r>
          </a:p>
          <a:p>
            <a:pPr>
              <a:buNone/>
            </a:pPr>
            <a:r>
              <a:rPr lang="ru-RU" dirty="0" smtClean="0"/>
              <a:t>3. Закон высшей юридической силы.</a:t>
            </a:r>
          </a:p>
          <a:p>
            <a:pPr>
              <a:buNone/>
            </a:pPr>
            <a:r>
              <a:rPr lang="ru-RU" dirty="0" smtClean="0"/>
              <a:t>4. Конституционный строй.</a:t>
            </a:r>
          </a:p>
          <a:p>
            <a:pPr>
              <a:buNone/>
            </a:pPr>
            <a:r>
              <a:rPr lang="ru-RU" dirty="0" smtClean="0"/>
              <a:t>5. Основы Российского государства.</a:t>
            </a:r>
          </a:p>
          <a:p>
            <a:pPr>
              <a:buNone/>
            </a:pPr>
            <a:r>
              <a:rPr lang="ru-RU" dirty="0" smtClean="0"/>
              <a:t>6. Основы статуса человека и гражданина.</a:t>
            </a:r>
          </a:p>
          <a:p>
            <a:pPr>
              <a:buNone/>
            </a:pPr>
            <a:r>
              <a:rPr lang="ru-RU" dirty="0" smtClean="0"/>
              <a:t>7. Принципы Конституционного строя РФ.</a:t>
            </a:r>
            <a:endParaRPr lang="ru-RU"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475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0003-003-Konstitutsija-Rossijskoj-Federatsii-eto-osnovnoj-zakon-nasheg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img1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15370" cy="5857916"/>
          </a:xfrm>
        </p:spPr>
        <p:txBody>
          <a:bodyPr/>
          <a:lstStyle/>
          <a:p>
            <a:r>
              <a:rPr lang="ru-RU" b="1" u="sng" dirty="0" smtClean="0"/>
              <a:t>Основные ценности нашей Конституции:</a:t>
            </a:r>
            <a:br>
              <a:rPr lang="ru-RU" b="1" u="sng" dirty="0" smtClean="0"/>
            </a:br>
            <a:r>
              <a:rPr lang="ru-RU" dirty="0" smtClean="0"/>
              <a:t>А) нравственные ценности;</a:t>
            </a:r>
            <a:br>
              <a:rPr lang="ru-RU" dirty="0" smtClean="0"/>
            </a:br>
            <a:r>
              <a:rPr lang="ru-RU" dirty="0" smtClean="0"/>
              <a:t>Б) ценности демократии;</a:t>
            </a:r>
            <a:br>
              <a:rPr lang="ru-RU" dirty="0" smtClean="0"/>
            </a:br>
            <a:r>
              <a:rPr lang="ru-RU" dirty="0" smtClean="0"/>
              <a:t>В) ценности патриотизма;</a:t>
            </a:r>
            <a:br>
              <a:rPr lang="ru-RU" dirty="0" smtClean="0"/>
            </a:br>
            <a:r>
              <a:rPr lang="ru-RU" dirty="0" smtClean="0"/>
              <a:t>Г) ценности международного сотрудничества;</a:t>
            </a:r>
            <a:br>
              <a:rPr lang="ru-RU" dirty="0" smtClean="0"/>
            </a:br>
            <a:r>
              <a:rPr lang="ru-RU" dirty="0" smtClean="0"/>
              <a:t>Д) ценности социального мира;</a:t>
            </a:r>
            <a:br>
              <a:rPr lang="ru-RU" dirty="0" smtClean="0"/>
            </a:br>
            <a:r>
              <a:rPr lang="ru-RU" dirty="0" smtClean="0"/>
              <a:t>Е) человек, его права и свободы являются высшей ценностью.</a:t>
            </a:r>
          </a:p>
          <a:p>
            <a:r>
              <a:rPr lang="ru-RU" b="1" u="sng" dirty="0" smtClean="0"/>
              <a:t>Главные задачи:</a:t>
            </a:r>
            <a:r>
              <a:rPr lang="ru-RU" dirty="0" smtClean="0"/>
              <a:t/>
            </a:r>
            <a:br>
              <a:rPr lang="ru-RU" dirty="0" smtClean="0"/>
            </a:br>
            <a:r>
              <a:rPr lang="ru-RU" dirty="0" smtClean="0"/>
              <a:t>А) закрепить и гарантировать фундаментальные права человека;</a:t>
            </a:r>
            <a:br>
              <a:rPr lang="ru-RU" dirty="0" smtClean="0"/>
            </a:br>
            <a:r>
              <a:rPr lang="ru-RU" dirty="0" smtClean="0"/>
              <a:t>Б) упорядочить государственную власть (схема);</a:t>
            </a:r>
            <a:br>
              <a:rPr lang="ru-RU" dirty="0" smtClean="0"/>
            </a:br>
            <a:r>
              <a:rPr lang="ru-RU" dirty="0" smtClean="0"/>
              <a:t>В) утвердить правосудие. </a:t>
            </a:r>
          </a:p>
          <a:p>
            <a:endParaRPr lang="ru-RU"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71480"/>
            <a:ext cx="8358246" cy="5715040"/>
          </a:xfrm>
        </p:spPr>
        <p:txBody>
          <a:bodyPr>
            <a:normAutofit/>
          </a:bodyPr>
          <a:lstStyle/>
          <a:p>
            <a:pPr algn="just">
              <a:buNone/>
            </a:pPr>
            <a:r>
              <a:rPr lang="ru-RU" b="1" dirty="0" smtClean="0">
                <a:latin typeface="Times New Roman" pitchFamily="18" charset="0"/>
                <a:cs typeface="Times New Roman" pitchFamily="18" charset="0"/>
              </a:rPr>
              <a:t>    Конституционный строй -</a:t>
            </a:r>
            <a:r>
              <a:rPr lang="ru-RU" dirty="0" smtClean="0">
                <a:latin typeface="Times New Roman" pitchFamily="18" charset="0"/>
                <a:cs typeface="Times New Roman" pitchFamily="18" charset="0"/>
              </a:rPr>
              <a:t> устройство общества и государства, закрепленное нормами конституционного права.</a:t>
            </a:r>
          </a:p>
          <a:p>
            <a:pPr algn="just">
              <a:buNone/>
            </a:pPr>
            <a:r>
              <a:rPr lang="ru-RU" dirty="0" smtClean="0">
                <a:latin typeface="Times New Roman" pitchFamily="18" charset="0"/>
                <a:cs typeface="Times New Roman" pitchFamily="18" charset="0"/>
              </a:rPr>
              <a:t>   Конституционный строй характеризуется особыми принципами (базовыми началами), лежащими в основе взаимоотношений человека, государства и общества. Сегодня в России государство является политической организацией гражданского общества, имеет демократический правовой характер и человек в нем, его права, свободы, честь, достоинство признаются высшей ценностью, а их соблюдение и защита - основной обязанностью государства.</a:t>
            </a:r>
          </a:p>
          <a:p>
            <a:endParaRPr lang="ru-RU"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0006-006-Osnovy-Konstitutsionnogo-stroj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928670"/>
            <a:ext cx="8072494" cy="5286412"/>
          </a:xfrm>
        </p:spPr>
        <p:txBody>
          <a:bodyPr/>
          <a:lstStyle/>
          <a:p>
            <a:pPr>
              <a:buNone/>
            </a:pPr>
            <a:r>
              <a:rPr lang="ru-RU" b="1" dirty="0" smtClean="0">
                <a:latin typeface="Times New Roman" pitchFamily="18" charset="0"/>
                <a:cs typeface="Times New Roman" pitchFamily="18" charset="0"/>
              </a:rPr>
              <a:t>Принципы Конституционного строя РФ</a:t>
            </a:r>
            <a:r>
              <a:rPr lang="ru-RU"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marL="514350" indent="-514350">
              <a:buAutoNum type="arabicPeriod"/>
            </a:pPr>
            <a:r>
              <a:rPr lang="ru-RU" dirty="0" smtClean="0">
                <a:latin typeface="Times New Roman" pitchFamily="18" charset="0"/>
                <a:cs typeface="Times New Roman" pitchFamily="18" charset="0"/>
              </a:rPr>
              <a:t>Регулируют все стороны жизни общества и государства</a:t>
            </a:r>
          </a:p>
          <a:p>
            <a:pPr marL="514350" indent="-514350">
              <a:buAutoNum type="arabicPeriod"/>
            </a:pPr>
            <a:r>
              <a:rPr lang="ru-RU" dirty="0" smtClean="0">
                <a:latin typeface="Times New Roman" pitchFamily="18" charset="0"/>
                <a:cs typeface="Times New Roman" pitchFamily="18" charset="0"/>
              </a:rPr>
              <a:t>Определяют правовое положение как страны в целом так и отдельной личности</a:t>
            </a:r>
          </a:p>
          <a:p>
            <a:pPr marL="514350" indent="-514350">
              <a:buAutoNum type="arabicPeriod"/>
            </a:pPr>
            <a:r>
              <a:rPr lang="ru-RU" dirty="0" smtClean="0">
                <a:latin typeface="Times New Roman" pitchFamily="18" charset="0"/>
                <a:cs typeface="Times New Roman" pitchFamily="18" charset="0"/>
              </a:rPr>
              <a:t>Составляют правовую базу для всей системы российского права</a:t>
            </a:r>
          </a:p>
          <a:p>
            <a:pPr marL="514350" indent="-514350">
              <a:buAutoNum type="arabicPeriod"/>
            </a:pPr>
            <a:r>
              <a:rPr lang="ru-RU" dirty="0" smtClean="0">
                <a:latin typeface="Times New Roman" pitchFamily="18" charset="0"/>
                <a:cs typeface="Times New Roman" pitchFamily="18" charset="0"/>
              </a:rPr>
              <a:t>Не могут отменяться и пересматриваться пока действует данная Конституция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0007-007-Konstitutsionno-pravovoj-status-cheloveka-i-grazhdanin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0009-002-Osnovy-konstitutsionnogo-stroja-RF.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3600" b="1" dirty="0" smtClean="0"/>
              <a:t>Формы правления государства</a:t>
            </a:r>
            <a:endParaRPr lang="ru-RU" sz="3600" b="1" dirty="0"/>
          </a:p>
        </p:txBody>
      </p:sp>
      <p:sp>
        <p:nvSpPr>
          <p:cNvPr id="3" name="Содержимое 2"/>
          <p:cNvSpPr>
            <a:spLocks noGrp="1"/>
          </p:cNvSpPr>
          <p:nvPr>
            <p:ph idx="1"/>
          </p:nvPr>
        </p:nvSpPr>
        <p:spPr/>
        <p:txBody>
          <a:bodyPr>
            <a:normAutofit/>
          </a:bodyPr>
          <a:lstStyle/>
          <a:p>
            <a:pPr>
              <a:buNone/>
            </a:pPr>
            <a:endParaRPr lang="ru-RU" dirty="0" smtClean="0"/>
          </a:p>
          <a:p>
            <a:pPr>
              <a:buNone/>
            </a:pPr>
            <a:r>
              <a:rPr lang="ru-RU" b="1" dirty="0" smtClean="0"/>
              <a:t>             </a:t>
            </a:r>
            <a:r>
              <a:rPr lang="ru-RU" b="1" dirty="0" smtClean="0">
                <a:latin typeface="Times New Roman" pitchFamily="18" charset="0"/>
                <a:cs typeface="Times New Roman" pitchFamily="18" charset="0"/>
              </a:rPr>
              <a:t>Монархия   </a:t>
            </a:r>
            <a:r>
              <a:rPr lang="ru-RU" b="1" dirty="0" smtClean="0"/>
              <a:t>                           </a:t>
            </a:r>
            <a:r>
              <a:rPr lang="ru-RU" b="1" dirty="0" smtClean="0">
                <a:latin typeface="Times New Roman" pitchFamily="18" charset="0"/>
                <a:cs typeface="Times New Roman" pitchFamily="18" charset="0"/>
              </a:rPr>
              <a:t>Республика</a:t>
            </a:r>
          </a:p>
          <a:p>
            <a:pPr>
              <a:buFont typeface="Courier New" pitchFamily="49" charset="0"/>
              <a:buChar char="o"/>
            </a:pPr>
            <a:r>
              <a:rPr lang="ru-RU" dirty="0" smtClean="0"/>
              <a:t> </a:t>
            </a:r>
            <a:r>
              <a:rPr lang="ru-RU" sz="2800" dirty="0" smtClean="0"/>
              <a:t>Абсолютная (Катар)             Президентская:</a:t>
            </a:r>
          </a:p>
          <a:p>
            <a:pPr>
              <a:buFont typeface="Courier New" pitchFamily="49" charset="0"/>
              <a:buChar char="o"/>
            </a:pPr>
            <a:r>
              <a:rPr lang="ru-RU" sz="2800" dirty="0" smtClean="0"/>
              <a:t>Конституционная:                 США , Бразилия</a:t>
            </a:r>
          </a:p>
          <a:p>
            <a:pPr>
              <a:buFont typeface="Wingdings" pitchFamily="2" charset="2"/>
              <a:buChar char="§"/>
            </a:pPr>
            <a:r>
              <a:rPr lang="ru-RU" sz="2800" dirty="0" smtClean="0"/>
              <a:t>Испания                                   Парламентская:                          </a:t>
            </a:r>
          </a:p>
          <a:p>
            <a:pPr>
              <a:buFont typeface="Wingdings" pitchFamily="2" charset="2"/>
              <a:buChar char="§"/>
            </a:pPr>
            <a:r>
              <a:rPr lang="ru-RU" sz="2800" dirty="0" smtClean="0"/>
              <a:t>Швеция                                    Италия, Германия,</a:t>
            </a:r>
          </a:p>
          <a:p>
            <a:pPr>
              <a:buFont typeface="Wingdings" pitchFamily="2" charset="2"/>
              <a:buChar char="§"/>
            </a:pPr>
            <a:r>
              <a:rPr lang="ru-RU" sz="2800" dirty="0" smtClean="0"/>
              <a:t>Япония                                     Турция</a:t>
            </a:r>
          </a:p>
          <a:p>
            <a:pPr>
              <a:buFont typeface="Wingdings" pitchFamily="2" charset="2"/>
              <a:buChar char="§"/>
            </a:pPr>
            <a:r>
              <a:rPr lang="ru-RU" sz="2800" dirty="0" smtClean="0"/>
              <a:t>Великобритания</a:t>
            </a:r>
            <a:endParaRPr lang="ru-RU" sz="2800" dirty="0"/>
          </a:p>
        </p:txBody>
      </p:sp>
      <p:cxnSp>
        <p:nvCxnSpPr>
          <p:cNvPr id="5" name="Прямая со стрелкой 4"/>
          <p:cNvCxnSpPr/>
          <p:nvPr/>
        </p:nvCxnSpPr>
        <p:spPr>
          <a:xfrm rot="10800000" flipV="1">
            <a:off x="2987824" y="1785926"/>
            <a:ext cx="798358" cy="418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000628" y="1785926"/>
            <a:ext cx="939524" cy="490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0010-010-Pravovoj-status-lichnosti-v-Konstitutsii-RF.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714380"/>
          </a:xfrm>
        </p:spPr>
        <p:txBody>
          <a:bodyPr>
            <a:normAutofit/>
          </a:bodyPr>
          <a:lstStyle/>
          <a:p>
            <a:r>
              <a:rPr lang="ru-RU" sz="3600" b="1" dirty="0" smtClean="0">
                <a:latin typeface="Times New Roman" pitchFamily="18" charset="0"/>
                <a:cs typeface="Times New Roman" pitchFamily="18" charset="0"/>
              </a:rPr>
              <a:t>Конституция РФ</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00174"/>
            <a:ext cx="8229600" cy="5000660"/>
          </a:xfrm>
        </p:spPr>
        <p:txBody>
          <a:bodyPr>
            <a:normAutofit fontScale="70000" lnSpcReduction="20000"/>
          </a:bodyPr>
          <a:lstStyle/>
          <a:p>
            <a:pPr>
              <a:buNone/>
            </a:pPr>
            <a:r>
              <a:rPr lang="ru-RU" sz="2800" b="1" dirty="0" smtClean="0">
                <a:latin typeface="Times New Roman" pitchFamily="18" charset="0"/>
                <a:cs typeface="Times New Roman" pitchFamily="18" charset="0"/>
              </a:rPr>
              <a:t>Статья 2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p>
          <a:p>
            <a:pPr algn="just">
              <a:buNone/>
            </a:pPr>
            <a:r>
              <a:rPr lang="ru-RU" sz="2800" dirty="0" smtClean="0">
                <a:latin typeface="Times New Roman" pitchFamily="18" charset="0"/>
                <a:cs typeface="Times New Roman" pitchFamily="18" charset="0"/>
              </a:rPr>
              <a:t>Человек, его права и свободы являются высшей ценностью. Признание,</a:t>
            </a:r>
          </a:p>
          <a:p>
            <a:pPr algn="just">
              <a:buNone/>
            </a:pPr>
            <a:r>
              <a:rPr lang="ru-RU" sz="2800" dirty="0" smtClean="0">
                <a:latin typeface="Times New Roman" pitchFamily="18" charset="0"/>
                <a:cs typeface="Times New Roman" pitchFamily="18" charset="0"/>
              </a:rPr>
              <a:t>соблюдение и защита прав и свобод человека и гражданина обязанность</a:t>
            </a:r>
          </a:p>
          <a:p>
            <a:pPr algn="just">
              <a:buNone/>
            </a:pPr>
            <a:r>
              <a:rPr lang="ru-RU" sz="2800" dirty="0" smtClean="0">
                <a:latin typeface="Times New Roman" pitchFamily="18" charset="0"/>
                <a:cs typeface="Times New Roman" pitchFamily="18" charset="0"/>
              </a:rPr>
              <a:t>государства. </a:t>
            </a:r>
          </a:p>
          <a:p>
            <a:pPr algn="just">
              <a:buNone/>
            </a:pPr>
            <a:r>
              <a:rPr lang="ru-RU" sz="2800" b="1" dirty="0" smtClean="0">
                <a:latin typeface="Times New Roman" pitchFamily="18" charset="0"/>
                <a:cs typeface="Times New Roman" pitchFamily="18" charset="0"/>
              </a:rPr>
              <a:t>            </a:t>
            </a:r>
          </a:p>
          <a:p>
            <a:pPr>
              <a:buNone/>
            </a:pPr>
            <a:r>
              <a:rPr lang="ru-RU" sz="2800" b="1" dirty="0" smtClean="0">
                <a:latin typeface="Times New Roman" pitchFamily="18" charset="0"/>
                <a:cs typeface="Times New Roman" pitchFamily="18" charset="0"/>
              </a:rPr>
              <a:t>Статья 6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p>
          <a:p>
            <a:pPr marL="514350" indent="-514350" algn="just">
              <a:buAutoNum type="arabicPeriod"/>
            </a:pPr>
            <a:r>
              <a:rPr lang="ru-RU" sz="2800" dirty="0" smtClean="0">
                <a:latin typeface="Times New Roman" pitchFamily="18" charset="0"/>
                <a:cs typeface="Times New Roman" pitchFamily="18" charset="0"/>
              </a:rPr>
              <a:t>Гражданство Российской Федерации приобретается и прекращается в соответствии с федеральным законом, является единым и равным независимо от оснований приобретения. </a:t>
            </a:r>
          </a:p>
          <a:p>
            <a:pPr marL="514350" indent="-514350" algn="just">
              <a:buAutoNum type="arabicPeriod"/>
            </a:pPr>
            <a:r>
              <a:rPr lang="ru-RU" sz="2800" dirty="0" smtClean="0">
                <a:latin typeface="Times New Roman" pitchFamily="18" charset="0"/>
                <a:cs typeface="Times New Roman" pitchFamily="18" charset="0"/>
              </a:rPr>
              <a:t>Каждый гражданин Российской Федерации обладает на ее территории всеми правами и свободами и несет равные обязанности, предусмотренные Конституцией Российской Федерации. </a:t>
            </a:r>
          </a:p>
          <a:p>
            <a:pPr marL="514350" indent="-514350" algn="just">
              <a:buAutoNum type="arabicPeriod"/>
            </a:pPr>
            <a:r>
              <a:rPr lang="ru-RU" sz="2800" dirty="0" smtClean="0">
                <a:latin typeface="Times New Roman" pitchFamily="18" charset="0"/>
                <a:cs typeface="Times New Roman" pitchFamily="18" charset="0"/>
              </a:rPr>
              <a:t>Гражданин Российской Федерации не может быть лишен своего гражданства или права изменить его. </a:t>
            </a:r>
          </a:p>
          <a:p>
            <a:pPr>
              <a:buNone/>
            </a:pPr>
            <a:endParaRPr lang="ru-RU"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1"/>
                </a:solidFill>
              </a:rPr>
              <a:t>Урок «Права и свободы человека и гражданина»</a:t>
            </a:r>
            <a:endParaRPr lang="ru-RU" b="1" dirty="0">
              <a:solidFill>
                <a:schemeClr val="tx1"/>
              </a:solidFill>
            </a:endParaRPr>
          </a:p>
        </p:txBody>
      </p:sp>
      <p:sp>
        <p:nvSpPr>
          <p:cNvPr id="3" name="Содержимое 2"/>
          <p:cNvSpPr>
            <a:spLocks noGrp="1"/>
          </p:cNvSpPr>
          <p:nvPr>
            <p:ph sz="quarter" idx="1"/>
          </p:nvPr>
        </p:nvSpPr>
        <p:spPr/>
        <p:txBody>
          <a:bodyPr>
            <a:normAutofit/>
          </a:bodyPr>
          <a:lstStyle/>
          <a:p>
            <a:pPr>
              <a:buNone/>
            </a:pPr>
            <a:r>
              <a:rPr lang="ru-RU" dirty="0" smtClean="0"/>
              <a:t>План изучения нового материала:</a:t>
            </a:r>
          </a:p>
          <a:p>
            <a:pPr>
              <a:buNone/>
            </a:pPr>
            <a:r>
              <a:rPr lang="ru-RU" dirty="0" smtClean="0"/>
              <a:t>1.Что такое права человека?</a:t>
            </a:r>
          </a:p>
          <a:p>
            <a:pPr>
              <a:buNone/>
            </a:pPr>
            <a:r>
              <a:rPr lang="ru-RU" dirty="0" smtClean="0"/>
              <a:t>2. От идеи к юридическим нормам.</a:t>
            </a:r>
          </a:p>
          <a:p>
            <a:pPr>
              <a:buNone/>
            </a:pPr>
            <a:r>
              <a:rPr lang="ru-RU" dirty="0" smtClean="0"/>
              <a:t>3. Общечеловеческие правовые документы.</a:t>
            </a:r>
          </a:p>
          <a:p>
            <a:pPr>
              <a:buNone/>
            </a:pPr>
            <a:r>
              <a:rPr lang="ru-RU" dirty="0" smtClean="0"/>
              <a:t>4. Права и свободы человека и гражданина РФ.</a:t>
            </a:r>
          </a:p>
          <a:p>
            <a:pPr>
              <a:buNone/>
            </a:pPr>
            <a:r>
              <a:rPr lang="ru-RU" dirty="0" smtClean="0"/>
              <a:t>5. Юридические гарантии и система защиты прав человека.</a:t>
            </a:r>
          </a:p>
          <a:p>
            <a:pPr>
              <a:buNone/>
            </a:pPr>
            <a:r>
              <a:rPr lang="ru-RU" dirty="0" smtClean="0"/>
              <a:t>6.Права ребенка.</a:t>
            </a:r>
            <a:endParaRPr lang="ru-RU"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467600" cy="631844"/>
          </a:xfrm>
        </p:spPr>
        <p:txBody>
          <a:bodyPr>
            <a:normAutofit/>
          </a:bodyPr>
          <a:lstStyle/>
          <a:p>
            <a:r>
              <a:rPr lang="ru-RU" sz="3200" b="1" dirty="0" smtClean="0">
                <a:solidFill>
                  <a:schemeClr val="tx1"/>
                </a:solidFill>
                <a:latin typeface="Times New Roman" pitchFamily="18" charset="0"/>
                <a:cs typeface="Times New Roman" pitchFamily="18" charset="0"/>
              </a:rPr>
              <a:t>Что такое права человека?</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071546"/>
            <a:ext cx="8115328" cy="5402406"/>
          </a:xfrm>
        </p:spPr>
        <p:txBody>
          <a:bodyPr>
            <a:normAutofit lnSpcReduction="10000"/>
          </a:bodyPr>
          <a:lstStyle/>
          <a:p>
            <a:pPr algn="just">
              <a:buNone/>
            </a:pP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Права человека – это неотъемлемые права каждого человека, в независимости от его национальности, местожительства, пола, этнической принадлежности, цвета кожи, религии, языка или любых других признаков. Все люди в равной степени располагают правами человека, исключая всякого рода дискриминацию. Эти права взаимосвязаны, взаимозависимы и неделимы.</a:t>
            </a:r>
          </a:p>
          <a:p>
            <a:pPr algn="just">
              <a:buNone/>
            </a:pPr>
            <a:r>
              <a:rPr lang="ru-RU"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Всеобщие права человека зачастую зафиксированы и гарантированы законом в форме договоров, обычного международного права, общих принципов права и других источников международного права. Международное право в области прав человека возлагает на государства обязательства по осуществлению деятельности с целью поощрения и защиты прав и основных свобод челове</a:t>
            </a:r>
            <a:r>
              <a:rPr lang="ru-RU" sz="2000" dirty="0" smtClean="0">
                <a:latin typeface="Times New Roman" pitchFamily="18" charset="0"/>
                <a:cs typeface="Times New Roman" pitchFamily="18" charset="0"/>
              </a:rPr>
              <a:t>ка.</a:t>
            </a:r>
          </a:p>
          <a:p>
            <a:endParaRPr lang="ru-RU" sz="20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0009-009-Vpervye-ponjatie-prava-cheloveka-vstrechaetsja-vo-frantsuzskoj.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img3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0009-009-Vseobschaja-deklaratsija-prav-chelovek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98397226_large_0017017VseobschajaDeklaratsijapravchelovek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642918"/>
          </a:xfrm>
        </p:spPr>
        <p:txBody>
          <a:bodyPr>
            <a:normAutofit/>
          </a:bodyPr>
          <a:lstStyle/>
          <a:p>
            <a:r>
              <a:rPr lang="ru-RU" sz="2800" b="1" dirty="0" smtClean="0">
                <a:effectLst/>
                <a:latin typeface="Times New Roman" pitchFamily="18" charset="0"/>
                <a:cs typeface="Times New Roman" pitchFamily="18" charset="0"/>
              </a:rPr>
              <a:t>Из всеобщей декларации прав человека </a:t>
            </a:r>
            <a:endParaRPr lang="ru-RU" sz="2800" dirty="0">
              <a:effectLst/>
              <a:latin typeface="Times New Roman" pitchFamily="18" charset="0"/>
              <a:cs typeface="Times New Roman" pitchFamily="18" charset="0"/>
            </a:endParaRPr>
          </a:p>
        </p:txBody>
      </p:sp>
      <p:sp>
        <p:nvSpPr>
          <p:cNvPr id="3" name="Содержимое 2"/>
          <p:cNvSpPr>
            <a:spLocks noGrp="1"/>
          </p:cNvSpPr>
          <p:nvPr>
            <p:ph sz="quarter" idx="1"/>
          </p:nvPr>
        </p:nvSpPr>
        <p:spPr>
          <a:xfrm>
            <a:off x="500034" y="642918"/>
            <a:ext cx="8072494" cy="5715040"/>
          </a:xfrm>
        </p:spPr>
        <p:txBody>
          <a:bodyPr>
            <a:normAutofit fontScale="85000" lnSpcReduction="10000"/>
          </a:bodyPr>
          <a:lstStyle/>
          <a:p>
            <a:pPr algn="just">
              <a:buNone/>
            </a:pPr>
            <a:r>
              <a:rPr lang="ru-RU" b="1" dirty="0" smtClean="0">
                <a:latin typeface="Times New Roman" pitchFamily="18" charset="0"/>
                <a:cs typeface="Times New Roman" pitchFamily="18" charset="0"/>
              </a:rPr>
              <a:t>Статья 1 </a:t>
            </a:r>
          </a:p>
          <a:p>
            <a:pPr algn="just">
              <a:spcBef>
                <a:spcPts val="0"/>
              </a:spcBef>
              <a:buNone/>
            </a:pPr>
            <a:r>
              <a:rPr lang="ru-RU" dirty="0" smtClean="0">
                <a:latin typeface="Times New Roman" pitchFamily="18" charset="0"/>
                <a:cs typeface="Times New Roman" pitchFamily="18" charset="0"/>
              </a:rPr>
              <a:t>Все люди рождаются свободными и равными в своем достоинстве и</a:t>
            </a:r>
          </a:p>
          <a:p>
            <a:pPr algn="just">
              <a:spcBef>
                <a:spcPts val="0"/>
              </a:spcBef>
              <a:buNone/>
            </a:pPr>
            <a:r>
              <a:rPr lang="ru-RU" dirty="0" smtClean="0">
                <a:latin typeface="Times New Roman" pitchFamily="18" charset="0"/>
                <a:cs typeface="Times New Roman" pitchFamily="18" charset="0"/>
              </a:rPr>
              <a:t>правах. Они наделены разумом и совестью и должны поступать в</a:t>
            </a:r>
          </a:p>
          <a:p>
            <a:pPr algn="just">
              <a:spcBef>
                <a:spcPts val="0"/>
              </a:spcBef>
              <a:buNone/>
            </a:pPr>
            <a:r>
              <a:rPr lang="ru-RU" dirty="0" smtClean="0">
                <a:latin typeface="Times New Roman" pitchFamily="18" charset="0"/>
                <a:cs typeface="Times New Roman" pitchFamily="18" charset="0"/>
              </a:rPr>
              <a:t>отношении друг друга в духе братства. </a:t>
            </a:r>
          </a:p>
          <a:p>
            <a:pPr algn="just">
              <a:spcBef>
                <a:spcPts val="0"/>
              </a:spcBef>
              <a:buNone/>
            </a:pPr>
            <a:endParaRPr lang="ru-RU" dirty="0" smtClean="0">
              <a:latin typeface="Times New Roman" pitchFamily="18" charset="0"/>
              <a:cs typeface="Times New Roman" pitchFamily="18" charset="0"/>
            </a:endParaRPr>
          </a:p>
          <a:p>
            <a:pPr algn="just">
              <a:spcBef>
                <a:spcPts val="0"/>
              </a:spcBef>
              <a:buNone/>
            </a:pPr>
            <a:r>
              <a:rPr lang="ru-RU" b="1" dirty="0" smtClean="0">
                <a:latin typeface="Times New Roman" pitchFamily="18" charset="0"/>
                <a:cs typeface="Times New Roman" pitchFamily="18" charset="0"/>
              </a:rPr>
              <a:t>Статья 2</a:t>
            </a:r>
          </a:p>
          <a:p>
            <a:pPr algn="just">
              <a:spcBef>
                <a:spcPts val="0"/>
              </a:spcBef>
              <a:buNone/>
            </a:pPr>
            <a:r>
              <a:rPr lang="ru-RU" dirty="0" smtClean="0">
                <a:latin typeface="Times New Roman" pitchFamily="18" charset="0"/>
                <a:cs typeface="Times New Roman" pitchFamily="18" charset="0"/>
              </a:rPr>
              <a:t>Каждый человек должен обладать всеми правами и всеми свободами,</a:t>
            </a:r>
          </a:p>
          <a:p>
            <a:pPr algn="just">
              <a:spcBef>
                <a:spcPts val="0"/>
              </a:spcBef>
              <a:buNone/>
            </a:pPr>
            <a:r>
              <a:rPr lang="ru-RU" dirty="0" smtClean="0">
                <a:latin typeface="Times New Roman" pitchFamily="18" charset="0"/>
                <a:cs typeface="Times New Roman" pitchFamily="18" charset="0"/>
              </a:rPr>
              <a:t>провозглашенными настоящей Декларацией, без какого бы то ни было</a:t>
            </a:r>
          </a:p>
          <a:p>
            <a:pPr algn="just">
              <a:spcBef>
                <a:spcPts val="0"/>
              </a:spcBef>
              <a:buNone/>
            </a:pPr>
            <a:r>
              <a:rPr lang="ru-RU" dirty="0" smtClean="0">
                <a:latin typeface="Times New Roman" pitchFamily="18" charset="0"/>
                <a:cs typeface="Times New Roman" pitchFamily="18" charset="0"/>
              </a:rPr>
              <a:t>различия, как-то в отношении расы, цвета кожи, пола, языка, религии,</a:t>
            </a:r>
          </a:p>
          <a:p>
            <a:pPr algn="just">
              <a:spcBef>
                <a:spcPts val="0"/>
              </a:spcBef>
              <a:buNone/>
            </a:pPr>
            <a:r>
              <a:rPr lang="ru-RU" dirty="0" smtClean="0">
                <a:latin typeface="Times New Roman" pitchFamily="18" charset="0"/>
                <a:cs typeface="Times New Roman" pitchFamily="18" charset="0"/>
              </a:rPr>
              <a:t>политических или иных убеждений, национального или социального </a:t>
            </a:r>
          </a:p>
          <a:p>
            <a:pPr algn="just">
              <a:spcBef>
                <a:spcPts val="0"/>
              </a:spcBef>
              <a:buNone/>
            </a:pPr>
            <a:r>
              <a:rPr lang="ru-RU" dirty="0" smtClean="0">
                <a:latin typeface="Times New Roman" pitchFamily="18" charset="0"/>
                <a:cs typeface="Times New Roman" pitchFamily="18" charset="0"/>
              </a:rPr>
              <a:t>происхождения, имущественного, сословного или иного положения. </a:t>
            </a:r>
          </a:p>
          <a:p>
            <a:pPr algn="just">
              <a:spcBef>
                <a:spcPts val="0"/>
              </a:spcBef>
              <a:buNone/>
            </a:pPr>
            <a:endParaRPr lang="ru-RU" dirty="0" smtClean="0">
              <a:latin typeface="Times New Roman" pitchFamily="18" charset="0"/>
              <a:cs typeface="Times New Roman" pitchFamily="18" charset="0"/>
            </a:endParaRPr>
          </a:p>
          <a:p>
            <a:pPr algn="just">
              <a:spcBef>
                <a:spcPts val="0"/>
              </a:spcBef>
              <a:buNone/>
            </a:pPr>
            <a:r>
              <a:rPr lang="ru-RU" dirty="0" smtClean="0">
                <a:latin typeface="Times New Roman" pitchFamily="18" charset="0"/>
                <a:cs typeface="Times New Roman" pitchFamily="18" charset="0"/>
              </a:rPr>
              <a:t>Кроме того, не должно проводиться никакого различия на основе</a:t>
            </a:r>
          </a:p>
          <a:p>
            <a:pPr algn="just">
              <a:spcBef>
                <a:spcPts val="0"/>
              </a:spcBef>
              <a:buNone/>
            </a:pPr>
            <a:r>
              <a:rPr lang="ru-RU" dirty="0" smtClean="0">
                <a:latin typeface="Times New Roman" pitchFamily="18" charset="0"/>
                <a:cs typeface="Times New Roman" pitchFamily="18" charset="0"/>
              </a:rPr>
              <a:t>политического, правового или международного статуса страны</a:t>
            </a:r>
          </a:p>
          <a:p>
            <a:pPr algn="just">
              <a:spcBef>
                <a:spcPts val="0"/>
              </a:spcBef>
              <a:buNone/>
            </a:pPr>
            <a:r>
              <a:rPr lang="ru-RU" dirty="0" smtClean="0">
                <a:latin typeface="Times New Roman" pitchFamily="18" charset="0"/>
                <a:cs typeface="Times New Roman" pitchFamily="18" charset="0"/>
              </a:rPr>
              <a:t>или территории, к которой человек принадлежит, независимо от того,</a:t>
            </a:r>
          </a:p>
          <a:p>
            <a:pPr algn="just">
              <a:spcBef>
                <a:spcPts val="0"/>
              </a:spcBef>
              <a:buNone/>
            </a:pPr>
            <a:r>
              <a:rPr lang="ru-RU" dirty="0" smtClean="0">
                <a:latin typeface="Times New Roman" pitchFamily="18" charset="0"/>
                <a:cs typeface="Times New Roman" pitchFamily="18" charset="0"/>
              </a:rPr>
              <a:t>является ли эта территория независимой, подопечной,</a:t>
            </a:r>
          </a:p>
          <a:p>
            <a:pPr algn="just">
              <a:spcBef>
                <a:spcPts val="0"/>
              </a:spcBef>
              <a:buNone/>
            </a:pPr>
            <a:r>
              <a:rPr lang="ru-RU" dirty="0" smtClean="0">
                <a:latin typeface="Times New Roman" pitchFamily="18" charset="0"/>
                <a:cs typeface="Times New Roman" pitchFamily="18" charset="0"/>
              </a:rPr>
              <a:t>несамоуправляющейся или как-либо иначе ограниченной в своем</a:t>
            </a:r>
          </a:p>
          <a:p>
            <a:pPr algn="just">
              <a:spcBef>
                <a:spcPts val="0"/>
              </a:spcBef>
              <a:buNone/>
            </a:pPr>
            <a:r>
              <a:rPr lang="ru-RU" dirty="0" smtClean="0">
                <a:latin typeface="Times New Roman" pitchFamily="18" charset="0"/>
                <a:cs typeface="Times New Roman" pitchFamily="18" charset="0"/>
              </a:rPr>
              <a:t>суверенитете.</a:t>
            </a:r>
          </a:p>
          <a:p>
            <a:pPr algn="just">
              <a:buNone/>
            </a:pPr>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buNone/>
            </a:pPr>
            <a:r>
              <a:rPr lang="ru-RU" sz="1600" b="1" dirty="0" smtClean="0"/>
              <a:t> </a:t>
            </a:r>
            <a:endParaRPr lang="ru-RU"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9"/>
            <a:ext cx="8001056" cy="3785652"/>
          </a:xfrm>
          <a:prstGeom prst="rect">
            <a:avLst/>
          </a:prstGeom>
        </p:spPr>
        <p:txBody>
          <a:bodyPr wrap="square">
            <a:spAutoFit/>
          </a:bodyPr>
          <a:lstStyle/>
          <a:p>
            <a:pPr algn="just">
              <a:buNone/>
            </a:pPr>
            <a:r>
              <a:rPr lang="ru-RU" sz="2400" b="1" dirty="0" smtClean="0">
                <a:latin typeface="Times New Roman" pitchFamily="18" charset="0"/>
                <a:cs typeface="Times New Roman" pitchFamily="18" charset="0"/>
              </a:rPr>
              <a:t>Статья 3 </a:t>
            </a:r>
          </a:p>
          <a:p>
            <a:pPr algn="just">
              <a:buNone/>
            </a:pPr>
            <a:r>
              <a:rPr lang="ru-RU" sz="2400" dirty="0" smtClean="0">
                <a:latin typeface="Times New Roman" pitchFamily="18" charset="0"/>
                <a:cs typeface="Times New Roman" pitchFamily="18" charset="0"/>
              </a:rPr>
              <a:t>Каждый человек имеет право на жизнь, на свободу и на личную неприкосновенность. </a:t>
            </a:r>
          </a:p>
          <a:p>
            <a:pPr algn="just">
              <a:buNone/>
            </a:pPr>
            <a:endParaRPr lang="ru-RU" sz="2400" dirty="0" smtClean="0">
              <a:latin typeface="Times New Roman" pitchFamily="18" charset="0"/>
              <a:cs typeface="Times New Roman" pitchFamily="18" charset="0"/>
            </a:endParaRPr>
          </a:p>
          <a:p>
            <a:pPr algn="just">
              <a:buNone/>
            </a:pPr>
            <a:r>
              <a:rPr lang="ru-RU" sz="2400" b="1" dirty="0" smtClean="0">
                <a:latin typeface="Times New Roman" pitchFamily="18" charset="0"/>
                <a:cs typeface="Times New Roman" pitchFamily="18" charset="0"/>
              </a:rPr>
              <a:t>Статья 7 </a:t>
            </a:r>
          </a:p>
          <a:p>
            <a:pPr algn="just">
              <a:buNone/>
            </a:pPr>
            <a:r>
              <a:rPr lang="ru-RU" sz="2400" dirty="0" smtClean="0">
                <a:latin typeface="Times New Roman" pitchFamily="18" charset="0"/>
                <a:cs typeface="Times New Roman" pitchFamily="18" charset="0"/>
              </a:rPr>
              <a:t>Все люди равны перед законом и имеют право, без всякого различия, на равную защиту закона. Все люди имеют право на равную защиту от какой бы то ни было дискриминации, нарушающей настоящую Декларацию, и от какого бы то ни было подстрекательства к такой дискриминации. </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Формы территориально- государственного устройства</a:t>
            </a:r>
            <a:endParaRPr lang="ru-RU" dirty="0"/>
          </a:p>
        </p:txBody>
      </p:sp>
      <p:sp>
        <p:nvSpPr>
          <p:cNvPr id="3" name="Содержимое 2"/>
          <p:cNvSpPr>
            <a:spLocks noGrp="1"/>
          </p:cNvSpPr>
          <p:nvPr>
            <p:ph idx="1"/>
          </p:nvPr>
        </p:nvSpPr>
        <p:spPr>
          <a:xfrm>
            <a:off x="285720" y="1571612"/>
            <a:ext cx="8705880" cy="4508513"/>
          </a:xfrm>
        </p:spPr>
        <p:txBody>
          <a:bodyPr>
            <a:normAutofit/>
          </a:bodyPr>
          <a:lstStyle/>
          <a:p>
            <a:pPr>
              <a:buNone/>
            </a:pPr>
            <a:endParaRPr lang="ru-RU" dirty="0" smtClean="0"/>
          </a:p>
          <a:p>
            <a:endParaRPr lang="ru-RU" dirty="0" smtClean="0"/>
          </a:p>
          <a:p>
            <a:pPr>
              <a:buNone/>
            </a:pPr>
            <a:r>
              <a:rPr lang="ru-RU" b="1" dirty="0" smtClean="0"/>
              <a:t>          Унитарное                          Федерация:</a:t>
            </a:r>
          </a:p>
          <a:p>
            <a:pPr>
              <a:buNone/>
            </a:pPr>
            <a:r>
              <a:rPr lang="ru-RU" b="1" dirty="0" smtClean="0"/>
              <a:t>          государство: </a:t>
            </a:r>
            <a:r>
              <a:rPr lang="ru-RU" dirty="0" smtClean="0"/>
              <a:t>                     а)Россия</a:t>
            </a:r>
          </a:p>
          <a:p>
            <a:pPr>
              <a:buNone/>
            </a:pPr>
            <a:r>
              <a:rPr lang="ru-RU" dirty="0" smtClean="0"/>
              <a:t>          а)Франция                           б)США </a:t>
            </a:r>
          </a:p>
          <a:p>
            <a:pPr>
              <a:buNone/>
            </a:pPr>
            <a:r>
              <a:rPr lang="ru-RU" dirty="0" smtClean="0"/>
              <a:t>          б)Венгрия                            в)Канада</a:t>
            </a:r>
          </a:p>
          <a:p>
            <a:pPr>
              <a:buNone/>
            </a:pPr>
            <a:r>
              <a:rPr lang="ru-RU" dirty="0" smtClean="0"/>
              <a:t>          в)Чехия </a:t>
            </a:r>
            <a:endParaRPr lang="ru-RU" dirty="0"/>
          </a:p>
        </p:txBody>
      </p:sp>
      <p:cxnSp>
        <p:nvCxnSpPr>
          <p:cNvPr id="12" name="Прямая со стрелкой 11"/>
          <p:cNvCxnSpPr/>
          <p:nvPr/>
        </p:nvCxnSpPr>
        <p:spPr>
          <a:xfrm rot="10800000" flipV="1">
            <a:off x="2714612" y="1714488"/>
            <a:ext cx="1143008" cy="867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857752" y="1785926"/>
            <a:ext cx="1010392" cy="77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Содержимое 2"/>
          <p:cNvSpPr txBox="1">
            <a:spLocks/>
          </p:cNvSpPr>
          <p:nvPr/>
        </p:nvSpPr>
        <p:spPr>
          <a:xfrm>
            <a:off x="3929058" y="1643051"/>
            <a:ext cx="3286148" cy="928693"/>
          </a:xfrm>
          <a:prstGeom prst="rect">
            <a:avLst/>
          </a:prstGeom>
        </p:spPr>
        <p:txBody>
          <a:bodyPr vert="horz">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 </a:t>
            </a:r>
            <a:endParaRPr kumimoji="0" lang="ru-RU"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14348" y="714356"/>
            <a:ext cx="7786742" cy="6143644"/>
          </a:xfrm>
        </p:spPr>
        <p:txBody>
          <a:bodyPr>
            <a:normAutofit/>
          </a:bodyPr>
          <a:lstStyle/>
          <a:p>
            <a:pPr algn="just">
              <a:buNone/>
            </a:pPr>
            <a:r>
              <a:rPr lang="ru-RU" sz="2000" b="1" dirty="0" smtClean="0">
                <a:latin typeface="Times New Roman" pitchFamily="18" charset="0"/>
                <a:cs typeface="Times New Roman" pitchFamily="18" charset="0"/>
              </a:rPr>
              <a:t>Статья 10 </a:t>
            </a:r>
          </a:p>
          <a:p>
            <a:pPr algn="just">
              <a:buNone/>
            </a:pPr>
            <a:r>
              <a:rPr lang="ru-RU" sz="2000" dirty="0" smtClean="0">
                <a:latin typeface="Times New Roman" pitchFamily="18" charset="0"/>
                <a:cs typeface="Times New Roman" pitchFamily="18" charset="0"/>
              </a:rPr>
              <a:t>Каждый человек, для определения его прав и обязанностей и для</a:t>
            </a:r>
          </a:p>
          <a:p>
            <a:pPr algn="just">
              <a:buNone/>
            </a:pPr>
            <a:r>
              <a:rPr lang="ru-RU" sz="2000" dirty="0" smtClean="0">
                <a:latin typeface="Times New Roman" pitchFamily="18" charset="0"/>
                <a:cs typeface="Times New Roman" pitchFamily="18" charset="0"/>
              </a:rPr>
              <a:t>установления обоснованности предъявленного ему уголовного</a:t>
            </a:r>
          </a:p>
          <a:p>
            <a:pPr algn="just">
              <a:buNone/>
            </a:pPr>
            <a:r>
              <a:rPr lang="ru-RU" sz="2000" dirty="0" smtClean="0">
                <a:latin typeface="Times New Roman" pitchFamily="18" charset="0"/>
                <a:cs typeface="Times New Roman" pitchFamily="18" charset="0"/>
              </a:rPr>
              <a:t>обвинения, имеет право, на основе полного равенства, на то, чтобы</a:t>
            </a:r>
          </a:p>
          <a:p>
            <a:pPr algn="just">
              <a:buNone/>
            </a:pPr>
            <a:r>
              <a:rPr lang="ru-RU" sz="2000" dirty="0" smtClean="0">
                <a:latin typeface="Times New Roman" pitchFamily="18" charset="0"/>
                <a:cs typeface="Times New Roman" pitchFamily="18" charset="0"/>
              </a:rPr>
              <a:t>его дело было рассмотрено гласно и с соблюдением всех требований</a:t>
            </a:r>
          </a:p>
          <a:p>
            <a:pPr algn="just">
              <a:buNone/>
            </a:pPr>
            <a:r>
              <a:rPr lang="ru-RU" sz="2000" dirty="0" smtClean="0">
                <a:latin typeface="Times New Roman" pitchFamily="18" charset="0"/>
                <a:cs typeface="Times New Roman" pitchFamily="18" charset="0"/>
              </a:rPr>
              <a:t>справедливости независимым и беспристрастным судом. </a:t>
            </a:r>
          </a:p>
          <a:p>
            <a:pPr algn="just">
              <a:buNone/>
            </a:pPr>
            <a:r>
              <a:rPr lang="ru-RU" sz="2000" b="1" dirty="0" smtClean="0">
                <a:latin typeface="Times New Roman" pitchFamily="18" charset="0"/>
                <a:cs typeface="Times New Roman" pitchFamily="18" charset="0"/>
              </a:rPr>
              <a:t>     </a:t>
            </a:r>
          </a:p>
          <a:p>
            <a:pPr algn="just">
              <a:buNone/>
            </a:pPr>
            <a:r>
              <a:rPr lang="ru-RU" sz="2000" b="1" dirty="0" smtClean="0">
                <a:latin typeface="Times New Roman" pitchFamily="18" charset="0"/>
                <a:cs typeface="Times New Roman" pitchFamily="18" charset="0"/>
              </a:rPr>
              <a:t>Статья 12 </a:t>
            </a:r>
          </a:p>
          <a:p>
            <a:pPr algn="just">
              <a:buNone/>
            </a:pPr>
            <a:r>
              <a:rPr lang="ru-RU" sz="2000" dirty="0" smtClean="0">
                <a:latin typeface="Times New Roman" pitchFamily="18" charset="0"/>
                <a:cs typeface="Times New Roman" pitchFamily="18" charset="0"/>
              </a:rPr>
              <a:t>Никто не может подвергаться произвольному вмешательству в его</a:t>
            </a:r>
          </a:p>
          <a:p>
            <a:pPr algn="just">
              <a:buNone/>
            </a:pPr>
            <a:r>
              <a:rPr lang="ru-RU" sz="2000" dirty="0" smtClean="0">
                <a:latin typeface="Times New Roman" pitchFamily="18" charset="0"/>
                <a:cs typeface="Times New Roman" pitchFamily="18" charset="0"/>
              </a:rPr>
              <a:t>личную и семейную жизнь, произвольным посягательствам на</a:t>
            </a:r>
          </a:p>
          <a:p>
            <a:pPr algn="just">
              <a:buNone/>
            </a:pPr>
            <a:r>
              <a:rPr lang="ru-RU" sz="2000" dirty="0" smtClean="0">
                <a:latin typeface="Times New Roman" pitchFamily="18" charset="0"/>
                <a:cs typeface="Times New Roman" pitchFamily="18" charset="0"/>
              </a:rPr>
              <a:t>неприкосновенность его жилища, тайну его корреспонденции или на</a:t>
            </a:r>
          </a:p>
          <a:p>
            <a:pPr algn="just">
              <a:buNone/>
            </a:pPr>
            <a:r>
              <a:rPr lang="ru-RU" sz="2000" dirty="0" smtClean="0">
                <a:latin typeface="Times New Roman" pitchFamily="18" charset="0"/>
                <a:cs typeface="Times New Roman" pitchFamily="18" charset="0"/>
              </a:rPr>
              <a:t>его честь и репутацию. Каждый человек имеет право на защиту</a:t>
            </a:r>
          </a:p>
          <a:p>
            <a:pPr algn="just">
              <a:buNone/>
            </a:pPr>
            <a:r>
              <a:rPr lang="ru-RU" sz="2000" dirty="0" smtClean="0">
                <a:latin typeface="Times New Roman" pitchFamily="18" charset="0"/>
                <a:cs typeface="Times New Roman" pitchFamily="18" charset="0"/>
              </a:rPr>
              <a:t>закона от такого вмешательства или таких посягательств. </a:t>
            </a:r>
          </a:p>
          <a:p>
            <a:pPr algn="just">
              <a:buNone/>
            </a:pPr>
            <a:endParaRPr lang="ru-RU" sz="1900" dirty="0" smtClean="0">
              <a:latin typeface="Times New Roman" pitchFamily="18" charset="0"/>
              <a:cs typeface="Times New Roman" pitchFamily="18" charset="0"/>
            </a:endParaRPr>
          </a:p>
          <a:p>
            <a:pPr>
              <a:buNone/>
            </a:pPr>
            <a:endParaRPr lang="ru-RU" sz="18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35846"/>
            <a:ext cx="7929618" cy="5016758"/>
          </a:xfrm>
          <a:prstGeom prst="rect">
            <a:avLst/>
          </a:prstGeom>
        </p:spPr>
        <p:txBody>
          <a:bodyPr wrap="square">
            <a:spAutoFit/>
          </a:bodyPr>
          <a:lstStyle/>
          <a:p>
            <a:pPr algn="just">
              <a:buNone/>
            </a:pPr>
            <a:r>
              <a:rPr lang="ru-RU" sz="2000" b="1" dirty="0" smtClean="0">
                <a:latin typeface="Times New Roman" pitchFamily="18" charset="0"/>
                <a:cs typeface="Times New Roman" pitchFamily="18" charset="0"/>
              </a:rPr>
              <a:t>Статья 15 </a:t>
            </a:r>
          </a:p>
          <a:p>
            <a:pPr algn="just">
              <a:buNone/>
            </a:pPr>
            <a:r>
              <a:rPr lang="ru-RU" sz="2000" dirty="0" smtClean="0">
                <a:latin typeface="Times New Roman" pitchFamily="18" charset="0"/>
                <a:cs typeface="Times New Roman" pitchFamily="18" charset="0"/>
              </a:rPr>
              <a:t>1. Каждый человек имеет право на гражданство. </a:t>
            </a:r>
          </a:p>
          <a:p>
            <a:pPr algn="just">
              <a:buNone/>
            </a:pPr>
            <a:r>
              <a:rPr lang="ru-RU" sz="2000" dirty="0" smtClean="0">
                <a:latin typeface="Times New Roman" pitchFamily="18" charset="0"/>
                <a:cs typeface="Times New Roman" pitchFamily="18" charset="0"/>
              </a:rPr>
              <a:t>2. Никто не может быть произвольно лишен своего гражданства или права изменить свое гражданство. </a:t>
            </a:r>
          </a:p>
          <a:p>
            <a:pPr algn="just">
              <a:buNone/>
            </a:pPr>
            <a:endParaRPr lang="ru-RU" sz="2000" b="1" dirty="0" smtClean="0">
              <a:latin typeface="Times New Roman" pitchFamily="18" charset="0"/>
              <a:cs typeface="Times New Roman" pitchFamily="18" charset="0"/>
            </a:endParaRPr>
          </a:p>
          <a:p>
            <a:pPr algn="just">
              <a:buNone/>
            </a:pPr>
            <a:r>
              <a:rPr lang="ru-RU" sz="2000" b="1" dirty="0" smtClean="0">
                <a:latin typeface="Times New Roman" pitchFamily="18" charset="0"/>
                <a:cs typeface="Times New Roman" pitchFamily="18" charset="0"/>
              </a:rPr>
              <a:t>Статья 17 </a:t>
            </a:r>
          </a:p>
          <a:p>
            <a:pPr algn="just">
              <a:buNone/>
            </a:pPr>
            <a:r>
              <a:rPr lang="ru-RU" sz="2000" dirty="0" smtClean="0">
                <a:latin typeface="Times New Roman" pitchFamily="18" charset="0"/>
                <a:cs typeface="Times New Roman" pitchFamily="18" charset="0"/>
              </a:rPr>
              <a:t>1. Каждый человек имеет право владеть имуществом как единолично, так и совместно с другими. </a:t>
            </a:r>
          </a:p>
          <a:p>
            <a:pPr algn="just">
              <a:buNone/>
            </a:pPr>
            <a:r>
              <a:rPr lang="ru-RU" sz="2000" dirty="0" smtClean="0">
                <a:latin typeface="Times New Roman" pitchFamily="18" charset="0"/>
                <a:cs typeface="Times New Roman" pitchFamily="18" charset="0"/>
              </a:rPr>
              <a:t>2. Никто не должен быть произвольно лишен своего имущества. </a:t>
            </a:r>
          </a:p>
          <a:p>
            <a:pPr algn="just">
              <a:buNone/>
            </a:pPr>
            <a:r>
              <a:rPr lang="ru-RU" sz="2000" b="1" dirty="0" smtClean="0">
                <a:latin typeface="Times New Roman" pitchFamily="18" charset="0"/>
                <a:cs typeface="Times New Roman" pitchFamily="18" charset="0"/>
              </a:rPr>
              <a:t>      </a:t>
            </a:r>
          </a:p>
          <a:p>
            <a:pPr algn="just">
              <a:buNone/>
            </a:pPr>
            <a:r>
              <a:rPr lang="ru-RU" sz="2000" b="1" dirty="0" smtClean="0">
                <a:latin typeface="Times New Roman" pitchFamily="18" charset="0"/>
                <a:cs typeface="Times New Roman" pitchFamily="18" charset="0"/>
              </a:rPr>
              <a:t>Статья 18 </a:t>
            </a:r>
          </a:p>
          <a:p>
            <a:pPr algn="just">
              <a:buNone/>
            </a:pPr>
            <a:r>
              <a:rPr lang="ru-RU" sz="2000" dirty="0" smtClean="0">
                <a:latin typeface="Times New Roman" pitchFamily="18" charset="0"/>
                <a:cs typeface="Times New Roman" pitchFamily="18" charset="0"/>
              </a:rPr>
              <a:t>Каждый человек имеет право на свободу мысли, совести и религии; это право включает свободу менять свою религию или убеждения и свободу исповедовать свою религию или убеждения как единолично, так и сообща с другими, публичным или частным порядком в учении, богослужении и выполнении религиозных и ритуальных обрядов. </a:t>
            </a:r>
            <a:endParaRPr lang="ru-RU" sz="20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642910" y="714356"/>
            <a:ext cx="7858180" cy="5572164"/>
          </a:xfrm>
        </p:spPr>
        <p:txBody>
          <a:bodyPr>
            <a:normAutofit lnSpcReduction="10000"/>
          </a:bodyPr>
          <a:lstStyle/>
          <a:p>
            <a:pPr algn="just">
              <a:buNone/>
            </a:pPr>
            <a:r>
              <a:rPr lang="ru-RU" sz="1800" b="1" dirty="0" smtClean="0"/>
              <a:t>     </a:t>
            </a:r>
            <a:r>
              <a:rPr lang="ru-RU" sz="2000" b="1" dirty="0" smtClean="0">
                <a:latin typeface="Times New Roman" pitchFamily="18" charset="0"/>
                <a:cs typeface="Times New Roman" pitchFamily="18" charset="0"/>
              </a:rPr>
              <a:t>Статья 21 </a:t>
            </a:r>
          </a:p>
          <a:p>
            <a:pPr algn="just">
              <a:buNone/>
            </a:pPr>
            <a:r>
              <a:rPr lang="ru-RU" sz="2000" dirty="0" smtClean="0">
                <a:latin typeface="Times New Roman" pitchFamily="18" charset="0"/>
                <a:cs typeface="Times New Roman" pitchFamily="18" charset="0"/>
              </a:rPr>
              <a:t>     1. Каждый человек имеет право принимать участие в управлении своей страной непосредственно или через посредство свободно избранных представителей. </a:t>
            </a:r>
          </a:p>
          <a:p>
            <a:pPr algn="just">
              <a:buNone/>
            </a:pPr>
            <a:r>
              <a:rPr lang="ru-RU" sz="2000" b="1" dirty="0" smtClean="0">
                <a:latin typeface="Times New Roman" pitchFamily="18" charset="0"/>
                <a:cs typeface="Times New Roman" pitchFamily="18" charset="0"/>
              </a:rPr>
              <a:t>     Статья 22 </a:t>
            </a:r>
          </a:p>
          <a:p>
            <a:pPr algn="just">
              <a:buNone/>
            </a:pPr>
            <a:r>
              <a:rPr lang="ru-RU" sz="2000" dirty="0" smtClean="0">
                <a:latin typeface="Times New Roman" pitchFamily="18" charset="0"/>
                <a:cs typeface="Times New Roman" pitchFamily="18" charset="0"/>
              </a:rPr>
              <a:t>     Каждый человек, как член общества, имеет право на социальное обеспечение и на осуществление необходимых для поддержания его достоинства и для свободного развития его личности прав в экономической, социальной и культурной областях через посредство национальных усилий и международного сотрудничества и в соответствии со структурой и ресурсами каждого государства. </a:t>
            </a:r>
          </a:p>
          <a:p>
            <a:pPr algn="just">
              <a:buNone/>
            </a:pPr>
            <a:r>
              <a:rPr lang="ru-RU" sz="2000" b="1" dirty="0" smtClean="0">
                <a:latin typeface="Times New Roman" pitchFamily="18" charset="0"/>
                <a:cs typeface="Times New Roman" pitchFamily="18" charset="0"/>
              </a:rPr>
              <a:t>    Статья 23 </a:t>
            </a:r>
          </a:p>
          <a:p>
            <a:pPr algn="just">
              <a:buNone/>
            </a:pPr>
            <a:r>
              <a:rPr lang="ru-RU" sz="2000" dirty="0" smtClean="0">
                <a:latin typeface="Times New Roman" pitchFamily="18" charset="0"/>
                <a:cs typeface="Times New Roman" pitchFamily="18" charset="0"/>
              </a:rPr>
              <a:t>    1. Каждый человек имеет право на труд, на свободный выбор работы, на справедливые и благоприятные условия труда и на защиту от безработицы. </a:t>
            </a:r>
          </a:p>
          <a:p>
            <a:pPr algn="just">
              <a:buNone/>
            </a:pPr>
            <a:r>
              <a:rPr lang="ru-RU" sz="2000" b="1" dirty="0" smtClean="0">
                <a:latin typeface="Times New Roman" pitchFamily="18" charset="0"/>
                <a:cs typeface="Times New Roman" pitchFamily="18" charset="0"/>
              </a:rPr>
              <a:t>     </a:t>
            </a:r>
            <a:endParaRPr lang="ru-RU" sz="20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928670"/>
            <a:ext cx="7786742" cy="3477875"/>
          </a:xfrm>
          <a:prstGeom prst="rect">
            <a:avLst/>
          </a:prstGeom>
        </p:spPr>
        <p:txBody>
          <a:bodyPr wrap="square">
            <a:spAutoFit/>
          </a:bodyPr>
          <a:lstStyle/>
          <a:p>
            <a:pPr algn="just">
              <a:buNone/>
            </a:pPr>
            <a:r>
              <a:rPr lang="ru-RU" sz="2000" b="1" dirty="0" smtClean="0">
                <a:latin typeface="Times New Roman" pitchFamily="18" charset="0"/>
                <a:cs typeface="Times New Roman" pitchFamily="18" charset="0"/>
              </a:rPr>
              <a:t>Статья 26 </a:t>
            </a:r>
          </a:p>
          <a:p>
            <a:pPr algn="just">
              <a:buNone/>
            </a:pPr>
            <a:r>
              <a:rPr lang="ru-RU" sz="2000" dirty="0" smtClean="0">
                <a:latin typeface="Times New Roman" pitchFamily="18" charset="0"/>
                <a:cs typeface="Times New Roman" pitchFamily="18" charset="0"/>
              </a:rPr>
              <a:t>1. Каждый человек имеет право на образование.</a:t>
            </a:r>
          </a:p>
          <a:p>
            <a:pPr algn="just">
              <a:buNone/>
            </a:pPr>
            <a:endParaRPr lang="ru-RU" sz="2000" b="1" dirty="0" smtClean="0">
              <a:latin typeface="Times New Roman" pitchFamily="18" charset="0"/>
              <a:cs typeface="Times New Roman" pitchFamily="18" charset="0"/>
            </a:endParaRPr>
          </a:p>
          <a:p>
            <a:pPr algn="just">
              <a:buNone/>
            </a:pPr>
            <a:r>
              <a:rPr lang="ru-RU" sz="2000" b="1" dirty="0" smtClean="0">
                <a:latin typeface="Times New Roman" pitchFamily="18" charset="0"/>
                <a:cs typeface="Times New Roman" pitchFamily="18" charset="0"/>
              </a:rPr>
              <a:t>Статья 27 </a:t>
            </a:r>
          </a:p>
          <a:p>
            <a:pPr algn="just">
              <a:buNone/>
            </a:pPr>
            <a:r>
              <a:rPr lang="ru-RU" sz="2000" dirty="0" smtClean="0">
                <a:latin typeface="Times New Roman" pitchFamily="18" charset="0"/>
                <a:cs typeface="Times New Roman" pitchFamily="18" charset="0"/>
              </a:rPr>
              <a:t>1. Каждый человек имеет право свободно участвовать в культурной жизни общества, наслаждаться искусством, участвовать в научном прогрессе и пользоваться его благами. </a:t>
            </a:r>
          </a:p>
          <a:p>
            <a:pPr algn="just">
              <a:buNone/>
            </a:pPr>
            <a:endParaRPr lang="ru-RU" sz="2000" b="1" dirty="0" smtClean="0">
              <a:latin typeface="Times New Roman" pitchFamily="18" charset="0"/>
              <a:cs typeface="Times New Roman" pitchFamily="18" charset="0"/>
            </a:endParaRPr>
          </a:p>
          <a:p>
            <a:pPr algn="just">
              <a:buNone/>
            </a:pPr>
            <a:r>
              <a:rPr lang="ru-RU" sz="2000" b="1" dirty="0" smtClean="0">
                <a:latin typeface="Times New Roman" pitchFamily="18" charset="0"/>
                <a:cs typeface="Times New Roman" pitchFamily="18" charset="0"/>
              </a:rPr>
              <a:t>Статья 29 </a:t>
            </a:r>
          </a:p>
          <a:p>
            <a:pPr algn="just">
              <a:buNone/>
            </a:pPr>
            <a:r>
              <a:rPr lang="ru-RU" sz="2000" dirty="0" smtClean="0">
                <a:latin typeface="Times New Roman" pitchFamily="18" charset="0"/>
                <a:cs typeface="Times New Roman" pitchFamily="18" charset="0"/>
              </a:rPr>
              <a:t>1. Каждый человек имеет обязанности перед обществом, в котором только и возможно свободное и полное развитие его личности.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tx1"/>
                </a:solidFill>
                <a:effectLst/>
                <a:latin typeface="Times New Roman" pitchFamily="18" charset="0"/>
                <a:cs typeface="Times New Roman" pitchFamily="18" charset="0"/>
              </a:rPr>
              <a:t>Конституция РФ</a:t>
            </a:r>
            <a:endParaRPr lang="ru-RU" sz="3200" b="1" dirty="0">
              <a:solidFill>
                <a:schemeClr val="tx1"/>
              </a:solidFill>
              <a:effectLst/>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buNone/>
            </a:pPr>
            <a:r>
              <a:rPr lang="ru-RU" b="1" dirty="0" smtClean="0"/>
              <a:t>Статья 2</a:t>
            </a:r>
          </a:p>
          <a:p>
            <a:pPr>
              <a:buNone/>
            </a:pPr>
            <a:r>
              <a:rPr lang="ru-RU" dirty="0" smtClean="0"/>
              <a:t>Человек, его права и свободы являются высшей</a:t>
            </a:r>
          </a:p>
          <a:p>
            <a:pPr>
              <a:buNone/>
            </a:pPr>
            <a:r>
              <a:rPr lang="ru-RU" dirty="0" smtClean="0"/>
              <a:t>ценностью. Признание, соблюдение и защита</a:t>
            </a:r>
          </a:p>
          <a:p>
            <a:pPr>
              <a:buNone/>
            </a:pPr>
            <a:r>
              <a:rPr lang="ru-RU" dirty="0" smtClean="0"/>
              <a:t>прав и свобод человека и гражданина —</a:t>
            </a:r>
          </a:p>
          <a:p>
            <a:pPr>
              <a:buNone/>
            </a:pPr>
            <a:r>
              <a:rPr lang="ru-RU" dirty="0" smtClean="0"/>
              <a:t>обязанность государства. </a:t>
            </a:r>
            <a:endParaRPr lang="ru-RU"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2015251_0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0017-017-Objazannosti-grazhdanina-Iz-konstitutsii-RF.jpg"/>
          <p:cNvPicPr>
            <a:picLocks noGrp="1" noChangeAspect="1" noChangeArrowheads="1"/>
          </p:cNvPicPr>
          <p:nvPr>
            <p:ph idx="1"/>
          </p:nvPr>
        </p:nvPicPr>
        <p:blipFill>
          <a:blip r:embed="rId2" cstate="print"/>
          <a:srcRect/>
          <a:stretch>
            <a:fillRect/>
          </a:stretch>
        </p:blipFill>
        <p:spPr bwMode="auto">
          <a:xfrm>
            <a:off x="0" y="-214338"/>
            <a:ext cx="9144000" cy="6858000"/>
          </a:xfrm>
          <a:prstGeom prst="rect">
            <a:avLst/>
          </a:prstGeom>
          <a:noFill/>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tx1"/>
                </a:solidFill>
                <a:effectLst/>
                <a:latin typeface="Times New Roman" pitchFamily="18" charset="0"/>
                <a:cs typeface="Times New Roman" pitchFamily="18" charset="0"/>
              </a:rPr>
              <a:t>Юридические гарантии защиты прав человека по Конституции РФ</a:t>
            </a:r>
            <a:endParaRPr lang="ru-RU" sz="2800" b="1" dirty="0">
              <a:solidFill>
                <a:schemeClr val="tx1"/>
              </a:solidFill>
              <a:effectLst/>
              <a:latin typeface="Times New Roman" pitchFamily="18" charset="0"/>
              <a:cs typeface="Times New Roman" pitchFamily="18" charset="0"/>
            </a:endParaRPr>
          </a:p>
        </p:txBody>
      </p:sp>
      <p:sp>
        <p:nvSpPr>
          <p:cNvPr id="3" name="Содержимое 2"/>
          <p:cNvSpPr>
            <a:spLocks noGrp="1"/>
          </p:cNvSpPr>
          <p:nvPr>
            <p:ph sz="quarter" idx="1"/>
          </p:nvPr>
        </p:nvSpPr>
        <p:spPr>
          <a:xfrm>
            <a:off x="0" y="1600200"/>
            <a:ext cx="8858280" cy="5257800"/>
          </a:xfrm>
        </p:spPr>
        <p:txBody>
          <a:bodyPr>
            <a:normAutofit/>
          </a:bodyPr>
          <a:lstStyle/>
          <a:p>
            <a:pPr algn="just">
              <a:buNone/>
            </a:pPr>
            <a:r>
              <a:rPr lang="ru-RU" sz="1800" b="1" dirty="0" smtClean="0">
                <a:latin typeface="Times New Roman" pitchFamily="18" charset="0"/>
                <a:cs typeface="Times New Roman" pitchFamily="18" charset="0"/>
              </a:rPr>
              <a:t>      Статья 46</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Каждому гарантируется судебная защита его прав и свобод.</a:t>
            </a:r>
          </a:p>
          <a:p>
            <a:pPr algn="just">
              <a:buNone/>
            </a:pPr>
            <a:r>
              <a:rPr lang="ru-RU" sz="1800" b="1" dirty="0" smtClean="0">
                <a:latin typeface="Times New Roman" pitchFamily="18" charset="0"/>
                <a:cs typeface="Times New Roman" pitchFamily="18" charset="0"/>
              </a:rPr>
              <a:t>      Статья 47</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Никто не может быть лишен права на рассмотрение его дела в том суде и тем судьей, к подсудности которых оно отнесено законом.</a:t>
            </a:r>
          </a:p>
          <a:p>
            <a:pPr algn="just">
              <a:buNone/>
            </a:pPr>
            <a:r>
              <a:rPr lang="ru-RU" sz="1800" b="1" dirty="0" smtClean="0">
                <a:latin typeface="Times New Roman" pitchFamily="18" charset="0"/>
                <a:cs typeface="Times New Roman" pitchFamily="18" charset="0"/>
              </a:rPr>
              <a:t>      Статья 48</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Каждому гарантируется право на получение квалифицированной юридической помощи. В случаях, предусмотренных законом, юридическая помощь оказывается бесплатно.</a:t>
            </a:r>
          </a:p>
          <a:p>
            <a:pPr algn="just">
              <a:buNone/>
            </a:pPr>
            <a:r>
              <a:rPr lang="ru-RU" sz="1800" b="1" dirty="0" smtClean="0">
                <a:latin typeface="Times New Roman" pitchFamily="18" charset="0"/>
                <a:cs typeface="Times New Roman" pitchFamily="18" charset="0"/>
              </a:rPr>
              <a:t>      Статья 49</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Каждый обвиняемый в совершении преступления считается невиновным, пока его виновность не будет доказана в предусмотренном федеральным законом порядке и установлена вступившим в законную силу приговором суда.</a:t>
            </a:r>
          </a:p>
          <a:p>
            <a:pPr algn="just">
              <a:buNone/>
            </a:pPr>
            <a:r>
              <a:rPr lang="ru-RU" sz="1800" b="1" dirty="0" smtClean="0">
                <a:latin typeface="Times New Roman" pitchFamily="18" charset="0"/>
                <a:cs typeface="Times New Roman" pitchFamily="18" charset="0"/>
              </a:rPr>
              <a:t>      Статья 50</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Никто не может быть повторно осужден за одно и то же преступление.</a:t>
            </a:r>
          </a:p>
          <a:p>
            <a:pPr>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357166"/>
            <a:ext cx="8929718" cy="6500834"/>
          </a:xfrm>
        </p:spPr>
        <p:txBody>
          <a:bodyPr>
            <a:normAutofit lnSpcReduction="10000"/>
          </a:bodyPr>
          <a:lstStyle/>
          <a:p>
            <a:pPr>
              <a:buNone/>
            </a:pPr>
            <a:r>
              <a:rPr lang="ru-RU" sz="1800" b="1" dirty="0" smtClean="0"/>
              <a:t>   Статья 51</a:t>
            </a:r>
            <a:endParaRPr lang="ru-RU" sz="1800" dirty="0" smtClean="0"/>
          </a:p>
          <a:p>
            <a:pPr>
              <a:buNone/>
            </a:pPr>
            <a:r>
              <a:rPr lang="ru-RU" sz="1800" dirty="0"/>
              <a:t> </a:t>
            </a:r>
            <a:r>
              <a:rPr lang="ru-RU" sz="1800" dirty="0" smtClean="0"/>
              <a:t>  Никто не обязан свидетельствовать против себя самого, своего супруга и  </a:t>
            </a:r>
          </a:p>
          <a:p>
            <a:pPr>
              <a:buNone/>
            </a:pPr>
            <a:r>
              <a:rPr lang="ru-RU" sz="1800" dirty="0" smtClean="0"/>
              <a:t>   близких родственников, круг которых определяется федеральным законом.</a:t>
            </a:r>
          </a:p>
          <a:p>
            <a:pPr>
              <a:buNone/>
            </a:pPr>
            <a:r>
              <a:rPr lang="ru-RU" sz="1800" b="1" dirty="0" smtClean="0"/>
              <a:t>   Статья 52</a:t>
            </a:r>
            <a:endParaRPr lang="ru-RU" sz="1800" dirty="0" smtClean="0"/>
          </a:p>
          <a:p>
            <a:pPr>
              <a:buNone/>
            </a:pPr>
            <a:r>
              <a:rPr lang="ru-RU" sz="1800" dirty="0" smtClean="0"/>
              <a:t>   Права потерпевших от преступлений и злоупотреблений властью</a:t>
            </a:r>
          </a:p>
          <a:p>
            <a:pPr>
              <a:buNone/>
            </a:pPr>
            <a:r>
              <a:rPr lang="ru-RU" sz="1800" dirty="0" smtClean="0"/>
              <a:t>    охраняются законом. Государство обеспечивает потерпевшим доступ к</a:t>
            </a:r>
          </a:p>
          <a:p>
            <a:pPr>
              <a:buNone/>
            </a:pPr>
            <a:r>
              <a:rPr lang="ru-RU" sz="1800" dirty="0" smtClean="0"/>
              <a:t>    правосудию и компенсацию причиненного ущерба.</a:t>
            </a:r>
          </a:p>
          <a:p>
            <a:pPr>
              <a:buNone/>
            </a:pPr>
            <a:r>
              <a:rPr lang="ru-RU" sz="1800" b="1" dirty="0" smtClean="0"/>
              <a:t>    Статья 53</a:t>
            </a:r>
            <a:endParaRPr lang="ru-RU" sz="1800" dirty="0" smtClean="0"/>
          </a:p>
          <a:p>
            <a:pPr>
              <a:buNone/>
            </a:pPr>
            <a:r>
              <a:rPr lang="ru-RU" sz="1800" dirty="0" smtClean="0"/>
              <a:t>    Каждый имеет право на возмещение государством вреда, причиненного незаконными действиями (или бездействием) органов государственной власти или их должностных лиц.</a:t>
            </a:r>
          </a:p>
          <a:p>
            <a:pPr>
              <a:buNone/>
            </a:pPr>
            <a:r>
              <a:rPr lang="ru-RU" sz="1800" b="1" dirty="0" smtClean="0"/>
              <a:t>    Статья 54</a:t>
            </a:r>
            <a:endParaRPr lang="ru-RU" sz="1800" dirty="0" smtClean="0"/>
          </a:p>
          <a:p>
            <a:pPr>
              <a:buNone/>
            </a:pPr>
            <a:r>
              <a:rPr lang="ru-RU" sz="1800" dirty="0"/>
              <a:t> </a:t>
            </a:r>
            <a:r>
              <a:rPr lang="ru-RU" sz="1800" dirty="0" smtClean="0"/>
              <a:t>    Закон, устанавливающий или отягчающий ответственность, обратной силы не имеет.</a:t>
            </a:r>
          </a:p>
          <a:p>
            <a:pPr>
              <a:buNone/>
            </a:pPr>
            <a:r>
              <a:rPr lang="ru-RU" sz="1800" b="1" dirty="0" smtClean="0"/>
              <a:t>    Статья 80</a:t>
            </a:r>
          </a:p>
          <a:p>
            <a:pPr>
              <a:buNone/>
            </a:pPr>
            <a:r>
              <a:rPr lang="ru-RU" sz="1800" dirty="0" smtClean="0"/>
              <a:t>    Президент Российской Федерации является гарантом Конституции Российской Федерации, прав и свобод человека и гражданина. В установленном Конституцией Российской Федерации порядке он принимает меры по охране суверенитета Российской Федерации, ее независимости и государственной целостности, обеспечивает согласованное функционирование и взаимодействие органов государственной власти.</a:t>
            </a:r>
          </a:p>
          <a:p>
            <a:pPr>
              <a:buNone/>
            </a:pPr>
            <a:endParaRPr lang="ru-RU" sz="18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0009-009-Sistema-sudebnoj-zaschity-prav-chelovek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a:bodyPr>
          <a:lstStyle/>
          <a:p>
            <a:pPr algn="ctr"/>
            <a:r>
              <a:rPr lang="ru-RU" sz="3600" b="1" dirty="0" smtClean="0"/>
              <a:t>Гражданство</a:t>
            </a:r>
            <a:endParaRPr lang="ru-RU" sz="3600" b="1" dirty="0"/>
          </a:p>
        </p:txBody>
      </p:sp>
      <p:sp>
        <p:nvSpPr>
          <p:cNvPr id="3" name="Содержимое 2"/>
          <p:cNvSpPr>
            <a:spLocks noGrp="1"/>
          </p:cNvSpPr>
          <p:nvPr>
            <p:ph idx="1"/>
          </p:nvPr>
        </p:nvSpPr>
        <p:spPr>
          <a:xfrm>
            <a:off x="457200" y="1500174"/>
            <a:ext cx="8229600" cy="4824426"/>
          </a:xfrm>
        </p:spPr>
        <p:txBody>
          <a:bodyPr>
            <a:normAutofit fontScale="55000" lnSpcReduction="20000"/>
          </a:bodyPr>
          <a:lstStyle/>
          <a:p>
            <a:pPr marL="0" indent="0">
              <a:lnSpc>
                <a:spcPct val="150000"/>
              </a:lnSpc>
              <a:spcBef>
                <a:spcPts val="0"/>
              </a:spcBef>
              <a:buNone/>
            </a:pPr>
            <a:r>
              <a:rPr lang="ru-RU" sz="3800" i="1" u="sng" dirty="0" smtClean="0"/>
              <a:t>Гражданство</a:t>
            </a:r>
            <a:r>
              <a:rPr lang="ru-RU" sz="3800" dirty="0" smtClean="0"/>
              <a:t> – это устойчивая политико-правовая связь человека с государством.</a:t>
            </a:r>
          </a:p>
          <a:p>
            <a:pPr marL="0" indent="0">
              <a:lnSpc>
                <a:spcPct val="150000"/>
              </a:lnSpc>
              <a:spcBef>
                <a:spcPts val="0"/>
              </a:spcBef>
              <a:buNone/>
            </a:pPr>
            <a:r>
              <a:rPr lang="ru-RU" sz="3800" b="1" i="1" dirty="0" smtClean="0"/>
              <a:t>Конституция РФ. Статья 6 </a:t>
            </a:r>
          </a:p>
          <a:p>
            <a:pPr>
              <a:buNone/>
            </a:pPr>
            <a:r>
              <a:rPr lang="ru-RU" sz="3800" dirty="0" smtClean="0">
                <a:latin typeface="Times New Roman" pitchFamily="18" charset="0"/>
                <a:cs typeface="Times New Roman" pitchFamily="18" charset="0"/>
              </a:rPr>
              <a:t>1.Гражданство Российской Федерации приобретается </a:t>
            </a:r>
          </a:p>
          <a:p>
            <a:pPr marL="742950" indent="-742950" algn="just">
              <a:buNone/>
            </a:pPr>
            <a:r>
              <a:rPr lang="ru-RU" sz="3800" dirty="0" smtClean="0">
                <a:latin typeface="Times New Roman" pitchFamily="18" charset="0"/>
                <a:cs typeface="Times New Roman" pitchFamily="18" charset="0"/>
              </a:rPr>
              <a:t>     и прекращается в соответствии с федеральным законом, является</a:t>
            </a:r>
          </a:p>
          <a:p>
            <a:pPr marL="742950" indent="-742950" algn="just">
              <a:buNone/>
            </a:pPr>
            <a:r>
              <a:rPr lang="ru-RU" sz="3800" dirty="0" smtClean="0">
                <a:latin typeface="Times New Roman" pitchFamily="18" charset="0"/>
                <a:cs typeface="Times New Roman" pitchFamily="18" charset="0"/>
              </a:rPr>
              <a:t>     единым и равным независимо от оснований приобретения. </a:t>
            </a:r>
          </a:p>
          <a:p>
            <a:pPr marL="742950" indent="-742950" algn="just">
              <a:buNone/>
            </a:pPr>
            <a:r>
              <a:rPr lang="ru-RU" sz="3800" dirty="0" smtClean="0">
                <a:latin typeface="Times New Roman" pitchFamily="18" charset="0"/>
                <a:cs typeface="Times New Roman" pitchFamily="18" charset="0"/>
              </a:rPr>
              <a:t>2.Каждый гражданин Российской Федерации обладает на ее</a:t>
            </a:r>
          </a:p>
          <a:p>
            <a:pPr marL="742950" indent="-742950" algn="just">
              <a:buNone/>
            </a:pPr>
            <a:r>
              <a:rPr lang="ru-RU" sz="3800" dirty="0" smtClean="0">
                <a:latin typeface="Times New Roman" pitchFamily="18" charset="0"/>
                <a:cs typeface="Times New Roman" pitchFamily="18" charset="0"/>
              </a:rPr>
              <a:t>     территории всеми правами и свободами и несёт равные</a:t>
            </a:r>
          </a:p>
          <a:p>
            <a:pPr marL="742950" indent="-742950" algn="just">
              <a:buNone/>
            </a:pPr>
            <a:r>
              <a:rPr lang="ru-RU" sz="3800" dirty="0" smtClean="0">
                <a:latin typeface="Times New Roman" pitchFamily="18" charset="0"/>
                <a:cs typeface="Times New Roman" pitchFamily="18" charset="0"/>
              </a:rPr>
              <a:t>    обязанности, предусмотренные Конституцией Российской</a:t>
            </a:r>
          </a:p>
          <a:p>
            <a:pPr marL="742950" indent="-742950" algn="just">
              <a:buNone/>
            </a:pPr>
            <a:r>
              <a:rPr lang="ru-RU" sz="3800" dirty="0" smtClean="0">
                <a:latin typeface="Times New Roman" pitchFamily="18" charset="0"/>
                <a:cs typeface="Times New Roman" pitchFamily="18" charset="0"/>
              </a:rPr>
              <a:t>     Федерации.</a:t>
            </a:r>
          </a:p>
          <a:p>
            <a:pPr marL="742950" indent="-742950" algn="just">
              <a:buNone/>
            </a:pPr>
            <a:r>
              <a:rPr lang="ru-RU" sz="3800" dirty="0" smtClean="0">
                <a:latin typeface="Times New Roman" pitchFamily="18" charset="0"/>
                <a:cs typeface="Times New Roman" pitchFamily="18" charset="0"/>
              </a:rPr>
              <a:t>3. Гражданин Российской Федерации не может быть лишен своего</a:t>
            </a:r>
          </a:p>
          <a:p>
            <a:pPr marL="742950" indent="-742950" algn="just">
              <a:buNone/>
            </a:pPr>
            <a:r>
              <a:rPr lang="ru-RU" sz="3800" dirty="0" smtClean="0">
                <a:latin typeface="Times New Roman" pitchFamily="18" charset="0"/>
                <a:cs typeface="Times New Roman" pitchFamily="18" charset="0"/>
              </a:rPr>
              <a:t>    гражданства или права изменить его. </a:t>
            </a:r>
          </a:p>
          <a:p>
            <a:pPr marL="0" indent="0" algn="just">
              <a:lnSpc>
                <a:spcPct val="150000"/>
              </a:lnSpc>
              <a:spcBef>
                <a:spcPts val="0"/>
              </a:spcBef>
              <a:buNone/>
            </a:pPr>
            <a:endParaRPr lang="ru-RU"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74638"/>
            <a:ext cx="7139014" cy="1143000"/>
          </a:xfrm>
        </p:spPr>
        <p:txBody>
          <a:bodyPr/>
          <a:lstStyle/>
          <a:p>
            <a:r>
              <a:rPr lang="ru-RU" b="1" dirty="0" smtClean="0">
                <a:solidFill>
                  <a:schemeClr val="tx1"/>
                </a:solidFill>
              </a:rPr>
              <a:t>Права ребёнка</a:t>
            </a:r>
            <a:endParaRPr lang="ru-RU" b="1" dirty="0">
              <a:solidFill>
                <a:schemeClr val="tx1"/>
              </a:solidFill>
            </a:endParaRPr>
          </a:p>
        </p:txBody>
      </p:sp>
      <p:sp>
        <p:nvSpPr>
          <p:cNvPr id="3" name="Содержимое 2"/>
          <p:cNvSpPr>
            <a:spLocks noGrp="1"/>
          </p:cNvSpPr>
          <p:nvPr>
            <p:ph sz="quarter" idx="1"/>
          </p:nvPr>
        </p:nvSpPr>
        <p:spPr>
          <a:xfrm>
            <a:off x="642910" y="1600200"/>
            <a:ext cx="7572428" cy="4972072"/>
          </a:xfrm>
        </p:spPr>
        <p:txBody>
          <a:bodyPr>
            <a:normAutofit/>
          </a:bodyPr>
          <a:lstStyle/>
          <a:p>
            <a:pPr algn="just">
              <a:buNone/>
            </a:pPr>
            <a:r>
              <a:rPr lang="ru-RU" sz="2000" b="1" dirty="0" smtClean="0">
                <a:latin typeface="Times New Roman" pitchFamily="18" charset="0"/>
                <a:cs typeface="Times New Roman" pitchFamily="18" charset="0"/>
              </a:rPr>
              <a:t>       </a:t>
            </a:r>
          </a:p>
          <a:p>
            <a:pPr algn="just">
              <a:buNone/>
            </a:pPr>
            <a:r>
              <a:rPr lang="ru-RU" sz="2000" b="1" dirty="0" smtClean="0">
                <a:latin typeface="Times New Roman" pitchFamily="18" charset="0"/>
                <a:cs typeface="Times New Roman" pitchFamily="18" charset="0"/>
              </a:rPr>
              <a:t>    Права </a:t>
            </a:r>
            <a:r>
              <a:rPr lang="ru-RU" sz="2000" b="1" dirty="0">
                <a:latin typeface="Times New Roman" pitchFamily="18" charset="0"/>
                <a:cs typeface="Times New Roman" pitchFamily="18" charset="0"/>
              </a:rPr>
              <a:t>ребёнка</a:t>
            </a:r>
            <a:r>
              <a:rPr lang="ru-RU" sz="2000" dirty="0">
                <a:latin typeface="Times New Roman" pitchFamily="18" charset="0"/>
                <a:cs typeface="Times New Roman" pitchFamily="18" charset="0"/>
              </a:rPr>
              <a:t> - свод прав детей, зафиксированных в международных документах по правам ребёнка. Согласно Конвенции о правах ребенка, ребенок - это лицо, не достигшее 18 лет. Государство взяло на себя обязательство защищать детей, поэтому они имеют такие же права, как и взрослые.</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501122" cy="1143000"/>
          </a:xfrm>
        </p:spPr>
        <p:txBody>
          <a:bodyPr>
            <a:noAutofit/>
          </a:bodyPr>
          <a:lstStyle/>
          <a:p>
            <a:r>
              <a:rPr lang="ru-RU" sz="2800" b="1" dirty="0">
                <a:solidFill>
                  <a:schemeClr val="tx1"/>
                </a:solidFill>
                <a:latin typeface="Times New Roman" pitchFamily="18" charset="0"/>
                <a:cs typeface="Times New Roman" pitchFamily="18" charset="0"/>
              </a:rPr>
              <a:t>Нормативно-правовые документы, регулирующие права детей</a:t>
            </a:r>
            <a:endParaRPr lang="ru-RU" sz="28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785786" y="1357298"/>
            <a:ext cx="7786742" cy="4786346"/>
          </a:xfrm>
        </p:spPr>
        <p:txBody>
          <a:bodyPr>
            <a:normAutofit/>
          </a:bodyPr>
          <a:lstStyle/>
          <a:p>
            <a:pPr>
              <a:buNone/>
            </a:pPr>
            <a:r>
              <a:rPr lang="ru-RU" sz="1400" dirty="0"/>
              <a:t/>
            </a:r>
            <a:br>
              <a:rPr lang="ru-RU" sz="1400" dirty="0"/>
            </a:br>
            <a:r>
              <a:rPr lang="ru-RU" sz="2300" b="1" dirty="0">
                <a:latin typeface="Times New Roman" pitchFamily="18" charset="0"/>
                <a:cs typeface="Times New Roman" pitchFamily="18" charset="0"/>
              </a:rPr>
              <a:t>- Декларация прав ребёнка (1959 год)</a:t>
            </a:r>
            <a:br>
              <a:rPr lang="ru-RU" sz="2300" b="1" dirty="0">
                <a:latin typeface="Times New Roman" pitchFamily="18" charset="0"/>
                <a:cs typeface="Times New Roman" pitchFamily="18" charset="0"/>
              </a:rPr>
            </a:br>
            <a:r>
              <a:rPr lang="ru-RU" sz="2300" b="1" dirty="0">
                <a:latin typeface="Times New Roman" pitchFamily="18" charset="0"/>
                <a:cs typeface="Times New Roman" pitchFamily="18" charset="0"/>
              </a:rPr>
              <a:t/>
            </a:r>
            <a:br>
              <a:rPr lang="ru-RU" sz="2300" b="1" dirty="0">
                <a:latin typeface="Times New Roman" pitchFamily="18" charset="0"/>
                <a:cs typeface="Times New Roman" pitchFamily="18" charset="0"/>
              </a:rPr>
            </a:br>
            <a:r>
              <a:rPr lang="ru-RU" sz="2300" b="1" dirty="0">
                <a:latin typeface="Times New Roman" pitchFamily="18" charset="0"/>
                <a:cs typeface="Times New Roman" pitchFamily="18" charset="0"/>
              </a:rPr>
              <a:t>- Конвенция ООН о правах ребёнка (1989 год)</a:t>
            </a:r>
            <a:br>
              <a:rPr lang="ru-RU" sz="2300" b="1" dirty="0">
                <a:latin typeface="Times New Roman" pitchFamily="18" charset="0"/>
                <a:cs typeface="Times New Roman" pitchFamily="18" charset="0"/>
              </a:rPr>
            </a:br>
            <a:r>
              <a:rPr lang="ru-RU" sz="2100" dirty="0">
                <a:latin typeface="Times New Roman" pitchFamily="18" charset="0"/>
                <a:cs typeface="Times New Roman" pitchFamily="18" charset="0"/>
              </a:rPr>
              <a:t/>
            </a:r>
            <a:br>
              <a:rPr lang="ru-RU" sz="2100" dirty="0">
                <a:latin typeface="Times New Roman" pitchFamily="18" charset="0"/>
                <a:cs typeface="Times New Roman" pitchFamily="18" charset="0"/>
              </a:rPr>
            </a:br>
            <a:r>
              <a:rPr lang="ru-RU" sz="2100" dirty="0">
                <a:latin typeface="Times New Roman" pitchFamily="18" charset="0"/>
                <a:cs typeface="Times New Roman" pitchFamily="18" charset="0"/>
              </a:rPr>
              <a:t>- </a:t>
            </a:r>
            <a:r>
              <a:rPr lang="ru-RU" sz="2300" b="1" dirty="0">
                <a:latin typeface="Times New Roman" pitchFamily="18" charset="0"/>
                <a:cs typeface="Times New Roman" pitchFamily="18" charset="0"/>
              </a:rPr>
              <a:t>Всемирная декларация об обеспечении выживания, защиты и развития </a:t>
            </a:r>
            <a:r>
              <a:rPr lang="ru-RU" sz="2300" b="1" dirty="0" smtClean="0">
                <a:latin typeface="Times New Roman" pitchFamily="18" charset="0"/>
                <a:cs typeface="Times New Roman" pitchFamily="18" charset="0"/>
              </a:rPr>
              <a:t>детей</a:t>
            </a:r>
          </a:p>
          <a:p>
            <a:pPr>
              <a:buNone/>
            </a:pPr>
            <a:r>
              <a:rPr lang="ru-RU" sz="2300" b="1" dirty="0" smtClean="0">
                <a:latin typeface="Times New Roman" pitchFamily="18" charset="0"/>
                <a:cs typeface="Times New Roman" pitchFamily="18" charset="0"/>
              </a:rPr>
              <a:t>      (1990 </a:t>
            </a:r>
            <a:r>
              <a:rPr lang="ru-RU" sz="2300" b="1" dirty="0">
                <a:latin typeface="Times New Roman" pitchFamily="18" charset="0"/>
                <a:cs typeface="Times New Roman" pitchFamily="18" charset="0"/>
              </a:rPr>
              <a:t>год</a:t>
            </a:r>
            <a:r>
              <a:rPr lang="ru-RU" sz="2100" dirty="0">
                <a:latin typeface="Times New Roman" pitchFamily="18" charset="0"/>
                <a:cs typeface="Times New Roman" pitchFamily="18" charset="0"/>
              </a:rPr>
              <a:t>).</a:t>
            </a:r>
            <a:br>
              <a:rPr lang="ru-RU" sz="2100" dirty="0">
                <a:latin typeface="Times New Roman" pitchFamily="18" charset="0"/>
                <a:cs typeface="Times New Roman" pitchFamily="18" charset="0"/>
              </a:rPr>
            </a:br>
            <a:r>
              <a:rPr lang="ru-RU" sz="2100" dirty="0">
                <a:latin typeface="Times New Roman" pitchFamily="18" charset="0"/>
                <a:cs typeface="Times New Roman" pitchFamily="18" charset="0"/>
              </a:rPr>
              <a:t/>
            </a:r>
            <a:br>
              <a:rPr lang="ru-RU" sz="2100" dirty="0">
                <a:latin typeface="Times New Roman" pitchFamily="18" charset="0"/>
                <a:cs typeface="Times New Roman" pitchFamily="18" charset="0"/>
              </a:rPr>
            </a:br>
            <a:endParaRPr lang="ru-RU"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8001056" cy="6186309"/>
          </a:xfrm>
          <a:prstGeom prst="rect">
            <a:avLst/>
          </a:prstGeom>
        </p:spPr>
        <p:txBody>
          <a:bodyPr wrap="square">
            <a:spAutoFit/>
          </a:bodyPr>
          <a:lstStyle/>
          <a:p>
            <a:r>
              <a:rPr lang="ru-RU" b="1" i="1" dirty="0" smtClean="0">
                <a:latin typeface="Times New Roman" pitchFamily="18" charset="0"/>
                <a:cs typeface="Times New Roman" pitchFamily="18" charset="0"/>
              </a:rPr>
              <a:t>Декларация прав ребёнка </a:t>
            </a:r>
            <a:r>
              <a:rPr lang="ru-RU" dirty="0" smtClean="0">
                <a:latin typeface="Times New Roman" pitchFamily="18" charset="0"/>
                <a:cs typeface="Times New Roman" pitchFamily="18" charset="0"/>
              </a:rPr>
              <a:t>является первым международным документом, в котором родители, а также добровольные организации, местные власти, национальные правительства призываются к признанию и соблюдению прав детей путём законодательных и других мер. На основе декларации прав ребёнка был разработан другой важнейший международный документ -</a:t>
            </a:r>
            <a:r>
              <a:rPr lang="ru-RU" b="1" i="1" dirty="0" smtClean="0">
                <a:latin typeface="Times New Roman" pitchFamily="18" charset="0"/>
                <a:cs typeface="Times New Roman" pitchFamily="18" charset="0"/>
              </a:rPr>
              <a:t>Конвенция о правах ребёнка. </a:t>
            </a:r>
            <a:r>
              <a:rPr lang="ru-RU" dirty="0" smtClean="0">
                <a:latin typeface="Times New Roman" pitchFamily="18" charset="0"/>
                <a:cs typeface="Times New Roman" pitchFamily="18" charset="0"/>
              </a:rPr>
              <a:t>Здесь впервые ребёнок рассматривается не только как объект, требующий специальной защиты, но и как субъект права, которому предоставлен весь спектр прав человека. Чтобы сориентироваться в большом количестве норм Конвенции, их объединили в отдельные группы: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I  группа прав – </a:t>
            </a:r>
            <a:r>
              <a:rPr lang="ru-RU" i="1" dirty="0" smtClean="0">
                <a:latin typeface="Times New Roman" pitchFamily="18" charset="0"/>
                <a:cs typeface="Times New Roman" pitchFamily="18" charset="0"/>
              </a:rPr>
              <a:t>на жизнь, на имя.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II  группа прав – </a:t>
            </a:r>
            <a:r>
              <a:rPr lang="ru-RU" i="1" dirty="0" smtClean="0">
                <a:latin typeface="Times New Roman" pitchFamily="18" charset="0"/>
                <a:cs typeface="Times New Roman" pitchFamily="18" charset="0"/>
              </a:rPr>
              <a:t>на семейное благополучие.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III  группа прав – </a:t>
            </a:r>
            <a:r>
              <a:rPr lang="ru-RU" i="1" dirty="0" smtClean="0">
                <a:latin typeface="Times New Roman" pitchFamily="18" charset="0"/>
                <a:cs typeface="Times New Roman" pitchFamily="18" charset="0"/>
              </a:rPr>
              <a:t>свободное развитие личности.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IV  группа прав – </a:t>
            </a:r>
            <a:r>
              <a:rPr lang="ru-RU" i="1" dirty="0" smtClean="0">
                <a:latin typeface="Times New Roman" pitchFamily="18" charset="0"/>
                <a:cs typeface="Times New Roman" pitchFamily="18" charset="0"/>
              </a:rPr>
              <a:t>обеспечивает здоровье детей.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V   группа прав -  </a:t>
            </a:r>
            <a:r>
              <a:rPr lang="ru-RU" i="1" dirty="0" smtClean="0">
                <a:latin typeface="Times New Roman" pitchFamily="18" charset="0"/>
                <a:cs typeface="Times New Roman" pitchFamily="18" charset="0"/>
              </a:rPr>
              <a:t>способствует образованию детей.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VI   группа прав – </a:t>
            </a:r>
            <a:r>
              <a:rPr lang="ru-RU" i="1" dirty="0" smtClean="0">
                <a:latin typeface="Times New Roman" pitchFamily="18" charset="0"/>
                <a:cs typeface="Times New Roman" pitchFamily="18" charset="0"/>
              </a:rPr>
              <a:t>защита ребёнка от разных видов эксплуатации.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7467600" cy="857256"/>
          </a:xfrm>
        </p:spPr>
        <p:txBody>
          <a:bodyPr>
            <a:normAutofit/>
          </a:bodyPr>
          <a:lstStyle/>
          <a:p>
            <a:r>
              <a:rPr lang="ru-RU" sz="2800" b="1" dirty="0" smtClean="0">
                <a:solidFill>
                  <a:schemeClr val="tx1"/>
                </a:solidFill>
                <a:latin typeface="Times New Roman" pitchFamily="18" charset="0"/>
                <a:cs typeface="Times New Roman" pitchFamily="18" charset="0"/>
              </a:rPr>
              <a:t>Российские документы о правах ребенк</a:t>
            </a:r>
            <a:r>
              <a:rPr lang="ru-RU" sz="2800" dirty="0" smtClean="0">
                <a:solidFill>
                  <a:schemeClr val="tx1"/>
                </a:solidFill>
                <a:latin typeface="Times New Roman" pitchFamily="18" charset="0"/>
                <a:cs typeface="Times New Roman" pitchFamily="18" charset="0"/>
              </a:rPr>
              <a:t>а</a:t>
            </a:r>
            <a:endParaRPr lang="ru-RU" sz="28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357158" y="1428736"/>
            <a:ext cx="8286808" cy="4373686"/>
          </a:xfrm>
        </p:spPr>
        <p:txBody>
          <a:bodyPr>
            <a:normAutofit fontScale="92500" lnSpcReduction="10000"/>
          </a:bodyPr>
          <a:lstStyle/>
          <a:p>
            <a:pPr algn="just">
              <a:buNone/>
            </a:pPr>
            <a:r>
              <a:rPr lang="ru-RU" sz="2000" dirty="0" smtClean="0">
                <a:latin typeface="Times New Roman" pitchFamily="18" charset="0"/>
                <a:cs typeface="Times New Roman" pitchFamily="18" charset="0"/>
              </a:rPr>
              <a:t>            </a:t>
            </a:r>
          </a:p>
          <a:p>
            <a:pPr algn="just">
              <a:buNone/>
            </a:pP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Конвенция </a:t>
            </a:r>
            <a:r>
              <a:rPr lang="ru-RU" dirty="0">
                <a:latin typeface="Times New Roman" pitchFamily="18" charset="0"/>
                <a:cs typeface="Times New Roman" pitchFamily="18" charset="0"/>
              </a:rPr>
              <a:t>не является документом прямого действия, на её основе разрабатываются нормативно-правовые документы федерального и регионального уровня. Кроме того, права детей представлены в федеральных актах и конкретизированы в документах на уровне региона. Согласно </a:t>
            </a:r>
            <a:r>
              <a:rPr lang="ru-RU" b="1" i="1" dirty="0">
                <a:latin typeface="Times New Roman" pitchFamily="18" charset="0"/>
                <a:cs typeface="Times New Roman" pitchFamily="18" charset="0"/>
              </a:rPr>
              <a:t>Конституции РФ</a:t>
            </a:r>
            <a:r>
              <a:rPr lang="ru-RU" dirty="0">
                <a:latin typeface="Times New Roman" pitchFamily="18" charset="0"/>
                <a:cs typeface="Times New Roman" pitchFamily="18" charset="0"/>
              </a:rPr>
              <a:t>, материнство, детство и семья находятся под защитой государства. Для создания и развития механизма реализации прав ребёнка на защиту, декларированных в Конвенции и гарантированных Конституции РФ, принят целый ряд законодательных актов: </a:t>
            </a:r>
            <a:r>
              <a:rPr lang="ru-RU" b="1" i="1" dirty="0">
                <a:latin typeface="Times New Roman" pitchFamily="18" charset="0"/>
                <a:cs typeface="Times New Roman" pitchFamily="18" charset="0"/>
              </a:rPr>
              <a:t>Семейный </a:t>
            </a:r>
            <a:r>
              <a:rPr lang="ru-RU" b="1" i="1" dirty="0" smtClean="0">
                <a:latin typeface="Times New Roman" pitchFamily="18" charset="0"/>
                <a:cs typeface="Times New Roman" pitchFamily="18" charset="0"/>
              </a:rPr>
              <a:t>кодекс Российской Федерации, </a:t>
            </a:r>
            <a:r>
              <a:rPr lang="ru-RU" b="1" i="1" dirty="0">
                <a:latin typeface="Times New Roman" pitchFamily="18" charset="0"/>
                <a:cs typeface="Times New Roman" pitchFamily="18" charset="0"/>
              </a:rPr>
              <a:t>Закон «Об основных гарантиях прав ребёнка </a:t>
            </a:r>
            <a:r>
              <a:rPr lang="ru-RU" b="1" i="1" dirty="0" smtClean="0">
                <a:latin typeface="Times New Roman" pitchFamily="18" charset="0"/>
                <a:cs typeface="Times New Roman" pitchFamily="18" charset="0"/>
              </a:rPr>
              <a:t>в  Российской Федерации», </a:t>
            </a:r>
            <a:r>
              <a:rPr lang="ru-RU" b="1" i="1" dirty="0">
                <a:latin typeface="Times New Roman" pitchFamily="18" charset="0"/>
                <a:cs typeface="Times New Roman" pitchFamily="18" charset="0"/>
              </a:rPr>
              <a:t>Закон «</a:t>
            </a:r>
            <a:r>
              <a:rPr lang="ru-RU" b="1" i="1" dirty="0" smtClean="0">
                <a:latin typeface="Times New Roman" pitchFamily="18" charset="0"/>
                <a:cs typeface="Times New Roman" pitchFamily="18" charset="0"/>
              </a:rPr>
              <a:t>Об образовании в Российской Федерации».</a:t>
            </a:r>
            <a:endParaRPr lang="ru-RU"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25-3.gif"/>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r>
              <a:rPr lang="ru-RU" sz="3200" b="1" dirty="0" smtClean="0"/>
              <a:t>Урок «Гражданские правоотношения»</a:t>
            </a:r>
            <a:endParaRPr lang="ru-RU" sz="3200" b="1" dirty="0"/>
          </a:p>
        </p:txBody>
      </p:sp>
      <p:sp>
        <p:nvSpPr>
          <p:cNvPr id="3" name="Содержимое 2"/>
          <p:cNvSpPr>
            <a:spLocks noGrp="1"/>
          </p:cNvSpPr>
          <p:nvPr>
            <p:ph idx="1"/>
          </p:nvPr>
        </p:nvSpPr>
        <p:spPr>
          <a:xfrm>
            <a:off x="714348" y="1857364"/>
            <a:ext cx="7972452" cy="4467236"/>
          </a:xfrm>
        </p:spPr>
        <p:txBody>
          <a:bodyPr/>
          <a:lstStyle/>
          <a:p>
            <a:pPr>
              <a:buNone/>
            </a:pPr>
            <a:r>
              <a:rPr lang="ru-RU" dirty="0" smtClean="0"/>
              <a:t>План изучения нового материала:</a:t>
            </a:r>
          </a:p>
          <a:p>
            <a:pPr>
              <a:buNone/>
            </a:pPr>
            <a:r>
              <a:rPr lang="ru-RU" dirty="0" smtClean="0"/>
              <a:t>1. Сущность гражданского права.</a:t>
            </a:r>
          </a:p>
          <a:p>
            <a:pPr>
              <a:buNone/>
            </a:pPr>
            <a:r>
              <a:rPr lang="ru-RU" dirty="0" smtClean="0"/>
              <a:t>2.Особенности гражданский правоотношений.</a:t>
            </a:r>
          </a:p>
          <a:p>
            <a:pPr>
              <a:buNone/>
            </a:pPr>
            <a:r>
              <a:rPr lang="ru-RU" dirty="0" smtClean="0"/>
              <a:t>3. Виды договоров и гражданская дееспособность несовершеннолетних.</a:t>
            </a:r>
          </a:p>
          <a:p>
            <a:pPr>
              <a:buNone/>
            </a:pPr>
            <a:r>
              <a:rPr lang="ru-RU" dirty="0" smtClean="0"/>
              <a:t>4. Защита прав потребителей.</a:t>
            </a:r>
            <a:endParaRPr lang="ru-RU"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0028-028-Grazhdanskoe-prav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0003-003-1_Istochniki-grazhdanskogo-prav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User\Desktop\0058-058-Grazhdanskie-pravootnoshenija-ponjatie-i-vidy.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objekti-grazdanskih-pravootnoseniy.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Урок «Политические режимы»</a:t>
            </a:r>
            <a:endParaRPr lang="ru-RU" b="1" dirty="0">
              <a:solidFill>
                <a:srgbClr val="002060"/>
              </a:solidFill>
            </a:endParaRPr>
          </a:p>
        </p:txBody>
      </p:sp>
      <p:sp>
        <p:nvSpPr>
          <p:cNvPr id="3" name="Содержимое 2"/>
          <p:cNvSpPr>
            <a:spLocks noGrp="1"/>
          </p:cNvSpPr>
          <p:nvPr>
            <p:ph sz="quarter" idx="1"/>
          </p:nvPr>
        </p:nvSpPr>
        <p:spPr>
          <a:xfrm>
            <a:off x="301752" y="1700808"/>
            <a:ext cx="8503920" cy="4398240"/>
          </a:xfrm>
        </p:spPr>
        <p:txBody>
          <a:bodyPr/>
          <a:lstStyle/>
          <a:p>
            <a:pPr algn="ctr">
              <a:buNone/>
            </a:pPr>
            <a:r>
              <a:rPr lang="ru-RU" dirty="0" smtClean="0"/>
              <a:t>     План изучения нового материала:</a:t>
            </a:r>
          </a:p>
          <a:p>
            <a:pPr>
              <a:buNone/>
            </a:pPr>
            <a:r>
              <a:rPr lang="ru-RU" dirty="0" smtClean="0"/>
              <a:t>1.Понятие «политический режим».</a:t>
            </a:r>
          </a:p>
          <a:p>
            <a:pPr>
              <a:buNone/>
            </a:pPr>
            <a:r>
              <a:rPr lang="ru-RU" dirty="0" smtClean="0"/>
              <a:t>2.Типы политических режимов: тоталитаризм, авторитаризм, демократия.</a:t>
            </a:r>
          </a:p>
          <a:p>
            <a:pPr>
              <a:buNone/>
            </a:pPr>
            <a:endParaRPr lang="ru-RU"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285728"/>
            <a:ext cx="7858180" cy="6215106"/>
          </a:xfrm>
        </p:spPr>
        <p:txBody>
          <a:bodyPr>
            <a:normAutofit/>
          </a:bodyPr>
          <a:lstStyle/>
          <a:p>
            <a:pPr>
              <a:buNone/>
            </a:pPr>
            <a:r>
              <a:rPr lang="ru-RU" sz="2000" b="1" dirty="0" smtClean="0">
                <a:latin typeface="Times New Roman" pitchFamily="18" charset="0"/>
                <a:cs typeface="Times New Roman" pitchFamily="18" charset="0"/>
              </a:rPr>
              <a:t>Статья 420. Понятие договора</a:t>
            </a:r>
          </a:p>
          <a:p>
            <a:pPr>
              <a:buNone/>
            </a:pPr>
            <a:endParaRPr lang="ru-RU" sz="2000" b="1" dirty="0" smtClean="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Договором признается соглашение двух или нескольких</a:t>
            </a:r>
          </a:p>
          <a:p>
            <a:pPr algn="just">
              <a:buNone/>
            </a:pPr>
            <a:r>
              <a:rPr lang="ru-RU" sz="2400" dirty="0" smtClean="0">
                <a:latin typeface="Times New Roman" pitchFamily="18" charset="0"/>
                <a:cs typeface="Times New Roman" pitchFamily="18" charset="0"/>
              </a:rPr>
              <a:t>лиц об установлении, изменении или прекращении</a:t>
            </a:r>
          </a:p>
          <a:p>
            <a:pPr algn="just">
              <a:buNone/>
            </a:pPr>
            <a:r>
              <a:rPr lang="ru-RU" sz="2400" dirty="0" smtClean="0">
                <a:latin typeface="Times New Roman" pitchFamily="18" charset="0"/>
                <a:cs typeface="Times New Roman" pitchFamily="18" charset="0"/>
              </a:rPr>
              <a:t>гражданских прав и обязанностей.</a:t>
            </a:r>
          </a:p>
          <a:p>
            <a:pPr algn="just">
              <a:buNone/>
            </a:pPr>
            <a:r>
              <a:rPr lang="ru-RU" sz="2400" dirty="0" smtClean="0">
                <a:latin typeface="Times New Roman" pitchFamily="18" charset="0"/>
                <a:cs typeface="Times New Roman" pitchFamily="18" charset="0"/>
              </a:rPr>
              <a:t>   </a:t>
            </a:r>
          </a:p>
          <a:p>
            <a:pPr algn="just">
              <a:buNone/>
            </a:pPr>
            <a:r>
              <a:rPr lang="ru-RU" sz="2400" dirty="0" smtClean="0">
                <a:latin typeface="Times New Roman" pitchFamily="18" charset="0"/>
                <a:cs typeface="Times New Roman" pitchFamily="18" charset="0"/>
              </a:rPr>
              <a:t>К договорам применяются правила о двух- и</a:t>
            </a:r>
          </a:p>
          <a:p>
            <a:pPr algn="just">
              <a:buNone/>
            </a:pPr>
            <a:r>
              <a:rPr lang="ru-RU" sz="2400" dirty="0" smtClean="0">
                <a:latin typeface="Times New Roman" pitchFamily="18" charset="0"/>
                <a:cs typeface="Times New Roman" pitchFamily="18" charset="0"/>
              </a:rPr>
              <a:t>многосторонних сделках, предусмотренные главой 9</a:t>
            </a:r>
          </a:p>
          <a:p>
            <a:pPr algn="just">
              <a:buNone/>
            </a:pPr>
            <a:r>
              <a:rPr lang="ru-RU" sz="2400" dirty="0" smtClean="0">
                <a:latin typeface="Times New Roman" pitchFamily="18" charset="0"/>
                <a:cs typeface="Times New Roman" pitchFamily="18" charset="0"/>
              </a:rPr>
              <a:t>настоящего Кодекса.</a:t>
            </a:r>
          </a:p>
          <a:p>
            <a:pPr algn="just">
              <a:buNone/>
            </a:pPr>
            <a:endParaRPr lang="ru-RU" sz="2400" dirty="0" smtClean="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К договорам, заключаемым более чем двумя сторонами,</a:t>
            </a:r>
          </a:p>
          <a:p>
            <a:pPr algn="just">
              <a:buNone/>
            </a:pPr>
            <a:r>
              <a:rPr lang="ru-RU" sz="2400" dirty="0" smtClean="0">
                <a:latin typeface="Times New Roman" pitchFamily="18" charset="0"/>
                <a:cs typeface="Times New Roman" pitchFamily="18" charset="0"/>
              </a:rPr>
              <a:t>общие положения о договоре применяются, если это не</a:t>
            </a:r>
          </a:p>
          <a:p>
            <a:pPr algn="just">
              <a:buNone/>
            </a:pPr>
            <a:r>
              <a:rPr lang="ru-RU" sz="2400" dirty="0" smtClean="0">
                <a:latin typeface="Times New Roman" pitchFamily="18" charset="0"/>
                <a:cs typeface="Times New Roman" pitchFamily="18" charset="0"/>
              </a:rPr>
              <a:t>противоречит многостороннему характеру таких</a:t>
            </a:r>
          </a:p>
          <a:p>
            <a:pPr algn="just">
              <a:buNone/>
            </a:pPr>
            <a:r>
              <a:rPr lang="ru-RU" sz="2400" dirty="0" smtClean="0">
                <a:latin typeface="Times New Roman" pitchFamily="18" charset="0"/>
                <a:cs typeface="Times New Roman" pitchFamily="18" charset="0"/>
              </a:rPr>
              <a:t>договоров.</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image001.gif"/>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4587576.png"/>
          <p:cNvPicPr>
            <a:picLocks noGrp="1" noChangeAspect="1" noChangeArrowheads="1"/>
          </p:cNvPicPr>
          <p:nvPr>
            <p:ph idx="1"/>
          </p:nvPr>
        </p:nvPicPr>
        <p:blipFill>
          <a:blip r:embed="rId2" cstate="print"/>
          <a:srcRect/>
          <a:stretch>
            <a:fillRect/>
          </a:stretch>
        </p:blipFill>
        <p:spPr bwMode="auto">
          <a:xfrm>
            <a:off x="467544" y="332656"/>
            <a:ext cx="7992888" cy="5904656"/>
          </a:xfrm>
          <a:prstGeom prst="rect">
            <a:avLst/>
          </a:prstGeom>
          <a:noFill/>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osnovania-vosniknovenia-grazdanskih-pravootnoseniy.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img6.jpg"/>
          <p:cNvPicPr>
            <a:picLocks noGrp="1" noChangeAspect="1" noChangeArrowheads="1"/>
          </p:cNvPicPr>
          <p:nvPr>
            <p:ph idx="1"/>
          </p:nvPr>
        </p:nvPicPr>
        <p:blipFill>
          <a:blip r:embed="rId2" cstate="print"/>
          <a:srcRect/>
          <a:stretch>
            <a:fillRect/>
          </a:stretch>
        </p:blipFill>
        <p:spPr bwMode="auto">
          <a:xfrm>
            <a:off x="0" y="0"/>
            <a:ext cx="9144000" cy="6286500"/>
          </a:xfrm>
          <a:prstGeom prst="rect">
            <a:avLst/>
          </a:prstGeom>
          <a:noFill/>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0060-060-Fizicheskie-litsa.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500834"/>
          </a:xfrm>
          <a:prstGeom prst="rect">
            <a:avLst/>
          </a:prstGeom>
          <a:noFill/>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img6.gif"/>
          <p:cNvPicPr>
            <a:picLocks noGrp="1" noChangeAspect="1" noChangeArrowheads="1"/>
          </p:cNvPicPr>
          <p:nvPr>
            <p:ph idx="1"/>
          </p:nvPr>
        </p:nvPicPr>
        <p:blipFill>
          <a:blip r:embed="rId2" cstate="print"/>
          <a:srcRect/>
          <a:stretch>
            <a:fillRect/>
          </a:stretch>
        </p:blipFill>
        <p:spPr bwMode="auto">
          <a:xfrm>
            <a:off x="0" y="0"/>
            <a:ext cx="8820472" cy="6858000"/>
          </a:xfrm>
          <a:prstGeom prst="rect">
            <a:avLst/>
          </a:prstGeom>
          <a:noFill/>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0039-039-Grazhdanskie-prava-nesovershennoletnikh.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2800" b="1" dirty="0" smtClean="0">
                <a:solidFill>
                  <a:schemeClr val="tx1"/>
                </a:solidFill>
                <a:effectLst/>
                <a:latin typeface="Times New Roman" pitchFamily="18" charset="0"/>
                <a:cs typeface="Times New Roman" pitchFamily="18" charset="0"/>
              </a:rPr>
              <a:t>Статья 27 ГК РФ - Эмансипация</a:t>
            </a:r>
            <a:endParaRPr lang="ru-RU" sz="2800" dirty="0">
              <a:solidFill>
                <a:schemeClr val="tx1"/>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571472" y="1447800"/>
            <a:ext cx="7858180" cy="4800600"/>
          </a:xfrm>
        </p:spPr>
        <p:txBody>
          <a:bodyPr>
            <a:normAutofit/>
          </a:bodyPr>
          <a:lstStyle/>
          <a:p>
            <a:pPr algn="just">
              <a:buNone/>
            </a:pPr>
            <a:r>
              <a:rPr lang="ru-RU" sz="1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1. Несовершеннолетний, достигший шестнадцати лет, может быть объявлен полностью дееспособным, если он работает по трудовому договору, в том числе по контракту, или с согласия родителей, усыновителей или попечителя занимается предпринимательской деятельностью.</a:t>
            </a:r>
          </a:p>
          <a:p>
            <a:pPr algn="just">
              <a:buNone/>
            </a:pPr>
            <a:r>
              <a:rPr lang="ru-RU" sz="2000" dirty="0" smtClean="0">
                <a:latin typeface="Times New Roman" pitchFamily="18" charset="0"/>
                <a:cs typeface="Times New Roman" pitchFamily="18" charset="0"/>
              </a:rPr>
              <a:t>      Объявление несовершеннолетнего полностью дееспособным (эмансипация) производится по решению органа опеки и попечительства - с согласия обоих родителей, усыновителей или попечителя либо при отсутствии такого согласия - по решению суда.</a:t>
            </a:r>
          </a:p>
          <a:p>
            <a:pPr algn="just">
              <a:buNone/>
            </a:pPr>
            <a:r>
              <a:rPr lang="ru-RU" sz="2000" dirty="0" smtClean="0">
                <a:latin typeface="Times New Roman" pitchFamily="18" charset="0"/>
                <a:cs typeface="Times New Roman" pitchFamily="18" charset="0"/>
              </a:rPr>
              <a:t>      2. Родители, усыновители и попечитель не несут ответственности по обязательствам эмансипированного несовершеннолетнего, в частности по обязательствам, возникшим вследствие причинения им вреда.</a:t>
            </a:r>
          </a:p>
          <a:p>
            <a:pPr>
              <a:buNone/>
            </a:pPr>
            <a:endParaRPr lang="ru-RU" sz="1800"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000132"/>
          </a:xfrm>
        </p:spPr>
        <p:txBody>
          <a:bodyPr>
            <a:normAutofit/>
          </a:bodyPr>
          <a:lstStyle/>
          <a:p>
            <a:r>
              <a:rPr lang="ru-RU" sz="2800" b="1" dirty="0" smtClean="0">
                <a:solidFill>
                  <a:schemeClr val="tx1"/>
                </a:solidFill>
                <a:effectLst/>
                <a:latin typeface="Times New Roman" pitchFamily="18" charset="0"/>
                <a:cs typeface="Times New Roman" pitchFamily="18" charset="0"/>
              </a:rPr>
              <a:t>Правоспособность и дееспособность юридических лиц</a:t>
            </a:r>
            <a:endParaRPr lang="ru-RU" sz="2800" dirty="0">
              <a:solidFill>
                <a:schemeClr val="tx1"/>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428596" y="1600200"/>
            <a:ext cx="8143932" cy="4829196"/>
          </a:xfrm>
        </p:spPr>
        <p:txBody>
          <a:bodyPr>
            <a:normAutofit/>
          </a:bodyPr>
          <a:lstStyle/>
          <a:p>
            <a:pPr algn="just">
              <a:buNone/>
            </a:pPr>
            <a:r>
              <a:rPr lang="ru-RU" sz="2000" dirty="0" smtClean="0">
                <a:latin typeface="Times New Roman" pitchFamily="18" charset="0"/>
                <a:cs typeface="Times New Roman" pitchFamily="18" charset="0"/>
              </a:rPr>
              <a:t>     Правоспособность и дееспособность юридических лиц по сравнению с правоспособностью и дееспособностью граждан имеют свои особенности. Во-первых, правоспособность и дееспособность юридического лица возникают одновременно - с момента его государственной регистрации. Во-вторых, правоспособность юридических лиц может быть как общей, так и специальной. </a:t>
            </a:r>
            <a:r>
              <a:rPr lang="ru-RU" sz="2000" b="1" dirty="0" smtClean="0">
                <a:latin typeface="Times New Roman" pitchFamily="18" charset="0"/>
                <a:cs typeface="Times New Roman" pitchFamily="18" charset="0"/>
              </a:rPr>
              <a:t>Общей правоспособностью</a:t>
            </a:r>
            <a:r>
              <a:rPr lang="ru-RU" sz="2000" dirty="0" smtClean="0">
                <a:latin typeface="Times New Roman" pitchFamily="18" charset="0"/>
                <a:cs typeface="Times New Roman" pitchFamily="18" charset="0"/>
              </a:rPr>
              <a:t> обладают коммерческие организации (за исключением унитарных предприятий), они могут заниматься любым видом деятельности. </a:t>
            </a:r>
            <a:r>
              <a:rPr lang="ru-RU" sz="2000" b="1" dirty="0" smtClean="0">
                <a:latin typeface="Times New Roman" pitchFamily="18" charset="0"/>
                <a:cs typeface="Times New Roman" pitchFamily="18" charset="0"/>
              </a:rPr>
              <a:t>Специальная правоспособность</a:t>
            </a:r>
            <a:r>
              <a:rPr lang="ru-RU" sz="2000" dirty="0" smtClean="0">
                <a:latin typeface="Times New Roman" pitchFamily="18" charset="0"/>
                <a:cs typeface="Times New Roman" pitchFamily="18" charset="0"/>
              </a:rPr>
              <a:t> определяется целями деятельности юридического лица, предусмотренными в его учредительных документах (</a:t>
            </a:r>
            <a:r>
              <a:rPr lang="ru-RU" sz="2000" dirty="0" smtClean="0">
                <a:latin typeface="Times New Roman" pitchFamily="18" charset="0"/>
                <a:cs typeface="Times New Roman" pitchFamily="18" charset="0"/>
                <a:hlinkClick r:id="rId2"/>
              </a:rPr>
              <a:t>ст. 49 ГК РФ</a:t>
            </a:r>
            <a:r>
              <a:rPr lang="ru-RU" sz="2000" dirty="0" smtClean="0">
                <a:latin typeface="Times New Roman" pitchFamily="18" charset="0"/>
                <a:cs typeface="Times New Roman" pitchFamily="18" charset="0"/>
              </a:rPr>
              <a:t>). Отдельными видами деятельности, перечень которых определяется законодательными актами, юридическое лицо может заниматься только на основании специального разрешения (лицензии).</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8229600" cy="5840435"/>
          </a:xfrm>
        </p:spPr>
        <p:txBody>
          <a:bodyPr>
            <a:normAutofit/>
          </a:bodyPr>
          <a:lstStyle/>
          <a:p>
            <a:pPr algn="just">
              <a:buNone/>
            </a:pPr>
            <a:r>
              <a:rPr lang="ru-RU"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Политическая власть</a:t>
            </a:r>
            <a:r>
              <a:rPr lang="ru-RU" sz="2400" dirty="0" smtClean="0">
                <a:latin typeface="Times New Roman" pitchFamily="18" charset="0"/>
                <a:cs typeface="Times New Roman" pitchFamily="18" charset="0"/>
              </a:rPr>
              <a:t>–это способность и возможность проводить определенную политику используя политические партии, организации, государство.</a:t>
            </a:r>
          </a:p>
          <a:p>
            <a:pPr>
              <a:buNone/>
            </a:pPr>
            <a:r>
              <a:rPr lang="ru-RU" dirty="0" smtClean="0"/>
              <a:t>             </a:t>
            </a:r>
            <a:r>
              <a:rPr lang="ru-RU" b="1" dirty="0" smtClean="0"/>
              <a:t>Особенности политической власти:</a:t>
            </a:r>
          </a:p>
          <a:p>
            <a:pPr algn="just">
              <a:buFont typeface="Wingdings" pitchFamily="2" charset="2"/>
              <a:buChar char="Ø"/>
            </a:pPr>
            <a:r>
              <a:rPr lang="ru-RU" b="1" dirty="0" smtClean="0"/>
              <a:t> </a:t>
            </a:r>
            <a:r>
              <a:rPr lang="ru-RU" dirty="0" smtClean="0"/>
              <a:t>регулирует деятельность общества;</a:t>
            </a:r>
          </a:p>
          <a:p>
            <a:pPr algn="just">
              <a:buFont typeface="Wingdings" pitchFamily="2" charset="2"/>
              <a:buChar char="Ø"/>
            </a:pPr>
            <a:r>
              <a:rPr lang="ru-RU" dirty="0" smtClean="0"/>
              <a:t> позволяет при необходимости принуждать большие массы людей к выполнению тех или иных задач и решений;</a:t>
            </a:r>
          </a:p>
          <a:p>
            <a:pPr algn="just">
              <a:buFont typeface="Wingdings" pitchFamily="2" charset="2"/>
              <a:buChar char="Ø"/>
            </a:pPr>
            <a:r>
              <a:rPr lang="ru-RU" dirty="0" smtClean="0"/>
              <a:t> распространяется на все общество;</a:t>
            </a:r>
          </a:p>
          <a:p>
            <a:pPr algn="just">
              <a:buFont typeface="Wingdings" pitchFamily="2" charset="2"/>
              <a:buChar char="Ø"/>
            </a:pPr>
            <a:r>
              <a:rPr lang="ru-RU" dirty="0" smtClean="0"/>
              <a:t> воплощает отношения между большими общественными группами социальными слоями, нациями.</a:t>
            </a:r>
          </a:p>
          <a:p>
            <a:pPr>
              <a:buNone/>
            </a:pPr>
            <a:endParaRPr lang="ru-RU" b="1" dirty="0"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642918"/>
            <a:ext cx="7862150" cy="928694"/>
          </a:xfrm>
        </p:spPr>
        <p:txBody>
          <a:bodyPr>
            <a:normAutofit fontScale="90000"/>
          </a:bodyPr>
          <a:lstStyle/>
          <a:p>
            <a:r>
              <a:rPr lang="ru-RU" sz="3100" b="1" dirty="0" smtClean="0">
                <a:solidFill>
                  <a:schemeClr val="tx1"/>
                </a:solidFill>
                <a:effectLst/>
                <a:latin typeface="Times New Roman" pitchFamily="18" charset="0"/>
                <a:cs typeface="Times New Roman" pitchFamily="18" charset="0"/>
              </a:rPr>
              <a:t>Федеральный закон РФ (от 7 февраля 1992 г.) </a:t>
            </a:r>
            <a:br>
              <a:rPr lang="ru-RU" sz="3100" b="1" dirty="0" smtClean="0">
                <a:solidFill>
                  <a:schemeClr val="tx1"/>
                </a:solidFill>
                <a:effectLst/>
                <a:latin typeface="Times New Roman" pitchFamily="18" charset="0"/>
                <a:cs typeface="Times New Roman" pitchFamily="18" charset="0"/>
              </a:rPr>
            </a:br>
            <a:r>
              <a:rPr lang="ru-RU" sz="3100" b="1" dirty="0" smtClean="0">
                <a:solidFill>
                  <a:schemeClr val="tx1"/>
                </a:solidFill>
                <a:effectLst/>
                <a:latin typeface="Times New Roman" pitchFamily="18" charset="0"/>
                <a:cs typeface="Times New Roman" pitchFamily="18" charset="0"/>
              </a:rPr>
              <a:t>"О защите прав потребителей" </a:t>
            </a:r>
            <a:r>
              <a:rPr lang="ru-RU" sz="2400" b="1" dirty="0" smtClean="0"/>
              <a:t/>
            </a:r>
            <a:br>
              <a:rPr lang="ru-RU" sz="2400" b="1" dirty="0" smtClean="0"/>
            </a:br>
            <a:endParaRPr lang="ru-RU" sz="2400" dirty="0"/>
          </a:p>
        </p:txBody>
      </p:sp>
      <p:sp>
        <p:nvSpPr>
          <p:cNvPr id="3" name="Содержимое 2"/>
          <p:cNvSpPr>
            <a:spLocks noGrp="1"/>
          </p:cNvSpPr>
          <p:nvPr>
            <p:ph idx="1"/>
          </p:nvPr>
        </p:nvSpPr>
        <p:spPr>
          <a:xfrm>
            <a:off x="428596" y="1571612"/>
            <a:ext cx="8143900" cy="4786346"/>
          </a:xfrm>
        </p:spPr>
        <p:txBody>
          <a:bodyPr>
            <a:normAutofit/>
          </a:bodyPr>
          <a:lstStyle/>
          <a:p>
            <a:pPr algn="just">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Настоящий Закон регулирует отношения, возникающие между потребителями и изготовителями, исполнителями, продавцами при продаже товаров (выполнении работ, оказании услуг), устанавливает права потребителей на приобретение товаров (работ, услуг) надлежащего качества и безопасных для жизни, здоровья, имущества потребителей и окружающей среды, получение информации о товарах (работах, услугах) и об их изготовителях (исполнителях, продавцах), просвещение, государственную и общественную защиту их интересов, а также определяет механизм реализации этих прав.</a:t>
            </a:r>
          </a:p>
          <a:p>
            <a:pPr algn="just">
              <a:buNone/>
            </a:pPr>
            <a:r>
              <a:rPr lang="ru-RU" sz="2400" dirty="0" smtClean="0">
                <a:latin typeface="Times New Roman" pitchFamily="18" charset="0"/>
                <a:cs typeface="Times New Roman" pitchFamily="18" charset="0"/>
              </a:rPr>
              <a:t>     (в ред. Федерального закона от 21.12.2004 N 171-ФЗ)</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Урок «Право на труд. Трудовые правоотношения.»</a:t>
            </a:r>
            <a:endParaRPr lang="ru-RU" dirty="0"/>
          </a:p>
        </p:txBody>
      </p:sp>
      <p:sp>
        <p:nvSpPr>
          <p:cNvPr id="3" name="Содержимое 2"/>
          <p:cNvSpPr>
            <a:spLocks noGrp="1"/>
          </p:cNvSpPr>
          <p:nvPr>
            <p:ph sz="quarter" idx="1"/>
          </p:nvPr>
        </p:nvSpPr>
        <p:spPr/>
        <p:txBody>
          <a:bodyPr/>
          <a:lstStyle/>
          <a:p>
            <a:pPr>
              <a:buNone/>
            </a:pPr>
            <a:r>
              <a:rPr lang="ru-RU" dirty="0" smtClean="0"/>
              <a:t>1)Право на труд.</a:t>
            </a:r>
          </a:p>
          <a:p>
            <a:pPr>
              <a:buNone/>
            </a:pPr>
            <a:r>
              <a:rPr lang="ru-RU" dirty="0" smtClean="0"/>
              <a:t>2)Трудовые правоотношения.</a:t>
            </a:r>
            <a:endParaRPr lang="ru-RU" dirty="0"/>
          </a:p>
        </p:txBody>
      </p:sp>
      <p:pic>
        <p:nvPicPr>
          <p:cNvPr id="3074" name="Picture 2" descr="C:\Documents and Settings\Каб19\Рабочий стол\Новая папка\1392660852_trudovoy-kodeks-rf.jpg"/>
          <p:cNvPicPr>
            <a:picLocks noGrp="1" noChangeAspect="1" noChangeArrowheads="1"/>
          </p:cNvPicPr>
          <p:nvPr>
            <p:ph sz="quarter" idx="2"/>
          </p:nvPr>
        </p:nvPicPr>
        <p:blipFill>
          <a:blip r:embed="rId2" cstate="email">
            <a:extLst>
              <a:ext uri="{28A0092B-C50C-407E-A947-70E740481C1C}">
                <a14:useLocalDpi xmlns:a14="http://schemas.microsoft.com/office/drawing/2010/main" xmlns=""/>
              </a:ext>
            </a:extLst>
          </a:blip>
          <a:stretch>
            <a:fillRect/>
          </a:stretch>
        </p:blipFill>
        <p:spPr bwMode="auto">
          <a:xfrm>
            <a:off x="4294187" y="1624012"/>
            <a:ext cx="3609975" cy="4524375"/>
          </a:xfrm>
          <a:prstGeom prst="rect">
            <a:avLst/>
          </a:prstGeom>
          <a:noFill/>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610742"/>
          </a:xfrm>
        </p:spPr>
        <p:txBody>
          <a:bodyPr>
            <a:normAutofit/>
          </a:bodyPr>
          <a:lstStyle/>
          <a:p>
            <a:pPr algn="l"/>
            <a:r>
              <a:rPr lang="ru-RU" sz="3200" b="1" dirty="0" smtClean="0">
                <a:latin typeface="Times New Roman" pitchFamily="18" charset="0"/>
                <a:cs typeface="Times New Roman" pitchFamily="18" charset="0"/>
              </a:rPr>
              <a:t>Конституция РФ, Статья 37</a:t>
            </a:r>
            <a:endParaRPr lang="ru-RU" sz="32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214282" y="1000108"/>
            <a:ext cx="8358246" cy="5589240"/>
          </a:xfrm>
        </p:spPr>
        <p:txBody>
          <a:bodyPr>
            <a:normAutofit/>
          </a:bodyPr>
          <a:lstStyle/>
          <a:p>
            <a:pPr algn="just">
              <a:buNone/>
            </a:pPr>
            <a:r>
              <a:rPr lang="ru-RU" sz="2000" dirty="0" smtClean="0"/>
              <a:t> 1. Труд свободен. Каждый имеет право свободно распоряжаться своими способностями к труду, выбирать род деятельности и профессию. </a:t>
            </a:r>
          </a:p>
          <a:p>
            <a:pPr algn="just">
              <a:buNone/>
            </a:pPr>
            <a:r>
              <a:rPr lang="ru-RU" sz="2000" dirty="0" smtClean="0"/>
              <a:t>2.Принудительный труд запрещен.</a:t>
            </a:r>
          </a:p>
          <a:p>
            <a:pPr algn="just">
              <a:buNone/>
            </a:pPr>
            <a:r>
              <a:rPr lang="ru-RU" sz="2000" dirty="0" smtClean="0"/>
              <a:t>3. Каждый имеет право на труд в условиях, отвечающих требованиям безопасности и гигиены, на вознаграждение за труд без какой бы то ни было дискриминации и не ниже установленного федеральным законом минимального размера оплаты труда, а также право на защиту от безработицы. </a:t>
            </a:r>
          </a:p>
          <a:p>
            <a:pPr algn="just">
              <a:buNone/>
            </a:pPr>
            <a:r>
              <a:rPr lang="ru-RU" sz="2000" dirty="0" smtClean="0"/>
              <a:t>4. Признается право на индивидуальные и коллективные трудовые споры с использованием установленных федеральным законом способов их разрешения, включая право на забастовку. </a:t>
            </a:r>
          </a:p>
          <a:p>
            <a:pPr algn="just">
              <a:buNone/>
            </a:pPr>
            <a:r>
              <a:rPr lang="ru-RU" sz="2000" dirty="0" smtClean="0"/>
              <a:t>5. Каждый имеет право на отдых. Работающему по трудовому договору гарантируются установленные федеральным законом продолжительность рабочего времени, выходные и праздничные дни, оплачиваемый ежегодный отпуск. </a:t>
            </a:r>
            <a:endParaRPr lang="ru-RU" sz="2000"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0002-002-TK-reguliruet-zakljuchenie-trudovykh-dogovorov-ustrojstvo-na-rabotu.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0" y="332656"/>
            <a:ext cx="9144000" cy="6192688"/>
          </a:xfrm>
          <a:prstGeom prst="rect">
            <a:avLst/>
          </a:prstGeom>
          <a:no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85728"/>
            <a:ext cx="8786874" cy="6357982"/>
          </a:xfrm>
        </p:spPr>
        <p:txBody>
          <a:bodyPr>
            <a:normAutofit fontScale="92500" lnSpcReduction="10000"/>
          </a:bodyPr>
          <a:lstStyle/>
          <a:p>
            <a:pPr algn="just">
              <a:buNone/>
            </a:pPr>
            <a:r>
              <a:rPr lang="ru-RU" sz="1800" b="1" dirty="0" smtClean="0"/>
              <a:t>      </a:t>
            </a:r>
            <a:r>
              <a:rPr lang="ru-RU" sz="2400" b="1" dirty="0" smtClean="0">
                <a:latin typeface="Times New Roman" pitchFamily="18" charset="0"/>
                <a:cs typeface="Times New Roman" pitchFamily="18" charset="0"/>
              </a:rPr>
              <a:t>Трудовое правоотношение </a:t>
            </a:r>
            <a:r>
              <a:rPr lang="ru-RU" sz="2400" dirty="0" smtClean="0">
                <a:latin typeface="Times New Roman" pitchFamily="18" charset="0"/>
                <a:cs typeface="Times New Roman" pitchFamily="18" charset="0"/>
              </a:rPr>
              <a:t>— это добровольная юридическая связь работника с работодателем, в которой обе стороны в процессе производства подчинены </a:t>
            </a:r>
            <a:r>
              <a:rPr lang="ru-RU" sz="2400" dirty="0" smtClean="0">
                <a:latin typeface="Times New Roman" pitchFamily="18" charset="0"/>
                <a:cs typeface="Times New Roman" pitchFamily="18" charset="0"/>
                <a:hlinkClick r:id="rId2" tooltip="Правила внутреннего трудового распорядка"/>
              </a:rPr>
              <a:t>правилам внутреннего трудового распорядка</a:t>
            </a:r>
            <a:r>
              <a:rPr lang="ru-RU" sz="2400" dirty="0" smtClean="0">
                <a:latin typeface="Times New Roman" pitchFamily="18" charset="0"/>
                <a:cs typeface="Times New Roman" pitchFamily="18" charset="0"/>
              </a:rPr>
              <a:t>, трудовому законодательству, коллективному и индивидуальному трудовому договору.</a:t>
            </a:r>
          </a:p>
          <a:p>
            <a:pPr algn="just">
              <a:buNone/>
            </a:pPr>
            <a:r>
              <a:rPr lang="ru-RU" sz="2400" b="1" dirty="0" smtClean="0">
                <a:latin typeface="Times New Roman" pitchFamily="18" charset="0"/>
                <a:cs typeface="Times New Roman" pitchFamily="18" charset="0"/>
              </a:rPr>
              <a:t>     Субъекты трудовых правоотношений</a:t>
            </a:r>
          </a:p>
          <a:p>
            <a:pPr algn="just">
              <a:buNone/>
            </a:pPr>
            <a:r>
              <a:rPr lang="ru-RU" sz="2400" dirty="0" smtClean="0">
                <a:latin typeface="Times New Roman" pitchFamily="18" charset="0"/>
                <a:cs typeface="Times New Roman" pitchFamily="18" charset="0"/>
              </a:rPr>
              <a:t>     Участниками (субъектами) трудовых правоотношений выступают </a:t>
            </a:r>
            <a:r>
              <a:rPr lang="ru-RU" sz="2400" b="1" dirty="0" smtClean="0">
                <a:latin typeface="Times New Roman" pitchFamily="18" charset="0"/>
                <a:cs typeface="Times New Roman" pitchFamily="18" charset="0"/>
              </a:rPr>
              <a:t>работники и работодатели</a:t>
            </a:r>
            <a:r>
              <a:rPr lang="ru-RU" sz="2400" dirty="0" smtClean="0">
                <a:latin typeface="Times New Roman" pitchFamily="18" charset="0"/>
                <a:cs typeface="Times New Roman" pitchFamily="18" charset="0"/>
              </a:rPr>
              <a:t>. Субъектом трудового правоотношения может быть и иностранец (и как работник, и как представитель работодателя), а также работодателем может быть и отдельный гражданин, принимающий работника в качестве домработницы, личного водителя, садовника и т. п.</a:t>
            </a:r>
          </a:p>
          <a:p>
            <a:pPr algn="just">
              <a:buNone/>
            </a:pPr>
            <a:r>
              <a:rPr lang="ru-RU" sz="2400" b="1" dirty="0" smtClean="0">
                <a:latin typeface="Times New Roman" pitchFamily="18" charset="0"/>
                <a:cs typeface="Times New Roman" pitchFamily="18" charset="0"/>
              </a:rPr>
              <a:t>     Объекты трудовых правоотношений</a:t>
            </a:r>
          </a:p>
          <a:p>
            <a:pPr algn="just">
              <a:buNone/>
            </a:pPr>
            <a:r>
              <a:rPr lang="ru-RU" sz="2400" dirty="0" smtClean="0">
                <a:latin typeface="Times New Roman" pitchFamily="18" charset="0"/>
                <a:cs typeface="Times New Roman" pitchFamily="18" charset="0"/>
              </a:rPr>
              <a:t>     Объектом трудового правоотношения выступают </a:t>
            </a:r>
            <a:r>
              <a:rPr lang="ru-RU" sz="2400" b="1" dirty="0" smtClean="0">
                <a:latin typeface="Times New Roman" pitchFamily="18" charset="0"/>
                <a:cs typeface="Times New Roman" pitchFamily="18" charset="0"/>
              </a:rPr>
              <a:t>умения, навыки, способности работника</a:t>
            </a:r>
            <a:r>
              <a:rPr lang="ru-RU" sz="2400" dirty="0" smtClean="0">
                <a:latin typeface="Times New Roman" pitchFamily="18" charset="0"/>
                <a:cs typeface="Times New Roman" pitchFamily="18" charset="0"/>
              </a:rPr>
              <a:t>, которые он предлагает использовать работодателю и которые интересуют работодателя в процессе организованного им </a:t>
            </a:r>
            <a:r>
              <a:rPr lang="ru-RU" sz="2400" dirty="0" smtClean="0">
                <a:latin typeface="Times New Roman" pitchFamily="18" charset="0"/>
                <a:cs typeface="Times New Roman" pitchFamily="18" charset="0"/>
                <a:hlinkClick r:id="rId3" tooltip="Труд"/>
              </a:rPr>
              <a:t>труда</a:t>
            </a:r>
            <a:r>
              <a:rPr lang="ru-RU" sz="2400" dirty="0" smtClean="0">
                <a:latin typeface="Times New Roman" pitchFamily="18" charset="0"/>
                <a:cs typeface="Times New Roman" pitchFamily="18" charset="0"/>
              </a:rPr>
              <a:t>. Именно за них работодатель готов платить </a:t>
            </a:r>
            <a:r>
              <a:rPr lang="ru-RU" sz="2400" dirty="0" smtClean="0">
                <a:latin typeface="Times New Roman" pitchFamily="18" charset="0"/>
                <a:cs typeface="Times New Roman" pitchFamily="18" charset="0"/>
                <a:hlinkClick r:id="rId4" tooltip="Заработная плата"/>
              </a:rPr>
              <a:t>заработную плату</a:t>
            </a:r>
            <a:r>
              <a:rPr lang="ru-RU" sz="2400" dirty="0" smtClean="0">
                <a:latin typeface="Times New Roman" pitchFamily="18" charset="0"/>
                <a:cs typeface="Times New Roman" pitchFamily="18" charset="0"/>
              </a:rPr>
              <a:t>. В рыночных отношениях цена работника, как и любой товар, определяется </a:t>
            </a:r>
            <a:r>
              <a:rPr lang="ru-RU" sz="2400" dirty="0" smtClean="0">
                <a:latin typeface="Times New Roman" pitchFamily="18" charset="0"/>
                <a:cs typeface="Times New Roman" pitchFamily="18" charset="0"/>
                <a:hlinkClick r:id="rId5" tooltip="Спрос и предложение"/>
              </a:rPr>
              <a:t>спросом и предложением</a:t>
            </a:r>
            <a:r>
              <a:rPr lang="ru-RU" sz="2400" dirty="0" smtClean="0">
                <a:latin typeface="Times New Roman" pitchFamily="18" charset="0"/>
                <a:cs typeface="Times New Roman" pitchFamily="18" charset="0"/>
              </a:rPr>
              <a:t>.</a:t>
            </a:r>
          </a:p>
          <a:p>
            <a:endParaRPr lang="ru-RU" sz="1800"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610742"/>
          </a:xfrm>
        </p:spPr>
        <p:txBody>
          <a:bodyPr>
            <a:normAutofit/>
          </a:bodyPr>
          <a:lstStyle/>
          <a:p>
            <a:pPr algn="l"/>
            <a:r>
              <a:rPr lang="ru-RU" sz="2800" b="1" dirty="0" smtClean="0">
                <a:latin typeface="Times New Roman" pitchFamily="18" charset="0"/>
                <a:cs typeface="Times New Roman" pitchFamily="18" charset="0"/>
              </a:rPr>
              <a:t>Трудовой кодекс ( Статья 63 ТК РФ 2014 )</a:t>
            </a:r>
            <a:endParaRPr lang="ru-RU" sz="28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214282" y="1000108"/>
            <a:ext cx="8429684" cy="5429288"/>
          </a:xfrm>
        </p:spPr>
        <p:txBody>
          <a:bodyPr>
            <a:normAutofit fontScale="92500" lnSpcReduction="10000"/>
          </a:bodyPr>
          <a:lstStyle/>
          <a:p>
            <a:pPr algn="just">
              <a:buNone/>
            </a:pPr>
            <a:r>
              <a:rPr lang="ru-RU" sz="1800" dirty="0" smtClean="0"/>
              <a:t>    </a:t>
            </a:r>
            <a:r>
              <a:rPr lang="ru-RU" sz="1800" dirty="0" smtClean="0">
                <a:latin typeface="Times New Roman" pitchFamily="18" charset="0"/>
                <a:cs typeface="Times New Roman" pitchFamily="18" charset="0"/>
              </a:rPr>
              <a:t>Заключение трудового договора допускается с лицами, достигшими возраста шестнадцати лет, за исключением случаев, предусмотренных "законодательством" о</a:t>
            </a:r>
          </a:p>
          <a:p>
            <a:pPr algn="just">
              <a:buNone/>
            </a:pPr>
            <a:r>
              <a:rPr lang="ru-RU" sz="1800" dirty="0" smtClean="0">
                <a:latin typeface="Times New Roman" pitchFamily="18" charset="0"/>
                <a:cs typeface="Times New Roman" pitchFamily="18" charset="0"/>
              </a:rPr>
              <a:t>     правовом положении иностранных граждан в Российской Федерации.</a:t>
            </a:r>
          </a:p>
          <a:p>
            <a:pPr algn="just">
              <a:buNone/>
            </a:pPr>
            <a:r>
              <a:rPr lang="ru-RU" sz="1800" dirty="0" smtClean="0">
                <a:latin typeface="Times New Roman" pitchFamily="18" charset="0"/>
                <a:cs typeface="Times New Roman" pitchFamily="18" charset="0"/>
              </a:rPr>
              <a:t>     Лица, получившие общее образование или получающие общее образование и достигшие возраста пятнадцати лет, могут заключать трудовой договор для выполнения легкого труда, не причиняющего вреда их здоровью.</a:t>
            </a:r>
          </a:p>
          <a:p>
            <a:pPr algn="just">
              <a:buNone/>
            </a:pPr>
            <a:r>
              <a:rPr lang="ru-RU" sz="1800" dirty="0" smtClean="0">
                <a:latin typeface="Times New Roman" pitchFamily="18" charset="0"/>
                <a:cs typeface="Times New Roman" pitchFamily="18" charset="0"/>
              </a:rPr>
              <a:t>     С согласия одного из родителей (попечителя) и органа опеки и попечительства трудовой договор может быть заключен с лицом, получающим общее образование и достигшим возраста четырнадцати лет, для выполнения в свободное от получения образования время легкого труда, не причиняющего вреда его здоровью и без ущерба для освоения образовательной программы.</a:t>
            </a:r>
          </a:p>
          <a:p>
            <a:pPr algn="just">
              <a:buNone/>
            </a:pPr>
            <a:r>
              <a:rPr lang="ru-RU" sz="1800" dirty="0" smtClean="0">
                <a:latin typeface="Times New Roman" pitchFamily="18" charset="0"/>
                <a:cs typeface="Times New Roman" pitchFamily="18" charset="0"/>
              </a:rPr>
              <a:t>      В организациях кинематографии, театрах, театральных и концертных организациях, цирках допускается с согласия одного из родителей (опекуна) и разрешения органа опеки и попечительства заключение трудового договора с лицами, не достигшими возраста четырнадцати лет, для участия в создании и (или) исполнении (экспонировании) произведений без ущерба здоровью и нравственному развитию. Трудовой договор от имени работника в этом случае подписывается его родителем (опекуном). В разрешении органа опеки и попечительства указываются максимально допустимая продолжительность ежедневной работы и другие условия, в которых может выполняться работа.</a:t>
            </a:r>
          </a:p>
          <a:p>
            <a:endParaRPr lang="ru-RU" sz="1800"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Pictures\0012-012-Zakon-ustanavlivaet-osnovnye-prava-i-objazannosti-storon.jpg"/>
          <p:cNvPicPr>
            <a:picLocks noGrp="1" noChangeAspect="1" noChangeArrowheads="1"/>
          </p:cNvPicPr>
          <p:nvPr>
            <p:ph sz="quarter" idx="1"/>
          </p:nvPr>
        </p:nvPicPr>
        <p:blipFill>
          <a:blip r:embed="rId2" cstate="email">
            <a:extLst>
              <a:ext uri="{28A0092B-C50C-407E-A947-70E740481C1C}">
                <a14:useLocalDpi xmlns:a14="http://schemas.microsoft.com/office/drawing/2010/main" xmlns=""/>
              </a:ext>
            </a:extLst>
          </a:blip>
          <a:srcRect/>
          <a:stretch>
            <a:fillRect/>
          </a:stretch>
        </p:blipFill>
        <p:spPr bwMode="auto">
          <a:xfrm>
            <a:off x="432858" y="333375"/>
            <a:ext cx="8278284" cy="6208713"/>
          </a:xfrm>
          <a:prstGeom prst="rect">
            <a:avLst/>
          </a:prstGeom>
          <a:noFill/>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Pictures\0004-004-Osnovnye-objazannosti-rabotodatelja-po-OT-TKRF-st.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er\Pictures\i_032.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Pictures\st_27_06_10_01.gif"/>
          <p:cNvPicPr>
            <a:picLocks noGrp="1" noChangeAspect="1" noChangeArrowheads="1"/>
          </p:cNvPicPr>
          <p:nvPr>
            <p:ph sz="quarter" idx="1"/>
          </p:nvPr>
        </p:nvPicPr>
        <p:blipFill>
          <a:blip r:embed="rId2" cstate="print"/>
          <a:srcRect/>
          <a:stretch>
            <a:fillRect/>
          </a:stretch>
        </p:blipFill>
        <p:spPr bwMode="auto">
          <a:xfrm>
            <a:off x="214282" y="142852"/>
            <a:ext cx="8715436" cy="64294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785794"/>
            <a:ext cx="7772400" cy="4357718"/>
          </a:xfrm>
        </p:spPr>
        <p:txBody>
          <a:bodyPr>
            <a:normAutofit fontScale="90000"/>
          </a:bodyPr>
          <a:lstStyle/>
          <a:p>
            <a:pPr indent="457200" algn="l">
              <a:lnSpc>
                <a:spcPct val="150000"/>
              </a:lnSpc>
            </a:pPr>
            <a:r>
              <a:rPr lang="ru-RU" sz="4000" dirty="0" smtClean="0">
                <a:solidFill>
                  <a:schemeClr val="bg1"/>
                </a:solidFill>
                <a:latin typeface="Times New Roman" pitchFamily="18" charset="0"/>
                <a:cs typeface="Times New Roman" pitchFamily="18" charset="0"/>
              </a:rPr>
              <a:t>Урок «Политика и власть»</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План изучения нового материала:</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1.Что такое политика?</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2.Политическая власть.</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3.Роль политики в жизни общества.</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4.Политическая жизнь и средства массовой информации.</a:t>
            </a:r>
            <a:endParaRPr lang="ru-RU" sz="27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534400" cy="1214446"/>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sz="2700" b="1" dirty="0" smtClean="0">
                <a:solidFill>
                  <a:srgbClr val="002060"/>
                </a:solidFill>
                <a:latin typeface="Times New Roman" pitchFamily="18" charset="0"/>
                <a:cs typeface="Times New Roman" pitchFamily="18" charset="0"/>
              </a:rPr>
              <a:t>Факторы определяющие политический режим (взаимоотношения между властью, обществом и личностью</a:t>
            </a:r>
            <a:r>
              <a:rPr lang="ru-RU" sz="2700" dirty="0" smtClean="0">
                <a:latin typeface="Times New Roman" pitchFamily="18" charset="0"/>
                <a:cs typeface="Times New Roman" pitchFamily="18" charset="0"/>
              </a:rPr>
              <a:t>)</a:t>
            </a:r>
            <a:endParaRPr lang="ru-RU" sz="2700" dirty="0">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buFont typeface="Wingdings" pitchFamily="2" charset="2"/>
              <a:buChar char="v"/>
            </a:pPr>
            <a:endParaRPr lang="ru-RU" dirty="0" smtClean="0"/>
          </a:p>
          <a:p>
            <a:pPr>
              <a:buFont typeface="Wingdings" pitchFamily="2" charset="2"/>
              <a:buChar char="v"/>
            </a:pPr>
            <a:r>
              <a:rPr lang="ru-RU" dirty="0" smtClean="0"/>
              <a:t> Идеология  </a:t>
            </a:r>
          </a:p>
          <a:p>
            <a:pPr>
              <a:buFont typeface="Wingdings" pitchFamily="2" charset="2"/>
              <a:buChar char="v"/>
            </a:pPr>
            <a:r>
              <a:rPr lang="ru-RU" dirty="0" smtClean="0"/>
              <a:t> Развитие гражданского общества</a:t>
            </a:r>
          </a:p>
          <a:p>
            <a:pPr>
              <a:buFont typeface="Wingdings" pitchFamily="2" charset="2"/>
              <a:buChar char="v"/>
            </a:pPr>
            <a:r>
              <a:rPr lang="ru-RU" dirty="0" smtClean="0"/>
              <a:t>Политическая культура</a:t>
            </a:r>
          </a:p>
          <a:p>
            <a:pPr>
              <a:buFont typeface="Wingdings" pitchFamily="2" charset="2"/>
              <a:buChar char="v"/>
            </a:pPr>
            <a:r>
              <a:rPr lang="ru-RU" dirty="0" smtClean="0"/>
              <a:t>Разделение властей</a:t>
            </a:r>
          </a:p>
          <a:p>
            <a:pPr>
              <a:buFont typeface="Wingdings" pitchFamily="2" charset="2"/>
              <a:buChar char="v"/>
            </a:pPr>
            <a:r>
              <a:rPr lang="ru-RU" dirty="0" smtClean="0"/>
              <a:t>Многопартийность или ее отсутствие</a:t>
            </a:r>
            <a:endParaRPr lang="ru-RU"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Desktop\24-2.gif"/>
          <p:cNvPicPr>
            <a:picLocks noGrp="1" noChangeAspect="1" noChangeArrowheads="1"/>
          </p:cNvPicPr>
          <p:nvPr>
            <p:ph sz="quarter" idx="1"/>
          </p:nvPr>
        </p:nvPicPr>
        <p:blipFill>
          <a:blip r:embed="rId2" cstate="print"/>
          <a:srcRect/>
          <a:stretch>
            <a:fillRect/>
          </a:stretch>
        </p:blipFill>
        <p:spPr bwMode="auto">
          <a:xfrm>
            <a:off x="539552" y="188640"/>
            <a:ext cx="8136904" cy="6336704"/>
          </a:xfrm>
          <a:prstGeom prst="rect">
            <a:avLst/>
          </a:prstGeom>
          <a:noFill/>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normAutofit fontScale="90000"/>
          </a:bodyPr>
          <a:lstStyle/>
          <a:p>
            <a:pPr algn="l"/>
            <a:r>
              <a:rPr lang="ru-RU" sz="2800" b="1" dirty="0" smtClean="0">
                <a:solidFill>
                  <a:schemeClr val="bg1"/>
                </a:solidFill>
                <a:effectLst/>
                <a:latin typeface="Times New Roman" pitchFamily="18" charset="0"/>
                <a:cs typeface="Times New Roman" pitchFamily="18" charset="0"/>
              </a:rPr>
              <a:t>Трудовой Кодекс статья 21. Основные права и обязанности работника</a:t>
            </a:r>
            <a:endParaRPr lang="ru-RU" sz="2800" dirty="0">
              <a:solidFill>
                <a:schemeClr val="bg1"/>
              </a:solidFill>
              <a:effectLst/>
              <a:latin typeface="Times New Roman" pitchFamily="18" charset="0"/>
              <a:cs typeface="Times New Roman" pitchFamily="18" charset="0"/>
            </a:endParaRPr>
          </a:p>
        </p:txBody>
      </p:sp>
      <p:sp>
        <p:nvSpPr>
          <p:cNvPr id="3" name="Содержимое 2"/>
          <p:cNvSpPr>
            <a:spLocks noGrp="1"/>
          </p:cNvSpPr>
          <p:nvPr>
            <p:ph sz="quarter" idx="1"/>
          </p:nvPr>
        </p:nvSpPr>
        <p:spPr>
          <a:xfrm>
            <a:off x="500034" y="642918"/>
            <a:ext cx="8215370" cy="6000792"/>
          </a:xfrm>
        </p:spPr>
        <p:txBody>
          <a:bodyPr>
            <a:normAutofit fontScale="77500" lnSpcReduction="20000"/>
          </a:bodyPr>
          <a:lstStyle/>
          <a:p>
            <a:pPr algn="just">
              <a:buNone/>
            </a:pPr>
            <a:r>
              <a:rPr lang="ru-RU" sz="2200" b="1" u="sng" dirty="0" smtClean="0">
                <a:latin typeface="Times New Roman" pitchFamily="18" charset="0"/>
                <a:cs typeface="Times New Roman" pitchFamily="18" charset="0"/>
              </a:rPr>
              <a:t>Работник имеет право на:</a:t>
            </a:r>
          </a:p>
          <a:p>
            <a:pPr algn="just">
              <a:buNone/>
            </a:pPr>
            <a:endParaRPr lang="ru-RU" sz="2200" b="1" u="sng" dirty="0" smtClean="0">
              <a:latin typeface="Times New Roman" pitchFamily="18" charset="0"/>
              <a:cs typeface="Times New Roman" pitchFamily="18" charset="0"/>
            </a:endParaRPr>
          </a:p>
          <a:p>
            <a:pPr algn="just">
              <a:buNone/>
            </a:pPr>
            <a:r>
              <a:rPr lang="ru-RU" sz="2200" dirty="0" smtClean="0">
                <a:latin typeface="Times New Roman" pitchFamily="18" charset="0"/>
                <a:cs typeface="Times New Roman" pitchFamily="18" charset="0"/>
              </a:rPr>
              <a:t>- заключение, изменение и расторжение трудового договора в порядке и на  </a:t>
            </a:r>
          </a:p>
          <a:p>
            <a:pPr algn="just">
              <a:buNone/>
            </a:pPr>
            <a:r>
              <a:rPr lang="ru-RU" sz="2200" dirty="0" smtClean="0">
                <a:latin typeface="Times New Roman" pitchFamily="18" charset="0"/>
                <a:cs typeface="Times New Roman" pitchFamily="18" charset="0"/>
              </a:rPr>
              <a:t>условиях, которые установлены настоящим Кодексом, иными федеральными</a:t>
            </a:r>
          </a:p>
          <a:p>
            <a:pPr algn="just">
              <a:buNone/>
            </a:pPr>
            <a:r>
              <a:rPr lang="ru-RU" sz="2200" dirty="0" smtClean="0">
                <a:latin typeface="Times New Roman" pitchFamily="18" charset="0"/>
                <a:cs typeface="Times New Roman" pitchFamily="18" charset="0"/>
              </a:rPr>
              <a:t>законами;</a:t>
            </a:r>
          </a:p>
          <a:p>
            <a:pPr algn="just">
              <a:buNone/>
            </a:pPr>
            <a:r>
              <a:rPr lang="ru-RU" sz="2200" dirty="0" smtClean="0">
                <a:latin typeface="Times New Roman" pitchFamily="18" charset="0"/>
                <a:cs typeface="Times New Roman" pitchFamily="18" charset="0"/>
              </a:rPr>
              <a:t>- предоставление ему работы, обусловленной трудовым договором;</a:t>
            </a:r>
          </a:p>
          <a:p>
            <a:pPr algn="just">
              <a:buNone/>
            </a:pPr>
            <a:r>
              <a:rPr lang="ru-RU" sz="2200" dirty="0" smtClean="0">
                <a:latin typeface="Times New Roman" pitchFamily="18" charset="0"/>
                <a:cs typeface="Times New Roman" pitchFamily="18" charset="0"/>
              </a:rPr>
              <a:t>- рабочее место, соответствующее государственным нормативным</a:t>
            </a:r>
          </a:p>
          <a:p>
            <a:pPr algn="just">
              <a:buNone/>
            </a:pPr>
            <a:r>
              <a:rPr lang="ru-RU" sz="2200" dirty="0" smtClean="0">
                <a:latin typeface="Times New Roman" pitchFamily="18" charset="0"/>
                <a:cs typeface="Times New Roman" pitchFamily="18" charset="0"/>
              </a:rPr>
              <a:t>требованиям</a:t>
            </a:r>
          </a:p>
          <a:p>
            <a:pPr algn="just">
              <a:buNone/>
            </a:pPr>
            <a:r>
              <a:rPr lang="ru-RU" sz="2200" dirty="0" smtClean="0">
                <a:latin typeface="Times New Roman" pitchFamily="18" charset="0"/>
                <a:cs typeface="Times New Roman" pitchFamily="18" charset="0"/>
              </a:rPr>
              <a:t>- охраны труда и условиям, предусмотренным коллективным договором;</a:t>
            </a:r>
          </a:p>
          <a:p>
            <a:pPr algn="just">
              <a:buNone/>
            </a:pPr>
            <a:r>
              <a:rPr lang="ru-RU" sz="2200" dirty="0" smtClean="0">
                <a:latin typeface="Times New Roman" pitchFamily="18" charset="0"/>
                <a:cs typeface="Times New Roman" pitchFamily="18" charset="0"/>
              </a:rPr>
              <a:t>- своевременную и в полном объеме выплату заработной платы в</a:t>
            </a:r>
          </a:p>
          <a:p>
            <a:pPr algn="just">
              <a:buNone/>
            </a:pPr>
            <a:r>
              <a:rPr lang="ru-RU" sz="2200" dirty="0" smtClean="0">
                <a:latin typeface="Times New Roman" pitchFamily="18" charset="0"/>
                <a:cs typeface="Times New Roman" pitchFamily="18" charset="0"/>
              </a:rPr>
              <a:t>соответствии со  своей квалификацией, сложностью труда, количеством и</a:t>
            </a:r>
          </a:p>
          <a:p>
            <a:pPr algn="just">
              <a:buNone/>
            </a:pPr>
            <a:r>
              <a:rPr lang="ru-RU" sz="2200" dirty="0" smtClean="0">
                <a:latin typeface="Times New Roman" pitchFamily="18" charset="0"/>
                <a:cs typeface="Times New Roman" pitchFamily="18" charset="0"/>
              </a:rPr>
              <a:t>качеством выполненной работы;</a:t>
            </a:r>
          </a:p>
          <a:p>
            <a:pPr algn="just">
              <a:buNone/>
            </a:pPr>
            <a:r>
              <a:rPr lang="ru-RU" sz="2200" dirty="0" smtClean="0">
                <a:latin typeface="Times New Roman" pitchFamily="18" charset="0"/>
                <a:cs typeface="Times New Roman" pitchFamily="18" charset="0"/>
              </a:rPr>
              <a:t>- отдых, обеспечиваемый установлением нормальной продолжительности</a:t>
            </a:r>
          </a:p>
          <a:p>
            <a:pPr algn="just">
              <a:buNone/>
            </a:pPr>
            <a:r>
              <a:rPr lang="ru-RU" sz="2200" dirty="0" smtClean="0">
                <a:latin typeface="Times New Roman" pitchFamily="18" charset="0"/>
                <a:cs typeface="Times New Roman" pitchFamily="18" charset="0"/>
              </a:rPr>
              <a:t>рабочего времени, сокращенного рабочего времени для отдельных профессий</a:t>
            </a:r>
          </a:p>
          <a:p>
            <a:pPr algn="just">
              <a:buNone/>
            </a:pPr>
            <a:r>
              <a:rPr lang="ru-RU" sz="2200" dirty="0" smtClean="0">
                <a:latin typeface="Times New Roman" pitchFamily="18" charset="0"/>
                <a:cs typeface="Times New Roman" pitchFamily="18" charset="0"/>
              </a:rPr>
              <a:t>и категорий работников, предоставлением еженедельных выходных дней,</a:t>
            </a:r>
          </a:p>
          <a:p>
            <a:pPr algn="just">
              <a:buNone/>
            </a:pPr>
            <a:r>
              <a:rPr lang="ru-RU" sz="2200" dirty="0" smtClean="0">
                <a:latin typeface="Times New Roman" pitchFamily="18" charset="0"/>
                <a:cs typeface="Times New Roman" pitchFamily="18" charset="0"/>
              </a:rPr>
              <a:t>нерабочих праздничных дней, оплачиваемых ежегодных отпусков;</a:t>
            </a:r>
          </a:p>
          <a:p>
            <a:pPr algn="just">
              <a:buNone/>
            </a:pPr>
            <a:r>
              <a:rPr lang="ru-RU" sz="2200" dirty="0" smtClean="0">
                <a:latin typeface="Times New Roman" pitchFamily="18" charset="0"/>
                <a:cs typeface="Times New Roman" pitchFamily="18" charset="0"/>
              </a:rPr>
              <a:t>- полную достоверную информацию об условиях труда и требованиях охраны</a:t>
            </a:r>
          </a:p>
          <a:p>
            <a:pPr algn="just">
              <a:buNone/>
            </a:pPr>
            <a:r>
              <a:rPr lang="ru-RU" sz="2200" dirty="0" smtClean="0">
                <a:latin typeface="Times New Roman" pitchFamily="18" charset="0"/>
                <a:cs typeface="Times New Roman" pitchFamily="18" charset="0"/>
              </a:rPr>
              <a:t>труда на рабочем месте, включая реализацию прав, предоставленных</a:t>
            </a:r>
          </a:p>
          <a:p>
            <a:pPr algn="just">
              <a:buNone/>
            </a:pPr>
            <a:r>
              <a:rPr lang="ru-RU" sz="2200" dirty="0" smtClean="0">
                <a:latin typeface="Times New Roman" pitchFamily="18" charset="0"/>
                <a:cs typeface="Times New Roman" pitchFamily="18" charset="0"/>
              </a:rPr>
              <a:t>законодательством о специальной оценке условий труда;</a:t>
            </a:r>
          </a:p>
          <a:p>
            <a:pPr algn="just">
              <a:buNone/>
            </a:pPr>
            <a:r>
              <a:rPr lang="ru-RU" sz="1800" dirty="0" smtClean="0">
                <a:latin typeface="Times New Roman" pitchFamily="18" charset="0"/>
                <a:cs typeface="Times New Roman" pitchFamily="18" charset="0"/>
              </a:rPr>
              <a:t>         </a:t>
            </a:r>
          </a:p>
          <a:p>
            <a:pPr algn="just"/>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428604"/>
            <a:ext cx="8429684" cy="6072230"/>
          </a:xfrm>
        </p:spPr>
        <p:txBody>
          <a:bodyPr>
            <a:normAutofit fontScale="25000" lnSpcReduction="20000"/>
          </a:bodyPr>
          <a:lstStyle/>
          <a:p>
            <a:pPr algn="just">
              <a:buNone/>
            </a:pPr>
            <a:r>
              <a:rPr lang="ru-RU" sz="8000" dirty="0" smtClean="0">
                <a:latin typeface="Times New Roman" pitchFamily="18" charset="0"/>
                <a:cs typeface="Times New Roman" pitchFamily="18" charset="0"/>
              </a:rPr>
              <a:t>     - подготовку и дополнительное профессиональное образование в порядке, установленном настоящим Кодексом, иными федеральными законами;</a:t>
            </a:r>
          </a:p>
          <a:p>
            <a:pPr algn="just">
              <a:buNone/>
            </a:pPr>
            <a:r>
              <a:rPr lang="ru-RU" sz="8000" dirty="0" smtClean="0">
                <a:latin typeface="Times New Roman" pitchFamily="18" charset="0"/>
                <a:cs typeface="Times New Roman" pitchFamily="18" charset="0"/>
              </a:rPr>
              <a:t>      -   объединение, включая право на создание профессиональных союзов и вступление в них для защиты своих трудовых прав, свобод и законных интересов;</a:t>
            </a:r>
          </a:p>
          <a:p>
            <a:pPr algn="just">
              <a:buNone/>
            </a:pPr>
            <a:r>
              <a:rPr lang="ru-RU" sz="8000" dirty="0" smtClean="0">
                <a:latin typeface="Times New Roman" pitchFamily="18" charset="0"/>
                <a:cs typeface="Times New Roman" pitchFamily="18" charset="0"/>
              </a:rPr>
              <a:t>      -   участие в управлении организацией в предусмотренных настоящим Кодексом, иными федеральными законами и коллективным договором формах;</a:t>
            </a:r>
          </a:p>
          <a:p>
            <a:pPr algn="just">
              <a:buNone/>
            </a:pPr>
            <a:r>
              <a:rPr lang="ru-RU" sz="8000" dirty="0" smtClean="0">
                <a:latin typeface="Times New Roman" pitchFamily="18" charset="0"/>
                <a:cs typeface="Times New Roman" pitchFamily="18" charset="0"/>
              </a:rPr>
              <a:t>      -   ведение коллективных переговоров и заключение коллективных договоров и соглашений через своих     представителей, а также на информацию о выполнении коллективного договора, соглашений;</a:t>
            </a:r>
          </a:p>
          <a:p>
            <a:pPr algn="just">
              <a:buNone/>
            </a:pPr>
            <a:r>
              <a:rPr lang="ru-RU" sz="8000" dirty="0" smtClean="0">
                <a:latin typeface="Times New Roman" pitchFamily="18" charset="0"/>
                <a:cs typeface="Times New Roman" pitchFamily="18" charset="0"/>
              </a:rPr>
              <a:t>      -   защиту своих трудовых прав, свобод и законных интересов всеми не запрещенными законом способами;</a:t>
            </a:r>
          </a:p>
          <a:p>
            <a:pPr algn="just">
              <a:buNone/>
            </a:pPr>
            <a:r>
              <a:rPr lang="ru-RU" sz="8000" dirty="0" smtClean="0">
                <a:latin typeface="Times New Roman" pitchFamily="18" charset="0"/>
                <a:cs typeface="Times New Roman" pitchFamily="18" charset="0"/>
              </a:rPr>
              <a:t>      -  разрешение индивидуальных и коллективных трудовых споров, включая право на забастовку, в порядке, установленном настоящим Кодексом, иными федеральными законами;</a:t>
            </a:r>
          </a:p>
          <a:p>
            <a:pPr algn="just">
              <a:buNone/>
            </a:pPr>
            <a:r>
              <a:rPr lang="ru-RU" sz="8000" dirty="0" smtClean="0">
                <a:latin typeface="Times New Roman" pitchFamily="18" charset="0"/>
                <a:cs typeface="Times New Roman" pitchFamily="18" charset="0"/>
              </a:rPr>
              <a:t>      -  возмещение вреда, причиненного ему в связи с исполнением трудовых обязанностей, и компенсацию морального вреда в порядке, установленном настоящим Кодексом, иными федеральными законами;</a:t>
            </a:r>
          </a:p>
          <a:p>
            <a:pPr algn="just">
              <a:buNone/>
            </a:pPr>
            <a:r>
              <a:rPr lang="ru-RU" sz="8000" dirty="0" smtClean="0">
                <a:latin typeface="Times New Roman" pitchFamily="18" charset="0"/>
                <a:cs typeface="Times New Roman" pitchFamily="18" charset="0"/>
              </a:rPr>
              <a:t>     -    обязательное социальное страхование в случаях, предусмотренных федеральными законами.</a:t>
            </a:r>
            <a:endParaRPr lang="ru-RU" sz="80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28604"/>
            <a:ext cx="8463884" cy="6096740"/>
          </a:xfrm>
        </p:spPr>
        <p:txBody>
          <a:bodyPr>
            <a:normAutofit/>
          </a:bodyPr>
          <a:lstStyle/>
          <a:p>
            <a:pPr>
              <a:buNone/>
            </a:pPr>
            <a:r>
              <a:rPr lang="ru-RU" dirty="0" smtClean="0"/>
              <a:t>     </a:t>
            </a:r>
            <a:r>
              <a:rPr lang="ru-RU" b="1" u="sng" dirty="0" smtClean="0"/>
              <a:t>Работник обязан:</a:t>
            </a:r>
          </a:p>
          <a:p>
            <a:pPr algn="just">
              <a:buNone/>
            </a:pPr>
            <a:r>
              <a:rPr lang="ru-RU" dirty="0" smtClean="0"/>
              <a:t>   </a:t>
            </a:r>
            <a:r>
              <a:rPr lang="ru-RU" sz="2000" dirty="0" smtClean="0">
                <a:latin typeface="Times New Roman" pitchFamily="18" charset="0"/>
                <a:cs typeface="Times New Roman" pitchFamily="18" charset="0"/>
              </a:rPr>
              <a:t>добросовестно исполнять свои трудовые обязанности, возложенные на него трудовым договором;</a:t>
            </a:r>
          </a:p>
          <a:p>
            <a:pPr algn="just">
              <a:buNone/>
            </a:pPr>
            <a:r>
              <a:rPr lang="ru-RU" sz="2000" dirty="0" smtClean="0">
                <a:latin typeface="Times New Roman" pitchFamily="18" charset="0"/>
                <a:cs typeface="Times New Roman" pitchFamily="18" charset="0"/>
              </a:rPr>
              <a:t>     соблюдать правила внутреннего трудового распорядка;</a:t>
            </a:r>
          </a:p>
          <a:p>
            <a:pPr algn="just">
              <a:buNone/>
            </a:pPr>
            <a:r>
              <a:rPr lang="ru-RU" sz="2000" dirty="0" smtClean="0">
                <a:latin typeface="Times New Roman" pitchFamily="18" charset="0"/>
                <a:cs typeface="Times New Roman" pitchFamily="18" charset="0"/>
              </a:rPr>
              <a:t>     соблюдать трудовую дисциплину;</a:t>
            </a:r>
          </a:p>
          <a:p>
            <a:pPr algn="just">
              <a:buNone/>
            </a:pPr>
            <a:r>
              <a:rPr lang="ru-RU" sz="2000" dirty="0" smtClean="0">
                <a:latin typeface="Times New Roman" pitchFamily="18" charset="0"/>
                <a:cs typeface="Times New Roman" pitchFamily="18" charset="0"/>
              </a:rPr>
              <a:t>     выполнять установленные нормы труда;</a:t>
            </a:r>
          </a:p>
          <a:p>
            <a:pPr algn="just">
              <a:buNone/>
            </a:pPr>
            <a:r>
              <a:rPr lang="ru-RU" sz="2000" dirty="0" smtClean="0">
                <a:latin typeface="Times New Roman" pitchFamily="18" charset="0"/>
                <a:cs typeface="Times New Roman" pitchFamily="18" charset="0"/>
              </a:rPr>
              <a:t>     соблюдать требования по охране труда и обеспечению безопасности труда;</a:t>
            </a:r>
          </a:p>
          <a:p>
            <a:pPr algn="just">
              <a:buNone/>
            </a:pPr>
            <a:r>
              <a:rPr lang="ru-RU" sz="2000" dirty="0" smtClean="0">
                <a:latin typeface="Times New Roman" pitchFamily="18" charset="0"/>
                <a:cs typeface="Times New Roman" pitchFamily="18" charset="0"/>
              </a:rPr>
              <a:t>     бережно относиться к имуществу работодателя (в том числе к имуществу третьих лиц, находящемуся у работодателя, если работодатель несет ответственность за сохранность этого имущества) и других работников;</a:t>
            </a:r>
          </a:p>
          <a:p>
            <a:pPr algn="just">
              <a:buNone/>
            </a:pPr>
            <a:r>
              <a:rPr lang="ru-RU" sz="2000" dirty="0" smtClean="0">
                <a:latin typeface="Times New Roman" pitchFamily="18" charset="0"/>
                <a:cs typeface="Times New Roman" pitchFamily="18" charset="0"/>
              </a:rPr>
              <a:t>     незамедлительно сообщить работодателю либо непосредственному руководителю о возникновении ситуации, представляющей угрозу жизни и здоровью людей, сохранности имущества работодателя (в том числе имущества третьих лиц, находящегося у работодателя, если работодатель несет ответственность за сохранность этого имущества).</a:t>
            </a:r>
          </a:p>
          <a:p>
            <a:pPr algn="just"/>
            <a:endParaRPr lang="ru-RU"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1066800"/>
          </a:xfrm>
        </p:spPr>
        <p:txBody>
          <a:bodyPr>
            <a:normAutofit/>
          </a:bodyPr>
          <a:lstStyle/>
          <a:p>
            <a:r>
              <a:rPr lang="ru-RU" sz="3200" b="1" dirty="0" smtClean="0"/>
              <a:t>Урок «Семейные правоотношения»</a:t>
            </a:r>
            <a:endParaRPr lang="ru-RU" sz="3200" b="1" dirty="0"/>
          </a:p>
        </p:txBody>
      </p:sp>
      <p:sp>
        <p:nvSpPr>
          <p:cNvPr id="3" name="Содержимое 2"/>
          <p:cNvSpPr>
            <a:spLocks noGrp="1"/>
          </p:cNvSpPr>
          <p:nvPr>
            <p:ph idx="1"/>
          </p:nvPr>
        </p:nvSpPr>
        <p:spPr>
          <a:xfrm>
            <a:off x="457200" y="1785926"/>
            <a:ext cx="8229600" cy="4788610"/>
          </a:xfrm>
        </p:spPr>
        <p:txBody>
          <a:bodyPr/>
          <a:lstStyle/>
          <a:p>
            <a:pPr>
              <a:buNone/>
            </a:pPr>
            <a:r>
              <a:rPr lang="ru-RU" dirty="0" smtClean="0"/>
              <a:t>План изучения нового материала:</a:t>
            </a:r>
          </a:p>
          <a:p>
            <a:pPr>
              <a:buNone/>
            </a:pPr>
            <a:r>
              <a:rPr lang="ru-RU" dirty="0" smtClean="0"/>
              <a:t>1. Юридические понятия семьи и брака.</a:t>
            </a:r>
          </a:p>
          <a:p>
            <a:pPr>
              <a:buNone/>
            </a:pPr>
            <a:r>
              <a:rPr lang="ru-RU" dirty="0" smtClean="0"/>
              <a:t>2. Условия и порядок заключения брака.</a:t>
            </a:r>
          </a:p>
          <a:p>
            <a:pPr>
              <a:buNone/>
            </a:pPr>
            <a:r>
              <a:rPr lang="ru-RU" dirty="0" smtClean="0"/>
              <a:t>3. Сущность и особенности семейных правоотношений.</a:t>
            </a:r>
          </a:p>
          <a:p>
            <a:pPr>
              <a:buNone/>
            </a:pPr>
            <a:r>
              <a:rPr lang="ru-RU" dirty="0" smtClean="0"/>
              <a:t>4. Правоотношения супругов.</a:t>
            </a:r>
          </a:p>
          <a:p>
            <a:pPr>
              <a:buNone/>
            </a:pPr>
            <a:r>
              <a:rPr lang="ru-RU" dirty="0" smtClean="0"/>
              <a:t>5. Правоотношения родителей и детей.</a:t>
            </a:r>
            <a:endParaRPr lang="ru-RU"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495444"/>
          </a:xfrm>
        </p:spPr>
        <p:txBody>
          <a:bodyPr>
            <a:normAutofit/>
          </a:bodyPr>
          <a:lstStyle/>
          <a:p>
            <a:r>
              <a:rPr lang="ru-RU" sz="1800" dirty="0" smtClean="0"/>
              <a:t> </a:t>
            </a:r>
            <a:r>
              <a:rPr lang="ru-RU" sz="1800" dirty="0" smtClean="0">
                <a:latin typeface="Times New Roman" pitchFamily="18" charset="0"/>
                <a:cs typeface="Times New Roman" pitchFamily="18" charset="0"/>
              </a:rPr>
              <a:t>Брак можно определить как юридически оформленный добровольный и равноправный союз мужчины и женщины, направленный на создание семьи и порождающий для супругов личные и имущественные права и обязанности.</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Семья </a:t>
            </a:r>
            <a:r>
              <a:rPr lang="ru-RU" sz="1800" dirty="0" smtClean="0">
                <a:latin typeface="Times New Roman" pitchFamily="18" charset="0"/>
                <a:cs typeface="Times New Roman" pitchFamily="18" charset="0"/>
              </a:rPr>
              <a:t>- это группа людей, основанная на кровном родстве или заключении брака. </a:t>
            </a:r>
            <a:endParaRPr lang="ru-RU" sz="1800" dirty="0"/>
          </a:p>
        </p:txBody>
      </p:sp>
      <p:sp>
        <p:nvSpPr>
          <p:cNvPr id="3" name="Содержимое 2"/>
          <p:cNvSpPr>
            <a:spLocks noGrp="1"/>
          </p:cNvSpPr>
          <p:nvPr>
            <p:ph sz="half" idx="1"/>
          </p:nvPr>
        </p:nvSpPr>
        <p:spPr>
          <a:xfrm>
            <a:off x="142844" y="2297167"/>
            <a:ext cx="4429156" cy="4560833"/>
          </a:xfrm>
        </p:spPr>
        <p:txBody>
          <a:bodyPr>
            <a:normAutofit/>
          </a:bodyPr>
          <a:lstStyle/>
          <a:p>
            <a:pPr algn="just">
              <a:buNone/>
            </a:pPr>
            <a:r>
              <a:rPr lang="ru-RU"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Чтобы усвоить определение семьи,</a:t>
            </a:r>
          </a:p>
          <a:p>
            <a:pPr algn="just">
              <a:buNone/>
            </a:pPr>
            <a:r>
              <a:rPr lang="ru-RU" sz="1800" b="1" dirty="0" smtClean="0">
                <a:latin typeface="Times New Roman" pitchFamily="18" charset="0"/>
                <a:cs typeface="Times New Roman" pitchFamily="18" charset="0"/>
              </a:rPr>
              <a:t>ознакомьтесь с её главными</a:t>
            </a:r>
          </a:p>
          <a:p>
            <a:pPr algn="just">
              <a:buNone/>
            </a:pPr>
            <a:r>
              <a:rPr lang="ru-RU" sz="1800" b="1" dirty="0" smtClean="0">
                <a:latin typeface="Times New Roman" pitchFamily="18" charset="0"/>
                <a:cs typeface="Times New Roman" pitchFamily="18" charset="0"/>
              </a:rPr>
              <a:t>признаками:</a:t>
            </a:r>
          </a:p>
          <a:p>
            <a:pPr algn="just"/>
            <a:r>
              <a:rPr lang="ru-RU" sz="1800" dirty="0" smtClean="0">
                <a:latin typeface="Times New Roman" pitchFamily="18" charset="0"/>
                <a:cs typeface="Times New Roman" pitchFamily="18" charset="0"/>
              </a:rPr>
              <a:t>совместное проживание;</a:t>
            </a:r>
          </a:p>
          <a:p>
            <a:pPr algn="just"/>
            <a:r>
              <a:rPr lang="ru-RU" sz="1800" dirty="0" smtClean="0">
                <a:latin typeface="Times New Roman" pitchFamily="18" charset="0"/>
                <a:cs typeface="Times New Roman" pitchFamily="18" charset="0"/>
              </a:rPr>
              <a:t>наличие общих детей (в большинстве случаев);</a:t>
            </a:r>
          </a:p>
          <a:p>
            <a:pPr algn="just"/>
            <a:r>
              <a:rPr lang="ru-RU" sz="1800" dirty="0" smtClean="0">
                <a:latin typeface="Times New Roman" pitchFamily="18" charset="0"/>
                <a:cs typeface="Times New Roman" pitchFamily="18" charset="0"/>
              </a:rPr>
              <a:t>соблюдение прав и обязанностей, которые предусматривает законодательство;</a:t>
            </a:r>
          </a:p>
          <a:p>
            <a:pPr algn="just"/>
            <a:r>
              <a:rPr lang="ru-RU" sz="1800" dirty="0" smtClean="0">
                <a:latin typeface="Times New Roman" pitchFamily="18" charset="0"/>
                <a:cs typeface="Times New Roman" pitchFamily="18" charset="0"/>
              </a:rPr>
              <a:t>наличие материальной и моральной общности;</a:t>
            </a:r>
          </a:p>
          <a:p>
            <a:pPr algn="just"/>
            <a:r>
              <a:rPr lang="ru-RU" sz="1800" dirty="0" smtClean="0">
                <a:latin typeface="Times New Roman" pitchFamily="18" charset="0"/>
                <a:cs typeface="Times New Roman" pitchFamily="18" charset="0"/>
              </a:rPr>
              <a:t>взаимная поддержка членов семь</a:t>
            </a:r>
            <a:r>
              <a:rPr lang="ru-RU" dirty="0" smtClean="0">
                <a:latin typeface="Times New Roman" pitchFamily="18" charset="0"/>
                <a:cs typeface="Times New Roman" pitchFamily="18" charset="0"/>
              </a:rPr>
              <a:t>и.</a:t>
            </a:r>
          </a:p>
          <a:p>
            <a:endParaRPr lang="ru-RU" dirty="0"/>
          </a:p>
        </p:txBody>
      </p:sp>
      <p:pic>
        <p:nvPicPr>
          <p:cNvPr id="8194" name="Picture 2" descr="C:\Documents and Settings\Каб19\Рабочий стол\Новая папка\1349679805_kak-postroit-otnosheniya-s-detmi-muzha.jpg"/>
          <p:cNvPicPr>
            <a:picLocks noGrp="1" noChangeAspect="1" noChangeArrowheads="1"/>
          </p:cNvPicPr>
          <p:nvPr>
            <p:ph sz="half" idx="2"/>
          </p:nvPr>
        </p:nvPicPr>
        <p:blipFill>
          <a:blip r:embed="rId2" cstate="email">
            <a:extLst>
              <a:ext uri="{28A0092B-C50C-407E-A947-70E740481C1C}">
                <a14:useLocalDpi xmlns:a14="http://schemas.microsoft.com/office/drawing/2010/main" xmlns=""/>
              </a:ext>
            </a:extLst>
          </a:blip>
          <a:srcRect/>
          <a:stretch>
            <a:fillRect/>
          </a:stretch>
        </p:blipFill>
        <p:spPr bwMode="auto">
          <a:xfrm>
            <a:off x="4643438" y="2857496"/>
            <a:ext cx="4214810" cy="3357586"/>
          </a:xfrm>
          <a:prstGeom prst="rect">
            <a:avLst/>
          </a:prstGeom>
          <a:noFill/>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4.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0011-011-Semejnoe-pravo.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428596" y="0"/>
            <a:ext cx="8064500" cy="6453188"/>
          </a:xfrm>
          <a:prstGeom prst="rect">
            <a:avLst/>
          </a:prstGeom>
          <a:noFill/>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0008-008-Istochniki-semejnogo-prava-Mezhdunarodnye-dogovora-Konventsija-O.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structura-semeynogo-kodeksa.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928670"/>
          <a:ext cx="8786876" cy="5821680"/>
        </p:xfrm>
        <a:graphic>
          <a:graphicData uri="http://schemas.openxmlformats.org/drawingml/2006/table">
            <a:tbl>
              <a:tblPr firstRow="1" bandRow="1">
                <a:tableStyleId>{93296810-A885-4BE3-A3E7-6D5BEEA58F35}</a:tableStyleId>
              </a:tblPr>
              <a:tblGrid>
                <a:gridCol w="2197478"/>
                <a:gridCol w="2195960"/>
                <a:gridCol w="2196719"/>
                <a:gridCol w="2196719"/>
              </a:tblGrid>
              <a:tr h="343319">
                <a:tc>
                  <a:txBody>
                    <a:bodyPr/>
                    <a:lstStyle/>
                    <a:p>
                      <a:endParaRPr lang="ru-RU" dirty="0"/>
                    </a:p>
                  </a:txBody>
                  <a:tcPr>
                    <a:solidFill>
                      <a:schemeClr val="accent6">
                        <a:lumMod val="40000"/>
                        <a:lumOff val="60000"/>
                      </a:schemeClr>
                    </a:solidFill>
                  </a:tcPr>
                </a:tc>
                <a:tc>
                  <a:txBody>
                    <a:bodyPr/>
                    <a:lstStyle/>
                    <a:p>
                      <a:r>
                        <a:rPr lang="ru-RU" b="0" dirty="0" smtClean="0">
                          <a:ln>
                            <a:solidFill>
                              <a:schemeClr val="tx1"/>
                            </a:solidFill>
                          </a:ln>
                          <a:solidFill>
                            <a:srgbClr val="002060"/>
                          </a:solidFill>
                        </a:rPr>
                        <a:t>Тоталитаризм</a:t>
                      </a:r>
                      <a:endParaRPr lang="ru-RU" b="0" dirty="0">
                        <a:ln>
                          <a:solidFill>
                            <a:schemeClr val="tx1"/>
                          </a:solidFill>
                        </a:ln>
                        <a:solidFill>
                          <a:srgbClr val="002060"/>
                        </a:solidFill>
                      </a:endParaRPr>
                    </a:p>
                  </a:txBody>
                  <a:tcPr>
                    <a:solidFill>
                      <a:schemeClr val="accent6">
                        <a:lumMod val="20000"/>
                        <a:lumOff val="80000"/>
                      </a:schemeClr>
                    </a:solidFill>
                  </a:tcPr>
                </a:tc>
                <a:tc>
                  <a:txBody>
                    <a:bodyPr/>
                    <a:lstStyle/>
                    <a:p>
                      <a:r>
                        <a:rPr lang="ru-RU" b="1" i="0" dirty="0" smtClean="0">
                          <a:solidFill>
                            <a:srgbClr val="002060"/>
                          </a:solidFill>
                        </a:rPr>
                        <a:t>Авторитаризм</a:t>
                      </a:r>
                      <a:endParaRPr lang="ru-RU" b="1" i="0" dirty="0">
                        <a:solidFill>
                          <a:srgbClr val="002060"/>
                        </a:solidFill>
                      </a:endParaRPr>
                    </a:p>
                  </a:txBody>
                  <a:tcPr>
                    <a:solidFill>
                      <a:schemeClr val="accent6">
                        <a:lumMod val="40000"/>
                        <a:lumOff val="60000"/>
                      </a:schemeClr>
                    </a:solidFill>
                  </a:tcPr>
                </a:tc>
                <a:tc>
                  <a:txBody>
                    <a:bodyPr/>
                    <a:lstStyle/>
                    <a:p>
                      <a:r>
                        <a:rPr lang="ru-RU" dirty="0" smtClean="0">
                          <a:solidFill>
                            <a:srgbClr val="002060"/>
                          </a:solidFill>
                        </a:rPr>
                        <a:t>Демократия</a:t>
                      </a:r>
                      <a:endParaRPr lang="ru-RU" dirty="0">
                        <a:solidFill>
                          <a:srgbClr val="002060"/>
                        </a:solidFill>
                      </a:endParaRPr>
                    </a:p>
                  </a:txBody>
                  <a:tcPr>
                    <a:solidFill>
                      <a:schemeClr val="accent6">
                        <a:lumMod val="40000"/>
                        <a:lumOff val="60000"/>
                      </a:schemeClr>
                    </a:solidFill>
                  </a:tcPr>
                </a:tc>
              </a:tr>
              <a:tr h="1087176">
                <a:tc>
                  <a:txBody>
                    <a:bodyPr/>
                    <a:lstStyle/>
                    <a:p>
                      <a:r>
                        <a:rPr lang="ru-RU" sz="1400" dirty="0" smtClean="0"/>
                        <a:t>Возможности</a:t>
                      </a:r>
                      <a:r>
                        <a:rPr lang="ru-RU" sz="1400" baseline="0" dirty="0" smtClean="0"/>
                        <a:t> </a:t>
                      </a:r>
                    </a:p>
                    <a:p>
                      <a:r>
                        <a:rPr lang="ru-RU" sz="1400" baseline="0" dirty="0" smtClean="0"/>
                        <a:t>власти</a:t>
                      </a:r>
                      <a:endParaRPr lang="ru-RU" sz="1400" dirty="0"/>
                    </a:p>
                  </a:txBody>
                  <a:tcPr/>
                </a:tc>
                <a:tc>
                  <a:txBody>
                    <a:bodyPr/>
                    <a:lstStyle/>
                    <a:p>
                      <a:r>
                        <a:rPr lang="ru-RU" sz="1400" dirty="0" smtClean="0"/>
                        <a:t>Тотальный контроль над</a:t>
                      </a:r>
                      <a:r>
                        <a:rPr lang="ru-RU" sz="1400" baseline="0" dirty="0" smtClean="0"/>
                        <a:t> всеми сферами жизни общества</a:t>
                      </a:r>
                      <a:endParaRPr lang="ru-RU" sz="1400" dirty="0"/>
                    </a:p>
                  </a:txBody>
                  <a:tcPr/>
                </a:tc>
                <a:tc>
                  <a:txBody>
                    <a:bodyPr/>
                    <a:lstStyle/>
                    <a:p>
                      <a:r>
                        <a:rPr lang="ru-RU" sz="1400" dirty="0" smtClean="0"/>
                        <a:t>Полный контроль над политической сферой, но возможна</a:t>
                      </a:r>
                      <a:r>
                        <a:rPr lang="ru-RU" sz="1400" baseline="0" dirty="0" smtClean="0"/>
                        <a:t> свобода экономической деятельности</a:t>
                      </a:r>
                      <a:endParaRPr lang="ru-RU" sz="1400" dirty="0"/>
                    </a:p>
                  </a:txBody>
                  <a:tcPr/>
                </a:tc>
                <a:tc>
                  <a:txBody>
                    <a:bodyPr/>
                    <a:lstStyle/>
                    <a:p>
                      <a:r>
                        <a:rPr lang="ru-RU" sz="1400" dirty="0" smtClean="0"/>
                        <a:t>Источник политической</a:t>
                      </a:r>
                      <a:r>
                        <a:rPr lang="ru-RU" sz="1400" baseline="0" dirty="0" smtClean="0"/>
                        <a:t> власти – народ.</a:t>
                      </a:r>
                    </a:p>
                    <a:p>
                      <a:r>
                        <a:rPr lang="ru-RU" sz="1400" baseline="0" dirty="0" smtClean="0"/>
                        <a:t>Принцип разделения властей </a:t>
                      </a:r>
                      <a:endParaRPr lang="ru-RU" sz="1400" dirty="0"/>
                    </a:p>
                  </a:txBody>
                  <a:tcPr/>
                </a:tc>
              </a:tr>
              <a:tr h="686637">
                <a:tc>
                  <a:txBody>
                    <a:bodyPr/>
                    <a:lstStyle/>
                    <a:p>
                      <a:r>
                        <a:rPr lang="ru-RU" sz="1400" dirty="0" smtClean="0"/>
                        <a:t>Кому принадлежит</a:t>
                      </a:r>
                    </a:p>
                    <a:p>
                      <a:r>
                        <a:rPr lang="ru-RU" sz="1400" dirty="0" smtClean="0"/>
                        <a:t>власть?</a:t>
                      </a:r>
                      <a:endParaRPr lang="ru-RU" sz="1400" dirty="0"/>
                    </a:p>
                  </a:txBody>
                  <a:tcPr/>
                </a:tc>
                <a:tc>
                  <a:txBody>
                    <a:bodyPr/>
                    <a:lstStyle/>
                    <a:p>
                      <a:r>
                        <a:rPr lang="ru-RU" sz="1400" dirty="0" smtClean="0"/>
                        <a:t>Правящей партии во главе с вождем</a:t>
                      </a:r>
                      <a:endParaRPr lang="ru-RU" sz="1400" dirty="0"/>
                    </a:p>
                  </a:txBody>
                  <a:tcPr/>
                </a:tc>
                <a:tc>
                  <a:txBody>
                    <a:bodyPr/>
                    <a:lstStyle/>
                    <a:p>
                      <a:r>
                        <a:rPr lang="ru-RU" sz="1400" dirty="0" smtClean="0"/>
                        <a:t>Правящей партии во главе с лидером</a:t>
                      </a:r>
                      <a:endParaRPr lang="ru-RU" sz="1400" dirty="0"/>
                    </a:p>
                  </a:txBody>
                  <a:tcPr/>
                </a:tc>
                <a:tc>
                  <a:txBody>
                    <a:bodyPr/>
                    <a:lstStyle/>
                    <a:p>
                      <a:r>
                        <a:rPr lang="ru-RU" sz="1400" dirty="0" smtClean="0"/>
                        <a:t>Представительным органам созданным на основе выборов</a:t>
                      </a:r>
                      <a:endParaRPr lang="ru-RU" sz="1400" dirty="0"/>
                    </a:p>
                  </a:txBody>
                  <a:tcPr/>
                </a:tc>
              </a:tr>
              <a:tr h="1087176">
                <a:tc>
                  <a:txBody>
                    <a:bodyPr/>
                    <a:lstStyle/>
                    <a:p>
                      <a:r>
                        <a:rPr lang="ru-RU" sz="1400" dirty="0" smtClean="0"/>
                        <a:t>Существование политической оппозиции</a:t>
                      </a:r>
                      <a:endParaRPr lang="ru-RU" sz="1400" dirty="0"/>
                    </a:p>
                  </a:txBody>
                  <a:tcPr/>
                </a:tc>
                <a:tc>
                  <a:txBody>
                    <a:bodyPr/>
                    <a:lstStyle/>
                    <a:p>
                      <a:r>
                        <a:rPr lang="ru-RU" sz="1400" dirty="0" smtClean="0"/>
                        <a:t>Оппозиция уничтожается, однопартийная</a:t>
                      </a:r>
                      <a:r>
                        <a:rPr lang="ru-RU" sz="1400" baseline="0" dirty="0" smtClean="0"/>
                        <a:t> система</a:t>
                      </a:r>
                      <a:endParaRPr lang="ru-RU" sz="1400" dirty="0"/>
                    </a:p>
                  </a:txBody>
                  <a:tcPr/>
                </a:tc>
                <a:tc>
                  <a:txBody>
                    <a:bodyPr/>
                    <a:lstStyle/>
                    <a:p>
                      <a:r>
                        <a:rPr lang="ru-RU" sz="1400" dirty="0" smtClean="0"/>
                        <a:t>Строгий контроль за политической оппозицией, однопартийная система</a:t>
                      </a:r>
                      <a:endParaRPr lang="ru-RU" sz="1400" dirty="0"/>
                    </a:p>
                  </a:txBody>
                  <a:tcPr/>
                </a:tc>
                <a:tc>
                  <a:txBody>
                    <a:bodyPr/>
                    <a:lstStyle/>
                    <a:p>
                      <a:r>
                        <a:rPr lang="ru-RU" sz="1400" dirty="0" smtClean="0"/>
                        <a:t>Существование политической оппозиции,</a:t>
                      </a:r>
                      <a:r>
                        <a:rPr lang="ru-RU" sz="1400" baseline="0" dirty="0" smtClean="0"/>
                        <a:t> многопартийная система</a:t>
                      </a:r>
                      <a:endParaRPr lang="ru-RU" sz="1400" dirty="0"/>
                    </a:p>
                  </a:txBody>
                  <a:tcPr/>
                </a:tc>
              </a:tr>
              <a:tr h="886907">
                <a:tc>
                  <a:txBody>
                    <a:bodyPr/>
                    <a:lstStyle/>
                    <a:p>
                      <a:r>
                        <a:rPr lang="ru-RU" sz="1400" dirty="0" smtClean="0"/>
                        <a:t>Права и свободы граждан</a:t>
                      </a:r>
                      <a:endParaRPr lang="ru-RU" sz="1400" dirty="0"/>
                    </a:p>
                  </a:txBody>
                  <a:tcPr/>
                </a:tc>
                <a:tc>
                  <a:txBody>
                    <a:bodyPr/>
                    <a:lstStyle/>
                    <a:p>
                      <a:r>
                        <a:rPr lang="ru-RU" sz="1400" dirty="0" smtClean="0"/>
                        <a:t>Не соблюдаются</a:t>
                      </a:r>
                      <a:endParaRPr lang="ru-RU" sz="1400" dirty="0"/>
                    </a:p>
                  </a:txBody>
                  <a:tcPr/>
                </a:tc>
                <a:tc>
                  <a:txBody>
                    <a:bodyPr/>
                    <a:lstStyle/>
                    <a:p>
                      <a:r>
                        <a:rPr lang="ru-RU" sz="1400" dirty="0" smtClean="0"/>
                        <a:t>Нарушаются</a:t>
                      </a:r>
                      <a:endParaRPr lang="ru-RU" sz="1400" dirty="0"/>
                    </a:p>
                  </a:txBody>
                  <a:tcPr/>
                </a:tc>
                <a:tc>
                  <a:txBody>
                    <a:bodyPr/>
                    <a:lstStyle/>
                    <a:p>
                      <a:r>
                        <a:rPr lang="ru-RU" sz="1400" dirty="0" smtClean="0"/>
                        <a:t>Политические права и свободы граждан гарантируются</a:t>
                      </a:r>
                      <a:r>
                        <a:rPr lang="ru-RU" sz="1400" baseline="0" dirty="0" smtClean="0"/>
                        <a:t> государством</a:t>
                      </a:r>
                      <a:endParaRPr lang="ru-RU" sz="1400" dirty="0"/>
                    </a:p>
                  </a:txBody>
                  <a:tcPr/>
                </a:tc>
              </a:tr>
              <a:tr h="686637">
                <a:tc>
                  <a:txBody>
                    <a:bodyPr/>
                    <a:lstStyle/>
                    <a:p>
                      <a:r>
                        <a:rPr lang="ru-RU" sz="1400" dirty="0" smtClean="0"/>
                        <a:t>Методы политического воздействия</a:t>
                      </a:r>
                      <a:endParaRPr lang="ru-RU" sz="1400" dirty="0"/>
                    </a:p>
                  </a:txBody>
                  <a:tcPr/>
                </a:tc>
                <a:tc>
                  <a:txBody>
                    <a:bodyPr/>
                    <a:lstStyle/>
                    <a:p>
                      <a:r>
                        <a:rPr lang="ru-RU" sz="1400" dirty="0" smtClean="0"/>
                        <a:t>Массовый</a:t>
                      </a:r>
                      <a:r>
                        <a:rPr lang="ru-RU" sz="1400" baseline="0" dirty="0" smtClean="0"/>
                        <a:t>  террор или его угроза, слежка</a:t>
                      </a:r>
                      <a:endParaRPr lang="ru-RU" sz="1400" dirty="0"/>
                    </a:p>
                  </a:txBody>
                  <a:tcPr/>
                </a:tc>
                <a:tc>
                  <a:txBody>
                    <a:bodyPr/>
                    <a:lstStyle/>
                    <a:p>
                      <a:r>
                        <a:rPr lang="ru-RU" sz="1400" dirty="0" smtClean="0"/>
                        <a:t>Насильственные и ненасильственные методы</a:t>
                      </a:r>
                      <a:endParaRPr lang="ru-RU" sz="1400" dirty="0"/>
                    </a:p>
                  </a:txBody>
                  <a:tcPr/>
                </a:tc>
                <a:tc>
                  <a:txBody>
                    <a:bodyPr/>
                    <a:lstStyle/>
                    <a:p>
                      <a:r>
                        <a:rPr lang="ru-RU" sz="1400" dirty="0" smtClean="0"/>
                        <a:t>Парламентаризм,</a:t>
                      </a:r>
                      <a:r>
                        <a:rPr lang="ru-RU" sz="1400" baseline="0" dirty="0" smtClean="0"/>
                        <a:t> деятельность СМИ</a:t>
                      </a:r>
                      <a:endParaRPr lang="ru-RU" sz="1400" dirty="0"/>
                    </a:p>
                  </a:txBody>
                  <a:tcPr/>
                </a:tc>
              </a:tr>
              <a:tr h="686637">
                <a:tc>
                  <a:txBody>
                    <a:bodyPr/>
                    <a:lstStyle/>
                    <a:p>
                      <a:r>
                        <a:rPr lang="ru-RU" sz="1400" dirty="0" smtClean="0"/>
                        <a:t>Примеры</a:t>
                      </a:r>
                      <a:endParaRPr lang="ru-RU" sz="1400" dirty="0"/>
                    </a:p>
                  </a:txBody>
                  <a:tcPr/>
                </a:tc>
                <a:tc>
                  <a:txBody>
                    <a:bodyPr/>
                    <a:lstStyle/>
                    <a:p>
                      <a:r>
                        <a:rPr lang="ru-RU" sz="1400" dirty="0" smtClean="0"/>
                        <a:t>Режимы Гитлера в</a:t>
                      </a:r>
                      <a:r>
                        <a:rPr lang="ru-RU" sz="1400" baseline="0" dirty="0" smtClean="0"/>
                        <a:t> Германии, Муссолини в Италии</a:t>
                      </a:r>
                      <a:endParaRPr lang="ru-RU" sz="1400" dirty="0"/>
                    </a:p>
                  </a:txBody>
                  <a:tcPr/>
                </a:tc>
                <a:tc>
                  <a:txBody>
                    <a:bodyPr/>
                    <a:lstStyle/>
                    <a:p>
                      <a:r>
                        <a:rPr lang="ru-RU" sz="1400" dirty="0" smtClean="0"/>
                        <a:t>Режимы Пиночета в Чили, Франко в Испании.</a:t>
                      </a:r>
                      <a:endParaRPr lang="ru-RU" sz="1400" dirty="0"/>
                    </a:p>
                  </a:txBody>
                  <a:tcPr/>
                </a:tc>
                <a:tc>
                  <a:txBody>
                    <a:bodyPr/>
                    <a:lstStyle/>
                    <a:p>
                      <a:r>
                        <a:rPr lang="ru-RU" sz="1400" dirty="0" smtClean="0"/>
                        <a:t>Афинская демократия (прямая форма)</a:t>
                      </a:r>
                      <a:endParaRPr lang="ru-RU" sz="1400" dirty="0"/>
                    </a:p>
                  </a:txBody>
                  <a:tcPr/>
                </a:tc>
              </a:tr>
            </a:tbl>
          </a:graphicData>
        </a:graphic>
      </p:graphicFrame>
      <p:sp>
        <p:nvSpPr>
          <p:cNvPr id="3" name="TextBox 2"/>
          <p:cNvSpPr txBox="1"/>
          <p:nvPr/>
        </p:nvSpPr>
        <p:spPr>
          <a:xfrm>
            <a:off x="1000100" y="428604"/>
            <a:ext cx="6715172" cy="523220"/>
          </a:xfrm>
          <a:prstGeom prst="rect">
            <a:avLst/>
          </a:prstGeom>
          <a:noFill/>
        </p:spPr>
        <p:txBody>
          <a:bodyPr wrap="square" rtlCol="0">
            <a:spAutoFit/>
          </a:bodyPr>
          <a:lstStyle/>
          <a:p>
            <a:pPr algn="ctr"/>
            <a:r>
              <a:rPr lang="ru-RU" sz="2800" b="1" dirty="0" smtClean="0">
                <a:solidFill>
                  <a:srgbClr val="002060"/>
                </a:solidFill>
                <a:latin typeface="Times New Roman" pitchFamily="18" charset="0"/>
                <a:cs typeface="Times New Roman" pitchFamily="18" charset="0"/>
              </a:rPr>
              <a:t>Характеристика политических режимов</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294901_html_79b78a63.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0009-009-Semejnyj-kodeks-RF.jpg"/>
          <p:cNvPicPr>
            <a:picLocks noGrp="1" noChangeAspect="1" noChangeArrowheads="1"/>
          </p:cNvPicPr>
          <p:nvPr>
            <p:ph idx="1"/>
          </p:nvPr>
        </p:nvPicPr>
        <p:blipFill>
          <a:blip r:embed="rId2" cstate="print"/>
          <a:srcRect/>
          <a:stretch>
            <a:fillRect/>
          </a:stretch>
        </p:blipFill>
        <p:spPr bwMode="auto">
          <a:xfrm>
            <a:off x="0" y="0"/>
            <a:ext cx="9144000" cy="7029400"/>
          </a:xfrm>
          <a:prstGeom prst="rect">
            <a:avLst/>
          </a:prstGeo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5077994.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23_html_794a8a8f.pn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755576" y="404664"/>
            <a:ext cx="7200799" cy="5760640"/>
          </a:xfrm>
          <a:prstGeom prst="rect">
            <a:avLst/>
          </a:prstGeom>
          <a:noFill/>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64" y="571480"/>
            <a:ext cx="8501154" cy="857256"/>
          </a:xfrm>
        </p:spPr>
        <p:txBody>
          <a:bodyPr>
            <a:noAutofit/>
          </a:bodyPr>
          <a:lstStyle/>
          <a:p>
            <a:r>
              <a:rPr lang="ru-RU" sz="3200" b="1" dirty="0" smtClean="0">
                <a:solidFill>
                  <a:schemeClr val="tx1"/>
                </a:solidFill>
              </a:rPr>
              <a:t>Содержание семейного правоотношения</a:t>
            </a:r>
            <a:endParaRPr lang="ru-RU" sz="3200" b="1" dirty="0">
              <a:solidFill>
                <a:schemeClr val="tx1"/>
              </a:solidFill>
            </a:endParaRPr>
          </a:p>
        </p:txBody>
      </p:sp>
      <p:sp>
        <p:nvSpPr>
          <p:cNvPr id="3" name="Содержимое 2"/>
          <p:cNvSpPr>
            <a:spLocks noGrp="1"/>
          </p:cNvSpPr>
          <p:nvPr>
            <p:ph idx="1"/>
          </p:nvPr>
        </p:nvSpPr>
        <p:spPr>
          <a:xfrm>
            <a:off x="428596" y="1600200"/>
            <a:ext cx="8215370" cy="4829196"/>
          </a:xfrm>
        </p:spPr>
        <p:txBody>
          <a:bodyPr>
            <a:normAutofit/>
          </a:bodyPr>
          <a:lstStyle/>
          <a:p>
            <a:pPr algn="just">
              <a:buNone/>
            </a:pPr>
            <a:r>
              <a:rPr lang="ru-RU" sz="2000" dirty="0" smtClean="0">
                <a:latin typeface="Times New Roman" pitchFamily="18" charset="0"/>
                <a:cs typeface="Times New Roman" pitchFamily="18" charset="0"/>
              </a:rPr>
              <a:t>Семейное правоотношение - это общественное отношение,</a:t>
            </a:r>
          </a:p>
          <a:p>
            <a:pPr algn="just">
              <a:buNone/>
            </a:pPr>
            <a:r>
              <a:rPr lang="ru-RU" sz="2000" dirty="0" smtClean="0">
                <a:latin typeface="Times New Roman" pitchFamily="18" charset="0"/>
                <a:cs typeface="Times New Roman" pitchFamily="18" charset="0"/>
              </a:rPr>
              <a:t>урегулированные нормами семейного права. </a:t>
            </a:r>
          </a:p>
          <a:p>
            <a:pPr algn="just">
              <a:buNone/>
            </a:pPr>
            <a:r>
              <a:rPr lang="ru-RU" sz="2000" dirty="0" smtClean="0">
                <a:latin typeface="Times New Roman" pitchFamily="18" charset="0"/>
                <a:cs typeface="Times New Roman" pitchFamily="18" charset="0"/>
              </a:rPr>
              <a:t>Субъекты семейного правоотношения. Субъектами семейного</a:t>
            </a:r>
          </a:p>
          <a:p>
            <a:pPr algn="just">
              <a:buNone/>
            </a:pPr>
            <a:r>
              <a:rPr lang="ru-RU" sz="2000" dirty="0" smtClean="0">
                <a:latin typeface="Times New Roman" pitchFamily="18" charset="0"/>
                <a:cs typeface="Times New Roman" pitchFamily="18" charset="0"/>
              </a:rPr>
              <a:t>правоотношения могут быть: во-первых, лишь физические лица; </a:t>
            </a:r>
          </a:p>
          <a:p>
            <a:pPr algn="just">
              <a:buNone/>
            </a:pPr>
            <a:r>
              <a:rPr lang="ru-RU" sz="2000" dirty="0" smtClean="0">
                <a:latin typeface="Times New Roman" pitchFamily="18" charset="0"/>
                <a:cs typeface="Times New Roman" pitchFamily="18" charset="0"/>
              </a:rPr>
              <a:t>во-вторых, лишь те физические лица, которые находятся в браке,</a:t>
            </a:r>
          </a:p>
          <a:p>
            <a:pPr algn="just">
              <a:buNone/>
            </a:pPr>
            <a:r>
              <a:rPr lang="ru-RU" sz="2000" dirty="0" smtClean="0">
                <a:latin typeface="Times New Roman" pitchFamily="18" charset="0"/>
                <a:cs typeface="Times New Roman" pitchFamily="18" charset="0"/>
              </a:rPr>
              <a:t>кровном </a:t>
            </a:r>
            <a:r>
              <a:rPr lang="ru-RU" sz="2000" dirty="0" err="1" smtClean="0">
                <a:latin typeface="Times New Roman" pitchFamily="18" charset="0"/>
                <a:cs typeface="Times New Roman" pitchFamily="18" charset="0"/>
              </a:rPr>
              <a:t>породнении</a:t>
            </a:r>
            <a:r>
              <a:rPr lang="ru-RU" sz="2000" dirty="0" smtClean="0">
                <a:latin typeface="Times New Roman" pitchFamily="18" charset="0"/>
                <a:cs typeface="Times New Roman" pitchFamily="18" charset="0"/>
              </a:rPr>
              <a:t> или отношениях усыновления. </a:t>
            </a:r>
          </a:p>
          <a:p>
            <a:pPr algn="just">
              <a:buNone/>
            </a:pPr>
            <a:r>
              <a:rPr lang="ru-RU" sz="2000" dirty="0" smtClean="0">
                <a:latin typeface="Times New Roman" pitchFamily="18" charset="0"/>
                <a:cs typeface="Times New Roman" pitchFamily="18" charset="0"/>
              </a:rPr>
              <a:t>Семейный кодекс устанавливает следующий перечень субъектов</a:t>
            </a:r>
          </a:p>
          <a:p>
            <a:pPr algn="just">
              <a:buNone/>
            </a:pPr>
            <a:r>
              <a:rPr lang="ru-RU" sz="2000" dirty="0" smtClean="0">
                <a:latin typeface="Times New Roman" pitchFamily="18" charset="0"/>
                <a:cs typeface="Times New Roman" pitchFamily="18" charset="0"/>
              </a:rPr>
              <a:t>семейного правоотношения: </a:t>
            </a:r>
          </a:p>
          <a:p>
            <a:pPr algn="just"/>
            <a:r>
              <a:rPr lang="ru-RU" sz="2000" dirty="0" smtClean="0">
                <a:latin typeface="Times New Roman" pitchFamily="18" charset="0"/>
                <a:cs typeface="Times New Roman" pitchFamily="18" charset="0"/>
              </a:rPr>
              <a:t>1) супружество; </a:t>
            </a:r>
          </a:p>
          <a:p>
            <a:pPr algn="just"/>
            <a:r>
              <a:rPr lang="ru-RU" sz="2000" dirty="0" smtClean="0">
                <a:latin typeface="Times New Roman" pitchFamily="18" charset="0"/>
                <a:cs typeface="Times New Roman" pitchFamily="18" charset="0"/>
              </a:rPr>
              <a:t>2) родители, дети, усыновители, усыновленные; </a:t>
            </a:r>
          </a:p>
          <a:p>
            <a:pPr algn="just"/>
            <a:r>
              <a:rPr lang="ru-RU" sz="2000" dirty="0" smtClean="0">
                <a:latin typeface="Times New Roman" pitchFamily="18" charset="0"/>
                <a:cs typeface="Times New Roman" pitchFamily="18" charset="0"/>
              </a:rPr>
              <a:t>3) баба, дед, прабабушка, прадед, внуки, правнуки; </a:t>
            </a:r>
          </a:p>
          <a:p>
            <a:pPr algn="just"/>
            <a:r>
              <a:rPr lang="ru-RU" sz="2000" dirty="0" smtClean="0">
                <a:latin typeface="Times New Roman" pitchFamily="18" charset="0"/>
                <a:cs typeface="Times New Roman" pitchFamily="18" charset="0"/>
              </a:rPr>
              <a:t>4) родной брат, родные сестры; мачеха, отчим, падчерица, пасынок. </a:t>
            </a:r>
          </a:p>
          <a:p>
            <a:pPr algn="just">
              <a:buNone/>
            </a:pPr>
            <a:endParaRPr lang="ru-RU" sz="1800" dirty="0" smtClean="0">
              <a:latin typeface="Times New Roman" pitchFamily="18" charset="0"/>
              <a:cs typeface="Times New Roman" pitchFamily="18" charset="0"/>
            </a:endParaRPr>
          </a:p>
          <a:p>
            <a:pPr>
              <a:buNone/>
            </a:pPr>
            <a:endParaRPr lang="ru-RU" sz="1800" dirty="0" smtClean="0"/>
          </a:p>
          <a:p>
            <a:pPr>
              <a:buNone/>
            </a:pPr>
            <a:endParaRPr lang="ru-RU" sz="1800"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ser\Desktop\img1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0089-089-Pravovoe-regulirovanie-imuschestvennykh-otnoshenij-suprugov.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User\Desktop\104_html_m3b66168d.pn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1115616" y="476672"/>
            <a:ext cx="7344815" cy="5688632"/>
          </a:xfrm>
          <a:prstGeom prst="rect">
            <a:avLst/>
          </a:prstGeom>
          <a:noFill/>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104_html_m412642d5.pn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1500166" y="714356"/>
            <a:ext cx="6264696" cy="5544615"/>
          </a:xfrm>
          <a:prstGeom prst="rect">
            <a:avLst/>
          </a:prstGeom>
          <a:noFill/>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104_html_m1d3adf61.pn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857224" y="785794"/>
            <a:ext cx="6912768" cy="55446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Демократия и ее виды</a:t>
            </a:r>
            <a:endParaRPr lang="ru-RU" b="1" dirty="0">
              <a:solidFill>
                <a:srgbClr val="002060"/>
              </a:solidFill>
            </a:endParaRPr>
          </a:p>
        </p:txBody>
      </p:sp>
      <p:sp>
        <p:nvSpPr>
          <p:cNvPr id="3" name="Содержимое 2"/>
          <p:cNvSpPr>
            <a:spLocks noGrp="1"/>
          </p:cNvSpPr>
          <p:nvPr>
            <p:ph sz="quarter" idx="1"/>
          </p:nvPr>
        </p:nvSpPr>
        <p:spPr/>
        <p:txBody>
          <a:bodyPr/>
          <a:lstStyle/>
          <a:p>
            <a:pPr marL="514350" indent="-514350">
              <a:buNone/>
            </a:pPr>
            <a:r>
              <a:rPr lang="ru-RU" b="1" dirty="0" smtClean="0"/>
              <a:t>1. </a:t>
            </a:r>
            <a:r>
              <a:rPr lang="ru-RU" sz="2800" b="1" dirty="0" smtClean="0">
                <a:latin typeface="Times New Roman" pitchFamily="18" charset="0"/>
                <a:cs typeface="Times New Roman" pitchFamily="18" charset="0"/>
              </a:rPr>
              <a:t>Прямая</a:t>
            </a:r>
            <a:r>
              <a:rPr lang="ru-RU" sz="2800" dirty="0" smtClean="0">
                <a:latin typeface="Times New Roman" pitchFamily="18" charset="0"/>
                <a:cs typeface="Times New Roman" pitchFamily="18" charset="0"/>
              </a:rPr>
              <a:t>: непосредственное принятие политических решений гражданами (народное собрание в древнегреческих полисах, современный референдум).</a:t>
            </a:r>
          </a:p>
          <a:p>
            <a:pPr marL="514350" indent="-514350">
              <a:buNone/>
            </a:pPr>
            <a:r>
              <a:rPr lang="ru-RU" sz="2800" b="1" dirty="0" smtClean="0">
                <a:latin typeface="Times New Roman" pitchFamily="18" charset="0"/>
                <a:cs typeface="Times New Roman" pitchFamily="18" charset="0"/>
              </a:rPr>
              <a:t>2. Представительная</a:t>
            </a:r>
            <a:r>
              <a:rPr lang="ru-RU" sz="2800" dirty="0" smtClean="0">
                <a:latin typeface="Times New Roman" pitchFamily="18" charset="0"/>
                <a:cs typeface="Times New Roman" pitchFamily="18" charset="0"/>
              </a:rPr>
              <a:t>: осуществление права на управление государством через передачу полномочий избранным представителям.</a:t>
            </a:r>
          </a:p>
          <a:p>
            <a:pPr marL="514350" indent="-514350">
              <a:buNone/>
            </a:pPr>
            <a:endParaRPr lang="ru-RU"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image001.gif"/>
          <p:cNvPicPr>
            <a:picLocks noGrp="1" noChangeAspect="1" noChangeArrowheads="1"/>
          </p:cNvPicPr>
          <p:nvPr>
            <p:ph idx="1"/>
          </p:nvPr>
        </p:nvPicPr>
        <p:blipFill>
          <a:blip r:embed="rId2" cstate="print"/>
          <a:srcRect/>
          <a:stretch>
            <a:fillRect/>
          </a:stretch>
        </p:blipFill>
        <p:spPr bwMode="auto">
          <a:xfrm>
            <a:off x="642910" y="642918"/>
            <a:ext cx="7560840" cy="5904656"/>
          </a:xfrm>
          <a:prstGeom prst="rect">
            <a:avLst/>
          </a:prstGeom>
          <a:noFill/>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25-2.gif"/>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372476" cy="928694"/>
          </a:xfrm>
        </p:spPr>
        <p:txBody>
          <a:bodyPr>
            <a:noAutofit/>
          </a:bodyPr>
          <a:lstStyle/>
          <a:p>
            <a:r>
              <a:rPr lang="ru-RU" sz="2800" b="1" dirty="0" smtClean="0">
                <a:solidFill>
                  <a:schemeClr val="tx1"/>
                </a:solidFill>
                <a:latin typeface="Times New Roman" pitchFamily="18" charset="0"/>
                <a:cs typeface="Times New Roman" pitchFamily="18" charset="0"/>
              </a:rPr>
              <a:t>Права ребенка по семейному кодексу РФ</a:t>
            </a:r>
            <a:br>
              <a:rPr lang="ru-RU" sz="2800" b="1" dirty="0" smtClean="0">
                <a:solidFill>
                  <a:schemeClr val="tx1"/>
                </a:solidFill>
                <a:latin typeface="Times New Roman" pitchFamily="18" charset="0"/>
                <a:cs typeface="Times New Roman" pitchFamily="18" charset="0"/>
              </a:rPr>
            </a:br>
            <a:endParaRPr lang="ru-RU" sz="2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285860"/>
            <a:ext cx="8286808" cy="5357850"/>
          </a:xfrm>
        </p:spPr>
        <p:txBody>
          <a:bodyPr>
            <a:normAutofit lnSpcReduction="10000"/>
          </a:bodyPr>
          <a:lstStyle/>
          <a:p>
            <a:pPr algn="just">
              <a:buNone/>
            </a:pPr>
            <a:r>
              <a:rPr lang="ru-RU" sz="1800" b="1" dirty="0" smtClean="0">
                <a:latin typeface="Times New Roman" pitchFamily="18" charset="0"/>
                <a:cs typeface="Times New Roman" pitchFamily="18" charset="0"/>
              </a:rPr>
              <a:t>Статья 54. Право ребенка жить и воспитываться в семье</a:t>
            </a:r>
          </a:p>
          <a:p>
            <a:pPr algn="just">
              <a:buNone/>
            </a:pPr>
            <a:r>
              <a:rPr lang="ru-RU" sz="1800" b="1" dirty="0" smtClean="0">
                <a:latin typeface="Times New Roman" pitchFamily="18" charset="0"/>
                <a:cs typeface="Times New Roman" pitchFamily="18" charset="0"/>
              </a:rPr>
              <a:t>Статья 55. Право ребенка на общение с родителями и другими</a:t>
            </a:r>
          </a:p>
          <a:p>
            <a:pPr algn="just">
              <a:buNone/>
            </a:pPr>
            <a:r>
              <a:rPr lang="ru-RU" sz="1800" b="1" dirty="0" smtClean="0">
                <a:latin typeface="Times New Roman" pitchFamily="18" charset="0"/>
                <a:cs typeface="Times New Roman" pitchFamily="18" charset="0"/>
              </a:rPr>
              <a:t>родственниками</a:t>
            </a:r>
          </a:p>
          <a:p>
            <a:pPr algn="just">
              <a:buNone/>
            </a:pPr>
            <a:r>
              <a:rPr lang="ru-RU" sz="1800" b="1" dirty="0" smtClean="0">
                <a:latin typeface="Times New Roman" pitchFamily="18" charset="0"/>
                <a:cs typeface="Times New Roman" pitchFamily="18" charset="0"/>
              </a:rPr>
              <a:t> Статья 56. Право ребенка на защиту</a:t>
            </a:r>
          </a:p>
          <a:p>
            <a:pPr algn="just">
              <a:buNone/>
            </a:pPr>
            <a:r>
              <a:rPr lang="ru-RU" sz="1800" dirty="0" smtClean="0">
                <a:latin typeface="Times New Roman" pitchFamily="18" charset="0"/>
                <a:cs typeface="Times New Roman" pitchFamily="18" charset="0"/>
              </a:rPr>
              <a:t>1. Ребенок имеет право на защиту своих прав и законных интересов. Защита прав и законных интересов ребенка осуществляется родителями (лицами, их заменяющими), а в случаях, предусмотренных настоящим Кодексом, органом опеки и попечительства, прокурором и судом. </a:t>
            </a:r>
          </a:p>
          <a:p>
            <a:pPr algn="just">
              <a:buNone/>
            </a:pPr>
            <a:r>
              <a:rPr lang="ru-RU" sz="1800" dirty="0" smtClean="0">
                <a:latin typeface="Times New Roman" pitchFamily="18" charset="0"/>
                <a:cs typeface="Times New Roman" pitchFamily="18" charset="0"/>
              </a:rPr>
              <a:t>    Несовершеннолетний, признанный в соответствии с законом полностью дееспособным до достижения совершеннолетия, имеет право самостоятельно осуществлять свои права и обязанности, в том числе право на защиту. </a:t>
            </a:r>
          </a:p>
          <a:p>
            <a:pPr algn="just">
              <a:buNone/>
            </a:pPr>
            <a:r>
              <a:rPr lang="ru-RU" sz="1800" dirty="0" smtClean="0">
                <a:latin typeface="Times New Roman" pitchFamily="18" charset="0"/>
                <a:cs typeface="Times New Roman" pitchFamily="18" charset="0"/>
              </a:rPr>
              <a:t>2. Ребенок имеет право на защиту от злоупотреблений со стороны родителей (лиц, их заменяющих).</a:t>
            </a:r>
          </a:p>
          <a:p>
            <a:pPr algn="just">
              <a:buNone/>
            </a:pPr>
            <a:r>
              <a:rPr lang="ru-RU" sz="1800" dirty="0" smtClean="0">
                <a:latin typeface="Times New Roman" pitchFamily="18" charset="0"/>
                <a:cs typeface="Times New Roman" pitchFamily="18" charset="0"/>
              </a:rPr>
              <a:t>    При нарушении прав и законных интересов ребенка, в том числе при невыполнении или при ненадлежащем выполнении родителями (одним из них) обязанностей по воспитанию, образованию ребенка либо при злоупотреблении родительскими правами, ребенок вправе самостоятельно обращаться за их защитой в орган опеки и попечительства, а по достижении возраста четырнадцати лет в суд.</a:t>
            </a:r>
          </a:p>
          <a:p>
            <a:pPr>
              <a:buNone/>
            </a:pPr>
            <a:endParaRPr lang="ru-RU" sz="1800"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642918"/>
            <a:ext cx="8143932" cy="5786478"/>
          </a:xfrm>
        </p:spPr>
        <p:txBody>
          <a:bodyPr>
            <a:normAutofit lnSpcReduction="10000"/>
          </a:bodyPr>
          <a:lstStyle/>
          <a:p>
            <a:pPr algn="just">
              <a:buNone/>
            </a:pPr>
            <a:r>
              <a:rPr lang="ru-RU" sz="18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Статья 57. Право ребенка выражать свое мнение</a:t>
            </a:r>
          </a:p>
          <a:p>
            <a:pPr algn="just">
              <a:buNone/>
            </a:pPr>
            <a:r>
              <a:rPr lang="ru-RU" sz="2000" b="1" dirty="0" smtClean="0">
                <a:latin typeface="Times New Roman" pitchFamily="18" charset="0"/>
                <a:cs typeface="Times New Roman" pitchFamily="18" charset="0"/>
              </a:rPr>
              <a:t>  Статья 58. Право ребенка на имя, отчество и фамилию</a:t>
            </a:r>
          </a:p>
          <a:p>
            <a:pPr algn="just">
              <a:buNone/>
            </a:pPr>
            <a:r>
              <a:rPr lang="ru-RU" sz="2000" b="1" dirty="0" smtClean="0">
                <a:latin typeface="Times New Roman" pitchFamily="18" charset="0"/>
                <a:cs typeface="Times New Roman" pitchFamily="18" charset="0"/>
              </a:rPr>
              <a:t>  Статья 60. Имущественные права ребенка</a:t>
            </a:r>
            <a:endParaRPr lang="ru-RU" sz="2000"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1. Ребенок имеет право на получение содержания от своих родителей и других членов семьи в порядке и в размерах, которые установлены разделом V настоящего Кодекса.</a:t>
            </a:r>
          </a:p>
          <a:p>
            <a:pPr algn="just">
              <a:buNone/>
            </a:pPr>
            <a:r>
              <a:rPr lang="ru-RU" sz="2000" dirty="0" smtClean="0">
                <a:latin typeface="Times New Roman" pitchFamily="18" charset="0"/>
                <a:cs typeface="Times New Roman" pitchFamily="18" charset="0"/>
              </a:rPr>
              <a:t>  2. Суммы, причитающиеся ребенку в качестве алиментов, пенсий, пособий, поступают в распоряжение родителей (лиц, их заменяющих) и расходуются ими на содержание, воспитание и образование ребенка.</a:t>
            </a:r>
          </a:p>
          <a:p>
            <a:pPr algn="just">
              <a:buNone/>
            </a:pPr>
            <a:r>
              <a:rPr lang="ru-RU" sz="2000" b="1" dirty="0" smtClean="0">
                <a:latin typeface="Times New Roman" pitchFamily="18" charset="0"/>
                <a:cs typeface="Times New Roman" pitchFamily="18" charset="0"/>
              </a:rPr>
              <a:t>   Статья 87. Обязанности совершеннолетних детей по содержанию родителей</a:t>
            </a:r>
            <a:r>
              <a:rPr lang="ru-RU" sz="2000" dirty="0" smtClean="0">
                <a:latin typeface="Times New Roman" pitchFamily="18" charset="0"/>
                <a:cs typeface="Times New Roman" pitchFamily="18" charset="0"/>
              </a:rPr>
              <a:t> </a:t>
            </a:r>
          </a:p>
          <a:p>
            <a:pPr algn="just">
              <a:buNone/>
            </a:pPr>
            <a:r>
              <a:rPr lang="ru-RU" sz="2000" dirty="0" smtClean="0">
                <a:latin typeface="Times New Roman" pitchFamily="18" charset="0"/>
                <a:cs typeface="Times New Roman" pitchFamily="18" charset="0"/>
              </a:rPr>
              <a:t>  1.Трудоспособные совершеннолетние дети обязаны содержать своих нетрудоспособных нуждающихся в помощи родителей и заботиться о них.</a:t>
            </a:r>
          </a:p>
          <a:p>
            <a:pPr algn="just">
              <a:buNone/>
            </a:pPr>
            <a:r>
              <a:rPr lang="ru-RU" sz="2000" dirty="0" smtClean="0">
                <a:latin typeface="Times New Roman" pitchFamily="18" charset="0"/>
                <a:cs typeface="Times New Roman" pitchFamily="18" charset="0"/>
              </a:rPr>
              <a:t>   2. При отсутствии соглашения об уплате алиментов алименты на нетрудоспособных нуждающихся в помощи родителей взыскиваются с трудоспособных совершеннолетних детей в судебном порядке.</a:t>
            </a:r>
          </a:p>
          <a:p>
            <a:pPr>
              <a:buNone/>
            </a:pPr>
            <a:r>
              <a:rPr lang="ru-RU" sz="2000" dirty="0" smtClean="0"/>
              <a:t> </a:t>
            </a:r>
          </a:p>
          <a:p>
            <a:pPr>
              <a:buNone/>
            </a:pPr>
            <a:endParaRPr lang="ru-RU" sz="1800" dirty="0" smtClean="0"/>
          </a:p>
          <a:p>
            <a:pPr>
              <a:buNone/>
            </a:pPr>
            <a:endParaRPr lang="ru-RU" sz="1800"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Урок «Административные правоотношения»</a:t>
            </a:r>
            <a:endParaRPr lang="ru-RU" dirty="0"/>
          </a:p>
        </p:txBody>
      </p:sp>
      <p:sp>
        <p:nvSpPr>
          <p:cNvPr id="3" name="Содержимое 2"/>
          <p:cNvSpPr>
            <a:spLocks noGrp="1"/>
          </p:cNvSpPr>
          <p:nvPr>
            <p:ph idx="1"/>
          </p:nvPr>
        </p:nvSpPr>
        <p:spPr/>
        <p:txBody>
          <a:bodyPr/>
          <a:lstStyle/>
          <a:p>
            <a:pPr>
              <a:buNone/>
            </a:pPr>
            <a:r>
              <a:rPr lang="ru-RU" dirty="0" smtClean="0"/>
              <a:t>План изучения нового материала</a:t>
            </a:r>
          </a:p>
          <a:p>
            <a:pPr>
              <a:buNone/>
            </a:pPr>
            <a:r>
              <a:rPr lang="ru-RU" dirty="0" smtClean="0"/>
              <a:t>1.Административное право.</a:t>
            </a:r>
          </a:p>
          <a:p>
            <a:pPr>
              <a:buNone/>
            </a:pPr>
            <a:r>
              <a:rPr lang="ru-RU" dirty="0" smtClean="0"/>
              <a:t>2.Понятия и черты административного правоотношения.</a:t>
            </a:r>
          </a:p>
          <a:p>
            <a:pPr>
              <a:buNone/>
            </a:pPr>
            <a:r>
              <a:rPr lang="ru-RU" dirty="0" smtClean="0"/>
              <a:t>3.Административные правонарушения.</a:t>
            </a:r>
          </a:p>
          <a:p>
            <a:pPr>
              <a:buNone/>
            </a:pPr>
            <a:endParaRPr lang="ru-RU"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0005-005-2_-Administrativnoe-prav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26-4.gif"/>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26-1.gif"/>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image004.gif"/>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0008-008-Subekty-administrativnoj-otvetstvennosti.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48680"/>
            <a:ext cx="8229600" cy="5577483"/>
          </a:xfrm>
        </p:spPr>
        <p:txBody>
          <a:bodyPr>
            <a:normAutofit fontScale="92500" lnSpcReduction="10000"/>
          </a:bodyPr>
          <a:lstStyle/>
          <a:p>
            <a:pPr algn="just">
              <a:buNone/>
            </a:pPr>
            <a:r>
              <a:rPr lang="ru-RU" dirty="0" smtClean="0"/>
              <a:t>    «Тоталитаризм посягнул на свободу мысли так как никогда прежде не могли и вообразить… не просто возбраняется выражать – даже допускать – определенные мысли, но диктуется, что именно надлежит думать; создается идеология, которая должна быть принята личностью… она изолируется насколько возможно от внешнего мира, чтобы замкнуть ее в искусственной среде, лишив возможности сопоставлений. Тоталитарное государство обязательно старается контролировать мысли и чувства своих подданных по меньшей мере столь же действенно, как контролирует их поступки».</a:t>
            </a:r>
          </a:p>
          <a:p>
            <a:pPr algn="just">
              <a:buNone/>
            </a:pPr>
            <a:r>
              <a:rPr lang="ru-RU" i="1" dirty="0" smtClean="0"/>
              <a:t>    (Дж. Оруэлл (1903-1950) – английский писатель, автор романа «1984».</a:t>
            </a:r>
            <a:endParaRPr lang="ru-RU" i="1"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357166"/>
            <a:ext cx="8358246" cy="6500834"/>
          </a:xfrm>
        </p:spPr>
        <p:txBody>
          <a:bodyPr>
            <a:normAutofit fontScale="92500" lnSpcReduction="10000"/>
          </a:bodyPr>
          <a:lstStyle/>
          <a:p>
            <a:pPr algn="just">
              <a:lnSpc>
                <a:spcPct val="120000"/>
              </a:lnSpc>
              <a:spcBef>
                <a:spcPts val="0"/>
              </a:spcBef>
              <a:buNone/>
            </a:pPr>
            <a:r>
              <a:rPr lang="ru-RU" sz="1800" b="1" dirty="0" smtClean="0"/>
              <a:t>  </a:t>
            </a:r>
            <a:r>
              <a:rPr lang="ru-RU" sz="2000" b="1" dirty="0" smtClean="0"/>
              <a:t>Статья 2.1. </a:t>
            </a:r>
            <a:r>
              <a:rPr lang="ru-RU" sz="2000" dirty="0" smtClean="0"/>
              <a:t>Административное правонарушение</a:t>
            </a:r>
          </a:p>
          <a:p>
            <a:pPr marL="594360" indent="-457200" algn="just">
              <a:lnSpc>
                <a:spcPct val="120000"/>
              </a:lnSpc>
              <a:spcBef>
                <a:spcPts val="0"/>
              </a:spcBef>
              <a:buNone/>
            </a:pPr>
            <a:r>
              <a:rPr lang="ru-RU" sz="2000" dirty="0" smtClean="0"/>
              <a:t>1.Административным правонарушением признается</a:t>
            </a:r>
          </a:p>
          <a:p>
            <a:pPr marL="594360" indent="-457200" algn="just">
              <a:lnSpc>
                <a:spcPct val="120000"/>
              </a:lnSpc>
              <a:spcBef>
                <a:spcPts val="0"/>
              </a:spcBef>
              <a:buNone/>
            </a:pPr>
            <a:r>
              <a:rPr lang="ru-RU" sz="2000" dirty="0" smtClean="0"/>
              <a:t>противоправное, виновное действие (бездействие) физического</a:t>
            </a:r>
          </a:p>
          <a:p>
            <a:pPr marL="594360" indent="-457200" algn="just">
              <a:lnSpc>
                <a:spcPct val="120000"/>
              </a:lnSpc>
              <a:spcBef>
                <a:spcPts val="0"/>
              </a:spcBef>
              <a:buNone/>
            </a:pPr>
            <a:r>
              <a:rPr lang="ru-RU" sz="2000" dirty="0" smtClean="0"/>
              <a:t>или юридического лица, за которое настоящим Кодексом или</a:t>
            </a:r>
          </a:p>
          <a:p>
            <a:pPr marL="594360" indent="-457200" algn="just">
              <a:lnSpc>
                <a:spcPct val="120000"/>
              </a:lnSpc>
              <a:spcBef>
                <a:spcPts val="0"/>
              </a:spcBef>
              <a:buNone/>
            </a:pPr>
            <a:r>
              <a:rPr lang="ru-RU" sz="2000" dirty="0" smtClean="0"/>
              <a:t>законами субъектов Российской Федерации об административных</a:t>
            </a:r>
          </a:p>
          <a:p>
            <a:pPr marL="594360" indent="-457200" algn="just">
              <a:lnSpc>
                <a:spcPct val="120000"/>
              </a:lnSpc>
              <a:spcBef>
                <a:spcPts val="0"/>
              </a:spcBef>
              <a:buNone/>
            </a:pPr>
            <a:r>
              <a:rPr lang="ru-RU" sz="2000" dirty="0" smtClean="0"/>
              <a:t>правонарушениях установлена административная ответственность.</a:t>
            </a:r>
          </a:p>
          <a:p>
            <a:pPr marL="594360" indent="-457200" algn="just">
              <a:lnSpc>
                <a:spcPct val="120000"/>
              </a:lnSpc>
              <a:spcBef>
                <a:spcPts val="0"/>
              </a:spcBef>
              <a:buNone/>
            </a:pPr>
            <a:r>
              <a:rPr lang="ru-RU" sz="2000" dirty="0" smtClean="0"/>
              <a:t>2.Юридическое лицо признается виновным в совершении</a:t>
            </a:r>
          </a:p>
          <a:p>
            <a:pPr marL="594360" indent="-457200" algn="just">
              <a:lnSpc>
                <a:spcPct val="120000"/>
              </a:lnSpc>
              <a:spcBef>
                <a:spcPts val="0"/>
              </a:spcBef>
              <a:buNone/>
            </a:pPr>
            <a:r>
              <a:rPr lang="ru-RU" sz="2000" dirty="0" smtClean="0"/>
              <a:t>административного правонарушения, если будет установлено, что у</a:t>
            </a:r>
          </a:p>
          <a:p>
            <a:pPr marL="594360" indent="-457200" algn="just">
              <a:lnSpc>
                <a:spcPct val="120000"/>
              </a:lnSpc>
              <a:spcBef>
                <a:spcPts val="0"/>
              </a:spcBef>
              <a:buNone/>
            </a:pPr>
            <a:r>
              <a:rPr lang="ru-RU" sz="2000" dirty="0" smtClean="0"/>
              <a:t>него имелась возможность для соблюдения правил и норм, за</a:t>
            </a:r>
          </a:p>
          <a:p>
            <a:pPr marL="594360" indent="-457200" algn="just">
              <a:lnSpc>
                <a:spcPct val="120000"/>
              </a:lnSpc>
              <a:spcBef>
                <a:spcPts val="0"/>
              </a:spcBef>
              <a:buNone/>
            </a:pPr>
            <a:r>
              <a:rPr lang="ru-RU" sz="2000" dirty="0" smtClean="0"/>
              <a:t>нарушение которых настоящим Кодексом или законами субъекта</a:t>
            </a:r>
          </a:p>
          <a:p>
            <a:pPr marL="594360" indent="-457200" algn="just">
              <a:lnSpc>
                <a:spcPct val="120000"/>
              </a:lnSpc>
              <a:spcBef>
                <a:spcPts val="0"/>
              </a:spcBef>
              <a:buNone/>
            </a:pPr>
            <a:r>
              <a:rPr lang="ru-RU" sz="2000" dirty="0" smtClean="0"/>
              <a:t>Российской Федерации предусмотрена административная</a:t>
            </a:r>
          </a:p>
          <a:p>
            <a:pPr marL="594360" indent="-457200" algn="just">
              <a:lnSpc>
                <a:spcPct val="120000"/>
              </a:lnSpc>
              <a:spcBef>
                <a:spcPts val="0"/>
              </a:spcBef>
              <a:buNone/>
            </a:pPr>
            <a:r>
              <a:rPr lang="ru-RU" sz="2000" dirty="0" smtClean="0"/>
              <a:t>ответственность, но данным лицом не были приняты все зависящие</a:t>
            </a:r>
          </a:p>
          <a:p>
            <a:pPr marL="594360" indent="-457200" algn="just">
              <a:lnSpc>
                <a:spcPct val="120000"/>
              </a:lnSpc>
              <a:spcBef>
                <a:spcPts val="0"/>
              </a:spcBef>
              <a:buNone/>
            </a:pPr>
            <a:r>
              <a:rPr lang="ru-RU" sz="2000" dirty="0" smtClean="0"/>
              <a:t>от него меры по их соблюдению.</a:t>
            </a:r>
          </a:p>
          <a:p>
            <a:pPr marL="594360" indent="-457200" algn="just">
              <a:lnSpc>
                <a:spcPct val="120000"/>
              </a:lnSpc>
              <a:spcBef>
                <a:spcPts val="0"/>
              </a:spcBef>
              <a:buNone/>
            </a:pPr>
            <a:r>
              <a:rPr lang="ru-RU" sz="2000" dirty="0" smtClean="0"/>
              <a:t>3.Назначение административного наказания юридическому лицу не</a:t>
            </a:r>
          </a:p>
          <a:p>
            <a:pPr marL="594360" indent="-457200" algn="just">
              <a:lnSpc>
                <a:spcPct val="120000"/>
              </a:lnSpc>
              <a:spcBef>
                <a:spcPts val="0"/>
              </a:spcBef>
              <a:buNone/>
            </a:pPr>
            <a:r>
              <a:rPr lang="ru-RU" sz="2000" dirty="0" smtClean="0"/>
              <a:t>освобождает от административной ответственности за данное</a:t>
            </a:r>
          </a:p>
          <a:p>
            <a:pPr marL="594360" indent="-457200" algn="just">
              <a:lnSpc>
                <a:spcPct val="120000"/>
              </a:lnSpc>
              <a:spcBef>
                <a:spcPts val="0"/>
              </a:spcBef>
              <a:buNone/>
            </a:pPr>
            <a:r>
              <a:rPr lang="ru-RU" sz="2000" dirty="0" smtClean="0"/>
              <a:t>правонарушение виновное физическое лицо, равно как и</a:t>
            </a:r>
          </a:p>
          <a:p>
            <a:pPr marL="594360" indent="-457200" algn="just">
              <a:lnSpc>
                <a:spcPct val="120000"/>
              </a:lnSpc>
              <a:spcBef>
                <a:spcPts val="0"/>
              </a:spcBef>
              <a:buNone/>
            </a:pPr>
            <a:r>
              <a:rPr lang="ru-RU" sz="2000" dirty="0" smtClean="0"/>
              <a:t>привлечение к административной или уголовной ответственности</a:t>
            </a:r>
          </a:p>
          <a:p>
            <a:pPr marL="594360" indent="-457200" algn="just">
              <a:lnSpc>
                <a:spcPct val="120000"/>
              </a:lnSpc>
              <a:spcBef>
                <a:spcPts val="0"/>
              </a:spcBef>
              <a:buNone/>
            </a:pPr>
            <a:r>
              <a:rPr lang="ru-RU" sz="2000" dirty="0" smtClean="0"/>
              <a:t>физического лица не освобождает от административной</a:t>
            </a:r>
          </a:p>
          <a:p>
            <a:pPr marL="594360" indent="-457200" algn="just">
              <a:lnSpc>
                <a:spcPct val="120000"/>
              </a:lnSpc>
              <a:spcBef>
                <a:spcPts val="0"/>
              </a:spcBef>
              <a:buNone/>
            </a:pPr>
            <a:r>
              <a:rPr lang="ru-RU" sz="2000" dirty="0" smtClean="0"/>
              <a:t>ответственности за данное правонарушение юридическое лицо.</a:t>
            </a:r>
            <a:endParaRPr lang="ru-RU" sz="2000"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428604"/>
            <a:ext cx="8001056" cy="6072230"/>
          </a:xfrm>
        </p:spPr>
        <p:txBody>
          <a:bodyPr>
            <a:normAutofit/>
          </a:bodyPr>
          <a:lstStyle/>
          <a:p>
            <a:pPr>
              <a:buNone/>
            </a:pPr>
            <a:r>
              <a:rPr lang="ru-RU" sz="2000" b="1" dirty="0" smtClean="0"/>
              <a:t>Статья 3.2. </a:t>
            </a:r>
            <a:r>
              <a:rPr lang="ru-RU" sz="2000" dirty="0" smtClean="0"/>
              <a:t>Виды административных наказаний</a:t>
            </a:r>
          </a:p>
          <a:p>
            <a:pPr>
              <a:buNone/>
            </a:pPr>
            <a:r>
              <a:rPr lang="ru-RU" sz="2000" dirty="0" smtClean="0"/>
              <a:t>1. За совершение административных правонарушений могут</a:t>
            </a:r>
          </a:p>
          <a:p>
            <a:pPr>
              <a:buNone/>
            </a:pPr>
            <a:r>
              <a:rPr lang="ru-RU" sz="2000" dirty="0" smtClean="0"/>
              <a:t>устанавливаться и применяться следующие административные</a:t>
            </a:r>
          </a:p>
          <a:p>
            <a:pPr>
              <a:buNone/>
            </a:pPr>
            <a:r>
              <a:rPr lang="ru-RU" sz="2000" dirty="0" smtClean="0"/>
              <a:t>наказания:</a:t>
            </a:r>
            <a:br>
              <a:rPr lang="ru-RU" sz="2000" dirty="0" smtClean="0"/>
            </a:br>
            <a:r>
              <a:rPr lang="ru-RU" sz="2000" dirty="0" smtClean="0"/>
              <a:t>     1) предупреждение;</a:t>
            </a:r>
            <a:br>
              <a:rPr lang="ru-RU" sz="2000" dirty="0" smtClean="0"/>
            </a:br>
            <a:r>
              <a:rPr lang="ru-RU" sz="2000" dirty="0" smtClean="0"/>
              <a:t>     2) административный штраф;</a:t>
            </a:r>
            <a:br>
              <a:rPr lang="ru-RU" sz="2000" dirty="0" smtClean="0"/>
            </a:br>
            <a:r>
              <a:rPr lang="ru-RU" sz="2000" dirty="0" smtClean="0"/>
              <a:t>     3) возмездное изъятие орудия совершения или предмета административного правонарушения;</a:t>
            </a:r>
            <a:br>
              <a:rPr lang="ru-RU" sz="2000" dirty="0" smtClean="0"/>
            </a:br>
            <a:r>
              <a:rPr lang="ru-RU" sz="2000" dirty="0" smtClean="0"/>
              <a:t>     4) конфискация орудия совершения или предмета административного правонарушения;</a:t>
            </a:r>
            <a:br>
              <a:rPr lang="ru-RU" sz="2000" dirty="0" smtClean="0"/>
            </a:br>
            <a:r>
              <a:rPr lang="ru-RU" sz="2000" dirty="0" smtClean="0"/>
              <a:t>     5) лишение специального права, предоставленного физическому лицу;</a:t>
            </a:r>
            <a:br>
              <a:rPr lang="ru-RU" sz="2000" dirty="0" smtClean="0"/>
            </a:br>
            <a:r>
              <a:rPr lang="ru-RU" sz="2000" dirty="0" smtClean="0"/>
              <a:t>     6) административный арест;</a:t>
            </a:r>
            <a:br>
              <a:rPr lang="ru-RU" sz="2000" dirty="0" smtClean="0"/>
            </a:br>
            <a:r>
              <a:rPr lang="ru-RU" sz="2000" dirty="0" smtClean="0"/>
              <a:t>     7) административное выдворение за пределы Российской Федерации иностранного гражданина или лица без гражданства;</a:t>
            </a:r>
            <a:br>
              <a:rPr lang="ru-RU" sz="2000" dirty="0" smtClean="0"/>
            </a:br>
            <a:r>
              <a:rPr lang="ru-RU" sz="2000" dirty="0" smtClean="0"/>
              <a:t>     8) дисквалификация.</a:t>
            </a:r>
            <a:endParaRPr lang="ru-RU" sz="2000"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Урок «Уголовно-правовые отношения»</a:t>
            </a:r>
            <a:endParaRPr lang="ru-RU" b="1" dirty="0"/>
          </a:p>
        </p:txBody>
      </p:sp>
      <p:sp>
        <p:nvSpPr>
          <p:cNvPr id="5" name="Содержимое 4"/>
          <p:cNvSpPr>
            <a:spLocks noGrp="1"/>
          </p:cNvSpPr>
          <p:nvPr>
            <p:ph sz="quarter" idx="2"/>
          </p:nvPr>
        </p:nvSpPr>
        <p:spPr>
          <a:xfrm>
            <a:off x="457200" y="1785926"/>
            <a:ext cx="3657600" cy="4462474"/>
          </a:xfrm>
        </p:spPr>
        <p:txBody>
          <a:bodyPr>
            <a:normAutofit/>
          </a:bodyPr>
          <a:lstStyle/>
          <a:p>
            <a:pPr>
              <a:buNone/>
            </a:pPr>
            <a:r>
              <a:rPr lang="ru-RU" dirty="0" smtClean="0"/>
              <a:t>План изучения нового</a:t>
            </a:r>
          </a:p>
          <a:p>
            <a:pPr>
              <a:buNone/>
            </a:pPr>
            <a:r>
              <a:rPr lang="ru-RU" dirty="0" smtClean="0"/>
              <a:t>материала:</a:t>
            </a:r>
          </a:p>
          <a:p>
            <a:pPr>
              <a:buNone/>
            </a:pPr>
            <a:r>
              <a:rPr lang="ru-RU" dirty="0" smtClean="0"/>
              <a:t>1.Особенности уголовного права и уголовно – правовых отношений.</a:t>
            </a:r>
          </a:p>
          <a:p>
            <a:pPr>
              <a:buNone/>
            </a:pPr>
            <a:r>
              <a:rPr lang="ru-RU" dirty="0" smtClean="0"/>
              <a:t>2.Понятие преступления.</a:t>
            </a:r>
          </a:p>
          <a:p>
            <a:pPr>
              <a:buNone/>
            </a:pPr>
            <a:r>
              <a:rPr lang="ru-RU" dirty="0" smtClean="0"/>
              <a:t>3.Уголовное наказание и ответственность несовершеннолетних.</a:t>
            </a:r>
          </a:p>
          <a:p>
            <a:endParaRPr lang="ru-RU" dirty="0"/>
          </a:p>
        </p:txBody>
      </p:sp>
      <p:pic>
        <p:nvPicPr>
          <p:cNvPr id="7170" name="Picture 2" descr="C:\Documents and Settings\Каб19\Рабочий стол\Новая папка\ygolovnii_2.jpg"/>
          <p:cNvPicPr>
            <a:picLocks noGrp="1" noChangeAspect="1" noChangeArrowheads="1"/>
          </p:cNvPicPr>
          <p:nvPr>
            <p:ph sz="quarter" idx="4"/>
          </p:nvPr>
        </p:nvPicPr>
        <p:blipFill>
          <a:blip r:embed="rId2" cstate="email">
            <a:extLst>
              <a:ext uri="{28A0092B-C50C-407E-A947-70E740481C1C}">
                <a14:useLocalDpi xmlns:a14="http://schemas.microsoft.com/office/drawing/2010/main" xmlns=""/>
              </a:ext>
            </a:extLst>
          </a:blip>
          <a:srcRect/>
          <a:stretch>
            <a:fillRect/>
          </a:stretch>
        </p:blipFill>
        <p:spPr bwMode="auto">
          <a:xfrm>
            <a:off x="4714876" y="2000240"/>
            <a:ext cx="4041775" cy="4071966"/>
          </a:xfrm>
          <a:prstGeom prst="rect">
            <a:avLst/>
          </a:prstGeom>
          <a:noFill/>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6" name="Picture 2" descr="C:\Users\User\Desktop\0025-025-Ugolovnoe-pravo.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1" y="1142984"/>
            <a:ext cx="9144000" cy="1000132"/>
          </a:xfrm>
          <a:prstGeom prst="rect">
            <a:avLst/>
          </a:prstGeom>
          <a:noFill/>
        </p:spPr>
      </p:pic>
      <p:sp>
        <p:nvSpPr>
          <p:cNvPr id="3" name="Прямоугольник 2"/>
          <p:cNvSpPr/>
          <p:nvPr/>
        </p:nvSpPr>
        <p:spPr>
          <a:xfrm>
            <a:off x="1643042" y="4071942"/>
            <a:ext cx="6000792"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ru-RU" sz="2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Уголовная ответственность- с 16 лет</a:t>
            </a:r>
          </a:p>
          <a:p>
            <a:pPr algn="ctr"/>
            <a:r>
              <a:rPr lang="ru-RU"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За отдельные преступления- с 14 лет</a:t>
            </a:r>
            <a:endParaRPr lang="ru-RU" sz="2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Прямоугольник 3"/>
          <p:cNvSpPr/>
          <p:nvPr/>
        </p:nvSpPr>
        <p:spPr>
          <a:xfrm>
            <a:off x="0" y="2857496"/>
            <a:ext cx="4470583"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ru-RU" sz="2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Основной источник – УК РФ</a:t>
            </a:r>
          </a:p>
          <a:p>
            <a:pPr algn="ctr"/>
            <a:r>
              <a:rPr lang="ru-RU"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(принят в 1997 г)</a:t>
            </a:r>
            <a:endParaRPr lang="ru-RU" sz="2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Прямоугольник 4"/>
          <p:cNvSpPr/>
          <p:nvPr/>
        </p:nvSpPr>
        <p:spPr>
          <a:xfrm>
            <a:off x="4786314" y="2857496"/>
            <a:ext cx="435768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ru-RU" sz="2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Основные понятия – </a:t>
            </a:r>
          </a:p>
          <a:p>
            <a:pPr algn="ctr"/>
            <a:r>
              <a:rPr lang="ru-RU" sz="2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преступление и наказание</a:t>
            </a:r>
            <a:endParaRPr lang="ru-RU" sz="2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Прямоугольник 5"/>
          <p:cNvSpPr/>
          <p:nvPr/>
        </p:nvSpPr>
        <p:spPr>
          <a:xfrm>
            <a:off x="1928794" y="142852"/>
            <a:ext cx="5441939" cy="923330"/>
          </a:xfrm>
          <a:prstGeom prst="rect">
            <a:avLst/>
          </a:prstGeom>
          <a:noFill/>
        </p:spPr>
        <p:txBody>
          <a:bodyPr wrap="non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Уголовное право</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074" name="Picture 2" descr="C:\Users\User\Desktop\0011-011-Prestuplenie.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1142976" y="500042"/>
            <a:ext cx="7786742" cy="1571636"/>
          </a:xfrm>
          <a:prstGeom prst="rect">
            <a:avLst/>
          </a:prstGeom>
          <a:noFill/>
        </p:spPr>
      </p:pic>
      <p:sp>
        <p:nvSpPr>
          <p:cNvPr id="3" name="Прямоугольник 2"/>
          <p:cNvSpPr/>
          <p:nvPr/>
        </p:nvSpPr>
        <p:spPr>
          <a:xfrm>
            <a:off x="1214414" y="3786190"/>
            <a:ext cx="1966949"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dirty="0" smtClean="0">
                <a:ln/>
                <a:solidFill>
                  <a:schemeClr val="accent3"/>
                </a:solidFill>
              </a:rPr>
              <a:t>Квалификация </a:t>
            </a:r>
          </a:p>
          <a:p>
            <a:pPr algn="ctr"/>
            <a:r>
              <a:rPr lang="ru-RU" b="1" dirty="0" smtClean="0">
                <a:ln/>
                <a:solidFill>
                  <a:schemeClr val="accent3"/>
                </a:solidFill>
              </a:rPr>
              <a:t>Преступлений</a:t>
            </a:r>
          </a:p>
          <a:p>
            <a:pPr algn="ctr"/>
            <a:r>
              <a:rPr lang="ru-RU" b="1" dirty="0" smtClean="0">
                <a:ln/>
                <a:solidFill>
                  <a:schemeClr val="accent3"/>
                </a:solidFill>
              </a:rPr>
              <a:t>(по особенной</a:t>
            </a:r>
          </a:p>
          <a:p>
            <a:pPr algn="ctr"/>
            <a:r>
              <a:rPr lang="ru-RU" b="1" dirty="0" smtClean="0">
                <a:ln/>
                <a:solidFill>
                  <a:schemeClr val="accent3"/>
                </a:solidFill>
              </a:rPr>
              <a:t> части УК РФ)</a:t>
            </a:r>
            <a:endParaRPr lang="ru-RU" b="1" dirty="0">
              <a:ln/>
              <a:solidFill>
                <a:schemeClr val="accent3"/>
              </a:solidFill>
            </a:endParaRPr>
          </a:p>
        </p:txBody>
      </p:sp>
      <p:sp>
        <p:nvSpPr>
          <p:cNvPr id="4" name="Прямоугольник 3"/>
          <p:cNvSpPr/>
          <p:nvPr/>
        </p:nvSpPr>
        <p:spPr>
          <a:xfrm>
            <a:off x="5500694" y="2143116"/>
            <a:ext cx="1928826" cy="646331"/>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cap="none" spc="0" dirty="0" smtClean="0">
                <a:ln/>
                <a:solidFill>
                  <a:schemeClr val="accent3"/>
                </a:solidFill>
                <a:effectLst/>
              </a:rPr>
              <a:t>Против личности</a:t>
            </a:r>
            <a:endParaRPr lang="ru-RU" b="1" cap="none" spc="0" dirty="0">
              <a:ln/>
              <a:solidFill>
                <a:schemeClr val="accent3"/>
              </a:solidFill>
              <a:effectLst/>
            </a:endParaRPr>
          </a:p>
        </p:txBody>
      </p:sp>
      <p:sp>
        <p:nvSpPr>
          <p:cNvPr id="5" name="Прямоугольник 4"/>
          <p:cNvSpPr/>
          <p:nvPr/>
        </p:nvSpPr>
        <p:spPr>
          <a:xfrm>
            <a:off x="5286380" y="2928934"/>
            <a:ext cx="2373342" cy="369332"/>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cap="none" spc="0" dirty="0" smtClean="0">
                <a:ln/>
                <a:solidFill>
                  <a:schemeClr val="accent3"/>
                </a:solidFill>
                <a:effectLst/>
              </a:rPr>
              <a:t>В сфере экономики</a:t>
            </a:r>
            <a:endParaRPr lang="ru-RU" b="1" cap="none" spc="0" dirty="0">
              <a:ln/>
              <a:solidFill>
                <a:schemeClr val="accent3"/>
              </a:solidFill>
              <a:effectLst/>
            </a:endParaRPr>
          </a:p>
        </p:txBody>
      </p:sp>
      <p:sp>
        <p:nvSpPr>
          <p:cNvPr id="6" name="Прямоугольник 5"/>
          <p:cNvSpPr/>
          <p:nvPr/>
        </p:nvSpPr>
        <p:spPr>
          <a:xfrm>
            <a:off x="4286248" y="3357562"/>
            <a:ext cx="4286280" cy="92333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cap="none" spc="0" dirty="0" smtClean="0">
                <a:ln/>
                <a:solidFill>
                  <a:schemeClr val="accent3"/>
                </a:solidFill>
                <a:effectLst/>
              </a:rPr>
              <a:t>Против общественной безопасности</a:t>
            </a:r>
          </a:p>
          <a:p>
            <a:pPr algn="ctr"/>
            <a:r>
              <a:rPr lang="ru-RU" b="1" dirty="0" smtClean="0">
                <a:ln/>
                <a:solidFill>
                  <a:schemeClr val="accent3"/>
                </a:solidFill>
              </a:rPr>
              <a:t>И общественного порядка</a:t>
            </a:r>
            <a:endParaRPr lang="ru-RU" b="1" cap="none" spc="0" dirty="0">
              <a:ln/>
              <a:solidFill>
                <a:schemeClr val="accent3"/>
              </a:solidFill>
              <a:effectLst/>
            </a:endParaRPr>
          </a:p>
        </p:txBody>
      </p:sp>
      <p:sp>
        <p:nvSpPr>
          <p:cNvPr id="7" name="Прямоугольник 6"/>
          <p:cNvSpPr/>
          <p:nvPr/>
        </p:nvSpPr>
        <p:spPr>
          <a:xfrm>
            <a:off x="4572000" y="4357694"/>
            <a:ext cx="3845283" cy="369332"/>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cap="none" spc="0" dirty="0" smtClean="0">
                <a:ln/>
                <a:solidFill>
                  <a:schemeClr val="accent3"/>
                </a:solidFill>
                <a:effectLst/>
              </a:rPr>
              <a:t>Против государственной власти</a:t>
            </a:r>
            <a:endParaRPr lang="ru-RU" b="1" cap="none" spc="0" dirty="0">
              <a:ln/>
              <a:solidFill>
                <a:schemeClr val="accent3"/>
              </a:solidFill>
              <a:effectLst/>
            </a:endParaRPr>
          </a:p>
        </p:txBody>
      </p:sp>
      <p:sp>
        <p:nvSpPr>
          <p:cNvPr id="8" name="Прямоугольник 7"/>
          <p:cNvSpPr/>
          <p:nvPr/>
        </p:nvSpPr>
        <p:spPr>
          <a:xfrm>
            <a:off x="5072066" y="4929198"/>
            <a:ext cx="3009285" cy="369332"/>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dirty="0" smtClean="0">
                <a:ln/>
                <a:solidFill>
                  <a:schemeClr val="accent3"/>
                </a:solidFill>
              </a:rPr>
              <a:t>Против военной службы</a:t>
            </a:r>
            <a:endParaRPr lang="ru-RU" b="1" cap="none" spc="0" dirty="0">
              <a:ln/>
              <a:solidFill>
                <a:schemeClr val="accent3"/>
              </a:solidFill>
              <a:effectLst/>
            </a:endParaRPr>
          </a:p>
        </p:txBody>
      </p:sp>
      <p:sp>
        <p:nvSpPr>
          <p:cNvPr id="9" name="Прямоугольник 8"/>
          <p:cNvSpPr/>
          <p:nvPr/>
        </p:nvSpPr>
        <p:spPr>
          <a:xfrm>
            <a:off x="4857752" y="5500702"/>
            <a:ext cx="3478453" cy="646331"/>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cap="none" spc="0" dirty="0" smtClean="0">
                <a:ln/>
                <a:solidFill>
                  <a:schemeClr val="accent3"/>
                </a:solidFill>
                <a:effectLst/>
              </a:rPr>
              <a:t>Против мира и безопасности</a:t>
            </a:r>
          </a:p>
          <a:p>
            <a:pPr algn="ctr"/>
            <a:r>
              <a:rPr lang="ru-RU" b="1" cap="none" spc="0" dirty="0" smtClean="0">
                <a:ln/>
                <a:solidFill>
                  <a:schemeClr val="accent3"/>
                </a:solidFill>
                <a:effectLst/>
              </a:rPr>
              <a:t> человечества</a:t>
            </a:r>
            <a:endParaRPr lang="ru-RU" b="1" cap="none" spc="0" dirty="0">
              <a:ln/>
              <a:solidFill>
                <a:schemeClr val="accent3"/>
              </a:solidFill>
              <a:effectLst/>
            </a:endParaRPr>
          </a:p>
        </p:txBody>
      </p:sp>
      <p:sp>
        <p:nvSpPr>
          <p:cNvPr id="10" name="Левая фигурная скобка 9"/>
          <p:cNvSpPr/>
          <p:nvPr/>
        </p:nvSpPr>
        <p:spPr>
          <a:xfrm>
            <a:off x="4071934" y="2357430"/>
            <a:ext cx="142876" cy="4071966"/>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000108"/>
            <a:ext cx="8069584" cy="4800600"/>
          </a:xfrm>
        </p:spPr>
        <p:txBody>
          <a:bodyPr/>
          <a:lstStyle/>
          <a:p>
            <a:r>
              <a:rPr lang="ru-RU" dirty="0" smtClean="0"/>
              <a:t>Участниками (субъектами) уголовно-правовых отношений являются, с одной стороны, лица, совершившие преступные деяния, с другой- государство в лице правоохранительных органов и суда.</a:t>
            </a:r>
          </a:p>
          <a:p>
            <a:r>
              <a:rPr lang="ru-RU" dirty="0" smtClean="0"/>
              <a:t>Содержание этих правоотношений составляют права и обязанности сторон.</a:t>
            </a:r>
            <a:endParaRPr lang="ru-RU"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image002.gif"/>
          <p:cNvPicPr>
            <a:picLocks noGrp="1" noChangeAspect="1" noChangeArrowheads="1"/>
          </p:cNvPicPr>
          <p:nvPr>
            <p:ph idx="1"/>
          </p:nvPr>
        </p:nvPicPr>
        <p:blipFill>
          <a:blip r:embed="rId2" cstate="print"/>
          <a:srcRect/>
          <a:stretch>
            <a:fillRect/>
          </a:stretch>
        </p:blipFill>
        <p:spPr bwMode="auto">
          <a:xfrm>
            <a:off x="611560" y="1052736"/>
            <a:ext cx="7675216" cy="4536503"/>
          </a:xfrm>
          <a:prstGeom prst="rect">
            <a:avLst/>
          </a:prstGeom>
          <a:noFill/>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Признаки преступления.</a:t>
            </a:r>
            <a:endParaRPr lang="ru-RU" sz="3200" b="1" dirty="0"/>
          </a:p>
        </p:txBody>
      </p:sp>
      <p:sp>
        <p:nvSpPr>
          <p:cNvPr id="3" name="Содержимое 2"/>
          <p:cNvSpPr>
            <a:spLocks noGrp="1"/>
          </p:cNvSpPr>
          <p:nvPr>
            <p:ph idx="1"/>
          </p:nvPr>
        </p:nvSpPr>
        <p:spPr>
          <a:xfrm>
            <a:off x="428596" y="2286000"/>
            <a:ext cx="8229600" cy="4572000"/>
          </a:xfrm>
        </p:spPr>
        <p:txBody>
          <a:bodyPr/>
          <a:lstStyle/>
          <a:p>
            <a:r>
              <a:rPr lang="ru-RU" dirty="0" smtClean="0"/>
              <a:t>Общественная опасность</a:t>
            </a:r>
          </a:p>
          <a:p>
            <a:r>
              <a:rPr lang="ru-RU" dirty="0" smtClean="0"/>
              <a:t>Противоправность</a:t>
            </a:r>
          </a:p>
          <a:p>
            <a:r>
              <a:rPr lang="ru-RU" dirty="0" smtClean="0"/>
              <a:t>Виновность </a:t>
            </a:r>
            <a:endParaRPr lang="ru-RU"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785818"/>
          </a:xfrm>
        </p:spPr>
        <p:txBody>
          <a:bodyPr>
            <a:normAutofit/>
          </a:bodyPr>
          <a:lstStyle/>
          <a:p>
            <a:r>
              <a:rPr lang="ru-RU" sz="3200" b="1" dirty="0" smtClean="0"/>
              <a:t>Из Уголовного кодекса РФ</a:t>
            </a:r>
            <a:endParaRPr lang="ru-RU" sz="3200" b="1" dirty="0"/>
          </a:p>
        </p:txBody>
      </p:sp>
      <p:sp>
        <p:nvSpPr>
          <p:cNvPr id="3" name="Содержимое 2"/>
          <p:cNvSpPr>
            <a:spLocks noGrp="1"/>
          </p:cNvSpPr>
          <p:nvPr>
            <p:ph idx="1"/>
          </p:nvPr>
        </p:nvSpPr>
        <p:spPr>
          <a:xfrm>
            <a:off x="500034" y="1268760"/>
            <a:ext cx="8215370" cy="5589240"/>
          </a:xfrm>
        </p:spPr>
        <p:txBody>
          <a:bodyPr>
            <a:normAutofit/>
          </a:bodyPr>
          <a:lstStyle/>
          <a:p>
            <a:pPr algn="just">
              <a:buNone/>
            </a:pPr>
            <a:r>
              <a:rPr lang="ru-RU" sz="2400" dirty="0" smtClean="0">
                <a:latin typeface="Times New Roman" pitchFamily="18" charset="0"/>
                <a:cs typeface="Times New Roman" pitchFamily="18" charset="0"/>
              </a:rPr>
              <a:t>Статья 37. Необходимая оборона</a:t>
            </a:r>
          </a:p>
          <a:p>
            <a:pPr algn="just">
              <a:buNone/>
            </a:pPr>
            <a:r>
              <a:rPr lang="ru-RU" sz="2400" dirty="0" smtClean="0">
                <a:latin typeface="Times New Roman" pitchFamily="18" charset="0"/>
                <a:cs typeface="Times New Roman" pitchFamily="18" charset="0"/>
              </a:rPr>
              <a:t>      1. Не является преступлением причинение вреда посягающему лицу в состоянии необходимой обороны, то есть при защите личности и прав обороняющегося или других лиц, охраняемых законом интересов общества или государства от общественно опасного посягательства, если это посягательство было сопряжено с насилием, опасным для жизни обороняющегося или другого лица, либо с непосредственной угрозой применения такого насилия. </a:t>
            </a:r>
          </a:p>
          <a:p>
            <a:pPr algn="just">
              <a:buNone/>
            </a:pPr>
            <a:r>
              <a:rPr lang="ru-RU" sz="2400" dirty="0" smtClean="0">
                <a:latin typeface="Times New Roman" pitchFamily="18" charset="0"/>
                <a:cs typeface="Times New Roman" pitchFamily="18" charset="0"/>
              </a:rPr>
              <a:t>       </a:t>
            </a:r>
            <a:endParaRPr lang="ru-RU" sz="2400"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785794"/>
            <a:ext cx="7858180" cy="4801314"/>
          </a:xfrm>
          <a:prstGeom prst="rect">
            <a:avLst/>
          </a:prstGeom>
        </p:spPr>
        <p:txBody>
          <a:bodyPr wrap="square">
            <a:spAutoFit/>
          </a:bodyPr>
          <a:lstStyle/>
          <a:p>
            <a:pPr algn="just">
              <a:buNone/>
            </a:pPr>
            <a:r>
              <a:rPr lang="ru-RU" sz="2400" dirty="0" smtClean="0">
                <a:latin typeface="Times New Roman" pitchFamily="18" charset="0"/>
                <a:cs typeface="Times New Roman" pitchFamily="18" charset="0"/>
              </a:rPr>
              <a:t>2. Защита от посягательства, не сопряженного с насилием, опасным для жизни обороняющегося или другого лица, либо с непосредственной угрозой применения такого насилия, является правомерной, если при этом не было допущено превышения пределов необходимой обороны, то есть умышленных действий, явно не соответствующих характеру и опасности посягательства. </a:t>
            </a:r>
          </a:p>
          <a:p>
            <a:pPr algn="just">
              <a:buNone/>
            </a:pPr>
            <a:r>
              <a:rPr lang="ru-RU" sz="2400" dirty="0" smtClean="0">
                <a:latin typeface="Times New Roman" pitchFamily="18" charset="0"/>
                <a:cs typeface="Times New Roman" pitchFamily="18" charset="0"/>
              </a:rPr>
              <a:t>      2.1. Не являются превышением пределов необходимой обороны действия обороняющегося лица, если это лицо вследствие неожиданности посягательства не могло объективно оценить степень и характер опасности нападения. </a:t>
            </a:r>
          </a:p>
          <a:p>
            <a:pPr algn="just">
              <a:buNone/>
            </a:pPr>
            <a:endParaRPr lang="ru-RU"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Статья 3 Конституции РФ</a:t>
            </a:r>
            <a:endParaRPr lang="ru-RU" b="1" dirty="0">
              <a:solidFill>
                <a:srgbClr val="002060"/>
              </a:solidFill>
            </a:endParaRPr>
          </a:p>
        </p:txBody>
      </p:sp>
      <p:sp>
        <p:nvSpPr>
          <p:cNvPr id="3" name="Содержимое 2"/>
          <p:cNvSpPr>
            <a:spLocks noGrp="1"/>
          </p:cNvSpPr>
          <p:nvPr>
            <p:ph sz="quarter" idx="1"/>
          </p:nvPr>
        </p:nvSpPr>
        <p:spPr/>
        <p:txBody>
          <a:bodyPr>
            <a:normAutofit fontScale="92500"/>
          </a:bodyPr>
          <a:lstStyle/>
          <a:p>
            <a:pPr algn="just">
              <a:buNone/>
            </a:pPr>
            <a:r>
              <a:rPr lang="ru-RU" dirty="0" smtClean="0"/>
              <a:t>1.Носителем суверенитета и единственным источником власти в Российской Федерации является ее многонациональный народ.</a:t>
            </a:r>
          </a:p>
          <a:p>
            <a:pPr algn="just">
              <a:buNone/>
            </a:pPr>
            <a:r>
              <a:rPr lang="ru-RU" dirty="0" smtClean="0"/>
              <a:t>2.Народ осуществляет свою власть непосредственно, а также через органы государственной власти и органы местного самоуправления.</a:t>
            </a:r>
          </a:p>
          <a:p>
            <a:pPr algn="just">
              <a:buNone/>
            </a:pPr>
            <a:r>
              <a:rPr lang="ru-RU" dirty="0" smtClean="0"/>
              <a:t>3.Высшим непосредственным выражением власти народа являются референдум и свободные выборы.</a:t>
            </a:r>
          </a:p>
          <a:p>
            <a:pPr algn="just">
              <a:buNone/>
            </a:pPr>
            <a:r>
              <a:rPr lang="ru-RU" dirty="0" smtClean="0"/>
              <a:t>4.Никто не может присваивать власть в Российской Федерации. Захват власти или присвоение властных полномочий преследуются по федеральному закону.</a:t>
            </a:r>
          </a:p>
          <a:p>
            <a:endParaRPr lang="ru-RU"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928670"/>
            <a:ext cx="7858180" cy="2677656"/>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3. Право на необходимую оборону имеют в равной мере все лица независимо от их профессиональной или иной специальной подготовки и служебного положения. Это право принадлежит лицу независимо от возможности избежать общественно опасного посягательства или обратиться за помощью к другим лицам или органам власти</a:t>
            </a:r>
            <a:r>
              <a:rPr lang="ru-RU" dirty="0" smtClean="0">
                <a:latin typeface="Times New Roman" pitchFamily="18" charset="0"/>
                <a:cs typeface="Times New Roman" pitchFamily="18" charset="0"/>
              </a:rPr>
              <a:t>. </a:t>
            </a:r>
            <a:endParaRPr lang="ru-RU"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429684" cy="5786478"/>
          </a:xfrm>
        </p:spPr>
        <p:txBody>
          <a:bodyPr>
            <a:noAutofit/>
          </a:bodyPr>
          <a:lstStyle/>
          <a:p>
            <a:pPr algn="just">
              <a:buNone/>
            </a:pPr>
            <a:r>
              <a:rPr lang="ru-RU" sz="18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Статья 38. Причинение вреда при задержании лица, совершившего преступление</a:t>
            </a:r>
            <a:r>
              <a:rPr lang="ru-RU" sz="2000" dirty="0" smtClean="0">
                <a:latin typeface="Times New Roman" pitchFamily="18" charset="0"/>
                <a:cs typeface="Times New Roman" pitchFamily="18" charset="0"/>
              </a:rPr>
              <a:t> </a:t>
            </a:r>
          </a:p>
          <a:p>
            <a:pPr algn="just">
              <a:buNone/>
            </a:pPr>
            <a:r>
              <a:rPr lang="ru-RU" sz="2000" dirty="0" smtClean="0">
                <a:latin typeface="Times New Roman" pitchFamily="18" charset="0"/>
                <a:cs typeface="Times New Roman" pitchFamily="18" charset="0"/>
              </a:rPr>
              <a:t>       1. Не является преступлением причинение вреда лицу, совершившему преступление, при его задержании для доставления органам власти и пресечения возможности совершения им новых преступлений, если иными средствами задержать такое лицо не представлялось возможным и при этом не было допущено превышения необходимых для этого мер. </a:t>
            </a:r>
          </a:p>
          <a:p>
            <a:pPr algn="just">
              <a:buNone/>
            </a:pPr>
            <a:r>
              <a:rPr lang="ru-RU" sz="2000" dirty="0" smtClean="0">
                <a:latin typeface="Times New Roman" pitchFamily="18" charset="0"/>
                <a:cs typeface="Times New Roman" pitchFamily="18" charset="0"/>
              </a:rPr>
              <a:t>       2. Превышением мер, необходимых для задержания лица, совершившего преступление, признается их явное несоответствие характеру и степени общественной опасности совершенного задерживаемым лицом преступления и обстоятельствам задержания, когда лицу без необходимости причиняется явно чрезмерный, не вызываемый обстановкой вред. Такое превышение влечет за собой уголовную ответственность только в случаях умышленного причинения вреда. </a:t>
            </a:r>
          </a:p>
          <a:p>
            <a:pPr algn="just">
              <a:buNone/>
            </a:pPr>
            <a:endParaRPr lang="ru-RU" sz="1800" dirty="0" smtClean="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8072494" cy="5139869"/>
          </a:xfrm>
          <a:prstGeom prst="rect">
            <a:avLst/>
          </a:prstGeom>
        </p:spPr>
        <p:txBody>
          <a:bodyPr wrap="square">
            <a:spAutoFit/>
          </a:bodyPr>
          <a:lstStyle/>
          <a:p>
            <a:pPr algn="just">
              <a:buNone/>
            </a:pPr>
            <a:r>
              <a:rPr lang="ru-RU"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Статья 39. Крайняя необходимость</a:t>
            </a:r>
            <a:r>
              <a:rPr lang="ru-RU" sz="2400" dirty="0" smtClean="0">
                <a:latin typeface="Times New Roman" pitchFamily="18" charset="0"/>
                <a:cs typeface="Times New Roman" pitchFamily="18" charset="0"/>
              </a:rPr>
              <a:t> </a:t>
            </a:r>
          </a:p>
          <a:p>
            <a:pPr algn="just">
              <a:buNone/>
            </a:pPr>
            <a:endParaRPr lang="ru-RU" sz="2400"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1. Не является преступлением причинение вреда охраняемым уголовным законом интересам в состоянии крайней необходимости, то есть для устранения опасности, непосредственно угрожающей личности и правам данного лица или иных лиц, охраняемым законом интересам общества или государства, если эта опасность не могла быть устранена иными средствами и при этом не было допущено превышения пределов крайней необходимости. </a:t>
            </a:r>
          </a:p>
          <a:p>
            <a:pPr algn="just">
              <a:buNone/>
            </a:pPr>
            <a:r>
              <a:rPr lang="ru-RU" sz="2000" dirty="0" smtClean="0">
                <a:latin typeface="Times New Roman" pitchFamily="18" charset="0"/>
                <a:cs typeface="Times New Roman" pitchFamily="18" charset="0"/>
              </a:rPr>
              <a:t>      2. Превышением пределов крайней необходимости признается причинение вреда, явно не соответствующего характеру и степени угрожавшей опасности и обстоятельствам, при которых опасность устранялась, когда указанным интересам был причинен вред равный или более значительный, чем предотвращенный. Такое превышение влечет за собой уголовную ответственность только в случаях умышленного причинения вреда. </a:t>
            </a:r>
            <a:endParaRPr lang="ru-RU" sz="2000"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85794"/>
            <a:ext cx="8286808" cy="6072206"/>
          </a:xfrm>
        </p:spPr>
        <p:txBody>
          <a:bodyPr>
            <a:normAutofit lnSpcReduction="10000"/>
          </a:bodyPr>
          <a:lstStyle/>
          <a:p>
            <a:pPr>
              <a:buNone/>
            </a:pPr>
            <a:r>
              <a:rPr lang="ru-RU" sz="1800" b="1" dirty="0" smtClean="0"/>
              <a:t> </a:t>
            </a:r>
            <a:r>
              <a:rPr lang="ru-RU" sz="2400" b="1" dirty="0" smtClean="0">
                <a:latin typeface="Times New Roman" pitchFamily="18" charset="0"/>
                <a:cs typeface="Times New Roman" pitchFamily="18" charset="0"/>
              </a:rPr>
              <a:t>Статья 40. Физическое или психическое принуждение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pPr marL="521208" indent="-457200" algn="just">
              <a:buNone/>
            </a:pPr>
            <a:r>
              <a:rPr lang="ru-RU" sz="2400" dirty="0" smtClean="0">
                <a:latin typeface="Times New Roman" pitchFamily="18" charset="0"/>
                <a:cs typeface="Times New Roman" pitchFamily="18" charset="0"/>
              </a:rPr>
              <a:t>	1.Не является преступлением причинение вреда охраняемым уголовным законом интересам в результате физического принуждения, если вследствие такого принуждения лицо не могло руководить своими действиями (бездействием). </a:t>
            </a:r>
          </a:p>
          <a:p>
            <a:pPr marL="521208" indent="-457200" algn="just">
              <a:buNone/>
            </a:pPr>
            <a:r>
              <a:rPr lang="ru-RU" sz="2400" dirty="0" smtClean="0">
                <a:latin typeface="Times New Roman" pitchFamily="18" charset="0"/>
                <a:cs typeface="Times New Roman" pitchFamily="18" charset="0"/>
              </a:rPr>
              <a:t>      2. Вопрос об уголовной ответственности за причинение вреда охраняемым у головным законом интересам в результате психического принуждения, а также в результате физического принуждения, вследствие которого лицо сохранило возможность руководить своими действиями, решается с учетом положений </a:t>
            </a:r>
            <a:r>
              <a:rPr lang="ru-RU" sz="2400" dirty="0" smtClean="0">
                <a:latin typeface="Times New Roman" pitchFamily="18" charset="0"/>
                <a:cs typeface="Times New Roman" pitchFamily="18" charset="0"/>
                <a:hlinkClick r:id="rId2"/>
              </a:rPr>
              <a:t>статьи 39</a:t>
            </a:r>
            <a:r>
              <a:rPr lang="ru-RU" sz="2400" dirty="0" smtClean="0">
                <a:latin typeface="Times New Roman" pitchFamily="18" charset="0"/>
                <a:cs typeface="Times New Roman" pitchFamily="18" charset="0"/>
              </a:rPr>
              <a:t> настоящего Кодекса. </a:t>
            </a:r>
          </a:p>
          <a:p>
            <a:pPr algn="just">
              <a:buNone/>
            </a:pPr>
            <a:r>
              <a:rPr lang="ru-RU" sz="2400" b="1" dirty="0" smtClean="0">
                <a:latin typeface="Times New Roman" pitchFamily="18" charset="0"/>
                <a:cs typeface="Times New Roman" pitchFamily="18" charset="0"/>
              </a:rPr>
              <a:t>       </a:t>
            </a:r>
          </a:p>
          <a:p>
            <a:pPr algn="just">
              <a:buNone/>
            </a:pPr>
            <a:r>
              <a:rPr lang="ru-RU" sz="1800" b="1" dirty="0" smtClean="0">
                <a:latin typeface="Times New Roman" pitchFamily="18" charset="0"/>
                <a:cs typeface="Times New Roman" pitchFamily="18" charset="0"/>
              </a:rPr>
              <a:t>      </a:t>
            </a:r>
            <a:endParaRPr lang="ru-RU" sz="1800"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889844"/>
            <a:ext cx="8001056" cy="5262979"/>
          </a:xfrm>
          <a:prstGeom prst="rect">
            <a:avLst/>
          </a:prstGeom>
        </p:spPr>
        <p:txBody>
          <a:bodyPr wrap="square">
            <a:spAutoFit/>
          </a:bodyPr>
          <a:lstStyle/>
          <a:p>
            <a:pPr algn="just">
              <a:buNone/>
            </a:pPr>
            <a:r>
              <a:rPr lang="ru-RU" sz="2400" b="1" dirty="0" smtClean="0">
                <a:latin typeface="Times New Roman" pitchFamily="18" charset="0"/>
                <a:cs typeface="Times New Roman" pitchFamily="18" charset="0"/>
              </a:rPr>
              <a:t>Статья 41. Обоснованный риск</a:t>
            </a:r>
          </a:p>
          <a:p>
            <a:pPr algn="just">
              <a:buNone/>
            </a:pPr>
            <a:r>
              <a:rPr lang="ru-RU" sz="2400" dirty="0" smtClean="0">
                <a:latin typeface="Times New Roman" pitchFamily="18" charset="0"/>
                <a:cs typeface="Times New Roman" pitchFamily="18" charset="0"/>
              </a:rPr>
              <a:t>       1. Не является преступлением причинение вреда охраняемым уголовным законом интересам при обоснованном риске для достижения общественно полезной цели.</a:t>
            </a:r>
          </a:p>
          <a:p>
            <a:pPr algn="just">
              <a:buNone/>
            </a:pPr>
            <a:r>
              <a:rPr lang="ru-RU" sz="2400" dirty="0" smtClean="0">
                <a:latin typeface="Times New Roman" pitchFamily="18" charset="0"/>
                <a:cs typeface="Times New Roman" pitchFamily="18" charset="0"/>
              </a:rPr>
              <a:t>       2. Риск признается обоснованным, если указанная цель не могла быть достигнута не связанными с риском действиями (бездействием) и лицо, допустившее риск, предприняло достаточные меры для предотвращения вреда охраняемым уголовным законом интересам.</a:t>
            </a:r>
          </a:p>
          <a:p>
            <a:pPr algn="just">
              <a:buNone/>
            </a:pPr>
            <a:r>
              <a:rPr lang="ru-RU" sz="2400" dirty="0" smtClean="0">
                <a:latin typeface="Times New Roman" pitchFamily="18" charset="0"/>
                <a:cs typeface="Times New Roman" pitchFamily="18" charset="0"/>
              </a:rPr>
              <a:t>       3. Риск не признается обоснованным, если он заведомо был сопряжен с угрозой для жизни многих людей, с угрозой экологической катастрофы или общественного бедствия</a:t>
            </a:r>
            <a:r>
              <a:rPr lang="ru-RU" dirty="0" smtClean="0">
                <a:latin typeface="Times New Roman" pitchFamily="18" charset="0"/>
                <a:cs typeface="Times New Roman" pitchFamily="18" charset="0"/>
              </a:rPr>
              <a:t>.</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857232"/>
            <a:ext cx="8215370" cy="5357850"/>
          </a:xfrm>
        </p:spPr>
        <p:txBody>
          <a:bodyPr>
            <a:normAutofit/>
          </a:bodyPr>
          <a:lstStyle/>
          <a:p>
            <a:pPr algn="just">
              <a:buNone/>
            </a:pPr>
            <a:r>
              <a:rPr lang="ru-RU" sz="1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Статья 42. Исполнение приказа или распоряжения</a:t>
            </a:r>
          </a:p>
          <a:p>
            <a:pPr algn="just">
              <a:buNone/>
            </a:pPr>
            <a:r>
              <a:rPr lang="ru-RU" sz="2400" dirty="0" smtClean="0">
                <a:latin typeface="Times New Roman" pitchFamily="18" charset="0"/>
                <a:cs typeface="Times New Roman" pitchFamily="18" charset="0"/>
              </a:rPr>
              <a:t>      1. Не является преступлением причинение вреда охраняемым уголовным законом интересам лицом, действующим во исполнение обязательных для него приказа или распоряжения. Уголовную ответственность за причинение такого вреда несет лицо, отдавшее незаконные приказ или распоряжение.</a:t>
            </a:r>
          </a:p>
          <a:p>
            <a:pPr algn="just">
              <a:buNone/>
            </a:pPr>
            <a:r>
              <a:rPr lang="ru-RU" sz="2400" dirty="0" smtClean="0">
                <a:latin typeface="Times New Roman" pitchFamily="18" charset="0"/>
                <a:cs typeface="Times New Roman" pitchFamily="18" charset="0"/>
              </a:rPr>
              <a:t>      2. Лицо, совершившее умышленное преступление во исполнение заведомо незаконных приказа или распоряжения, несет уголовную ответственность на общих основаниях. Неисполнение заведомо незаконных приказа или распоряжения исключает уголовную ответственность.</a:t>
            </a:r>
          </a:p>
          <a:p>
            <a:pPr algn="just">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642918"/>
            <a:ext cx="7929618" cy="5016758"/>
          </a:xfrm>
          <a:prstGeom prst="rect">
            <a:avLst/>
          </a:prstGeom>
        </p:spPr>
        <p:txBody>
          <a:bodyPr wrap="square">
            <a:spAutoFit/>
          </a:bodyPr>
          <a:lstStyle/>
          <a:p>
            <a:pPr algn="just">
              <a:buNone/>
            </a:pPr>
            <a:r>
              <a:rPr lang="ru-RU"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Статья 61. Обстоятельства, смягчающие наказание</a:t>
            </a:r>
          </a:p>
          <a:p>
            <a:pPr algn="just">
              <a:buNone/>
            </a:pPr>
            <a:r>
              <a:rPr lang="ru-RU" sz="2000" dirty="0" smtClean="0">
                <a:latin typeface="Times New Roman" pitchFamily="18" charset="0"/>
                <a:cs typeface="Times New Roman" pitchFamily="18" charset="0"/>
              </a:rPr>
              <a:t>      1. Смягчающими обстоятельствами признаются:</a:t>
            </a:r>
          </a:p>
          <a:p>
            <a:pPr algn="just">
              <a:buNone/>
            </a:pPr>
            <a:r>
              <a:rPr lang="ru-RU" sz="2000" dirty="0" smtClean="0">
                <a:latin typeface="Times New Roman" pitchFamily="18" charset="0"/>
                <a:cs typeface="Times New Roman" pitchFamily="18" charset="0"/>
              </a:rPr>
              <a:t>      а) совершение впервые преступления небольшой или средней тяжести вследствие случайного стечения обстоятельств;</a:t>
            </a:r>
          </a:p>
          <a:p>
            <a:pPr algn="just">
              <a:buNone/>
            </a:pPr>
            <a:r>
              <a:rPr lang="ru-RU" sz="2000" dirty="0" smtClean="0">
                <a:latin typeface="Times New Roman" pitchFamily="18" charset="0"/>
                <a:cs typeface="Times New Roman" pitchFamily="18" charset="0"/>
              </a:rPr>
              <a:t>      б) несовершеннолетие виновного;</a:t>
            </a:r>
          </a:p>
          <a:p>
            <a:pPr algn="just">
              <a:buNone/>
            </a:pPr>
            <a:r>
              <a:rPr lang="ru-RU" sz="2000" dirty="0" smtClean="0">
                <a:latin typeface="Times New Roman" pitchFamily="18" charset="0"/>
                <a:cs typeface="Times New Roman" pitchFamily="18" charset="0"/>
              </a:rPr>
              <a:t>      в) беременность;</a:t>
            </a:r>
          </a:p>
          <a:p>
            <a:pPr algn="just">
              <a:buNone/>
            </a:pPr>
            <a:r>
              <a:rPr lang="ru-RU" sz="2000" dirty="0" smtClean="0">
                <a:latin typeface="Times New Roman" pitchFamily="18" charset="0"/>
                <a:cs typeface="Times New Roman" pitchFamily="18" charset="0"/>
              </a:rPr>
              <a:t>      г) наличие малолетних детей у виновного;</a:t>
            </a:r>
          </a:p>
          <a:p>
            <a:pPr algn="just">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a:t>
            </a:r>
            <a:r>
              <a:rPr lang="ru-RU" sz="2000" dirty="0" smtClean="0">
                <a:latin typeface="Times New Roman" pitchFamily="18" charset="0"/>
                <a:cs typeface="Times New Roman" pitchFamily="18" charset="0"/>
              </a:rPr>
              <a:t>) совершение преступления в силу стечения тяжелых жизненных обстоятельств либо по мотиву сострадания;</a:t>
            </a:r>
          </a:p>
          <a:p>
            <a:pPr algn="just">
              <a:buNone/>
            </a:pPr>
            <a:r>
              <a:rPr lang="ru-RU" sz="2000" dirty="0" smtClean="0">
                <a:latin typeface="Times New Roman" pitchFamily="18" charset="0"/>
                <a:cs typeface="Times New Roman" pitchFamily="18" charset="0"/>
              </a:rPr>
              <a:t>      е) совершение преступления в результате физического или психического принуждения либо в силу материальной, служебной или иной зависимости;</a:t>
            </a:r>
          </a:p>
          <a:p>
            <a:pPr algn="just">
              <a:buNone/>
            </a:pPr>
            <a:r>
              <a:rPr lang="ru-RU" sz="2000" dirty="0" smtClean="0">
                <a:latin typeface="Times New Roman" pitchFamily="18" charset="0"/>
                <a:cs typeface="Times New Roman" pitchFamily="18" charset="0"/>
              </a:rPr>
              <a:t>      ж) совершение преступления при нарушении условий правомерности необходимой обороны, задержания лица, совершившего преступление, крайней необходимости, обоснованного риска, исполнения приказа или распоряжения;</a:t>
            </a:r>
            <a:endParaRPr lang="ru-RU" sz="2000"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8572528" cy="6143644"/>
          </a:xfrm>
        </p:spPr>
        <p:txBody>
          <a:bodyPr>
            <a:normAutofit/>
          </a:bodyPr>
          <a:lstStyle/>
          <a:p>
            <a:pPr algn="just">
              <a:buNone/>
            </a:pPr>
            <a:r>
              <a:rPr lang="ru-RU" sz="1800" dirty="0" smtClean="0"/>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противоправность или аморальность поведения потерпевшего, явившегося поводом для преступления;</a:t>
            </a:r>
          </a:p>
          <a:p>
            <a:pPr algn="just">
              <a:buNone/>
            </a:pPr>
            <a:r>
              <a:rPr lang="ru-RU" sz="2000" dirty="0" smtClean="0">
                <a:latin typeface="Times New Roman" pitchFamily="18" charset="0"/>
                <a:cs typeface="Times New Roman" pitchFamily="18" charset="0"/>
              </a:rPr>
              <a:t>       и) явка с повинной, активное способствование раскрытию и расследованию преступления, изобличению и уголовному преследованию других соучастников преступления, розыску имущества, добытого в результате преступления;</a:t>
            </a:r>
          </a:p>
          <a:p>
            <a:pPr algn="just">
              <a:buNone/>
            </a:pPr>
            <a:r>
              <a:rPr lang="ru-RU" sz="2000" dirty="0" smtClean="0">
                <a:latin typeface="Times New Roman" pitchFamily="18" charset="0"/>
                <a:cs typeface="Times New Roman" pitchFamily="18" charset="0"/>
              </a:rPr>
              <a:t>      к) оказание медицинской и иной помощи потерпевшему непосредственно после совершения преступления, добровольное возмещение имущественного ущерба и морального вреда, причиненных в результате преступления, иные действия, направленные на заглаживание вреда, причиненного потерпевшему.</a:t>
            </a:r>
          </a:p>
          <a:p>
            <a:pPr algn="just">
              <a:buNone/>
            </a:pPr>
            <a:r>
              <a:rPr lang="ru-RU" sz="2000" dirty="0" smtClean="0">
                <a:latin typeface="Times New Roman" pitchFamily="18" charset="0"/>
                <a:cs typeface="Times New Roman" pitchFamily="18" charset="0"/>
              </a:rPr>
              <a:t>      2. При назначении наказания могут учитываться в качестве смягчающих и обстоятельства, не предусмотренные частью первой настоящей статьи.</a:t>
            </a:r>
          </a:p>
          <a:p>
            <a:pPr algn="just">
              <a:buNone/>
            </a:pPr>
            <a:r>
              <a:rPr lang="ru-RU" sz="2000" dirty="0" smtClean="0">
                <a:latin typeface="Times New Roman" pitchFamily="18" charset="0"/>
                <a:cs typeface="Times New Roman" pitchFamily="18" charset="0"/>
              </a:rPr>
              <a:t>      3. Если смягчающее обстоятельство предусмотрено соответствующей статьей Особенной части настоящего Кодекса в качестве признака преступления, оно само по себе не может повторно учитываться при назначении наказания.</a:t>
            </a:r>
          </a:p>
          <a:p>
            <a:pPr>
              <a:buNone/>
            </a:pPr>
            <a:r>
              <a:rPr lang="ru-RU" sz="2000" b="1" dirty="0" smtClean="0">
                <a:latin typeface="Times New Roman" pitchFamily="18" charset="0"/>
                <a:cs typeface="Times New Roman" pitchFamily="18" charset="0"/>
              </a:rPr>
              <a:t>       </a:t>
            </a:r>
            <a:endParaRPr lang="ru-RU" sz="2000"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14357"/>
            <a:ext cx="8072494" cy="4524315"/>
          </a:xfrm>
          <a:prstGeom prst="rect">
            <a:avLst/>
          </a:prstGeom>
        </p:spPr>
        <p:txBody>
          <a:bodyPr wrap="square">
            <a:spAutoFit/>
          </a:bodyPr>
          <a:lstStyle/>
          <a:p>
            <a:r>
              <a:rPr lang="ru-RU" sz="2400" b="1" dirty="0" smtClean="0">
                <a:latin typeface="Times New Roman" pitchFamily="18" charset="0"/>
                <a:cs typeface="Times New Roman" pitchFamily="18" charset="0"/>
              </a:rPr>
              <a:t>Статья 63. Обстоятельства, отягчающие наказание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1. Отягчающими обстоятельствами признаются: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а) неоднократность преступлений, рецидив преступлений;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б) наступление тяжких последствий в результате совершения преступления;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в) совершение преступления в составе группы лиц, группы лиц по предварительному сговору, организованной группы или преступного сообщества (преступной организации);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г) особо активная роль в совершении преступления; </a:t>
            </a:r>
            <a:r>
              <a:rPr lang="ru-RU" sz="2400" dirty="0" smtClean="0"/>
              <a:t/>
            </a:r>
            <a:br>
              <a:rPr lang="ru-RU" sz="2400" dirty="0" smtClean="0"/>
            </a:br>
            <a:endParaRPr lang="ru-RU" sz="2400"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42918"/>
            <a:ext cx="9144000" cy="6858000"/>
          </a:xfrm>
        </p:spPr>
        <p:txBody>
          <a:bodyPr>
            <a:normAutofit/>
          </a:bodyPr>
          <a:lstStyle/>
          <a:p>
            <a:pPr algn="just">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a:t>
            </a:r>
            <a:r>
              <a:rPr lang="ru-RU" sz="1800" dirty="0" smtClean="0">
                <a:latin typeface="Times New Roman" pitchFamily="18" charset="0"/>
                <a:cs typeface="Times New Roman" pitchFamily="18" charset="0"/>
              </a:rPr>
              <a:t>) привлечение к совершению преступления лиц, которые страдают тяжелыми психическими расстройствами либо находятся в состоянии опьянения, а также лиц, не достигших возраста, с которого наступает уголовная ответственность; </a:t>
            </a:r>
          </a:p>
          <a:p>
            <a:pPr algn="just">
              <a:buNone/>
            </a:pPr>
            <a:r>
              <a:rPr lang="ru-RU" sz="1800" dirty="0" smtClean="0">
                <a:latin typeface="Times New Roman" pitchFamily="18" charset="0"/>
                <a:cs typeface="Times New Roman" pitchFamily="18" charset="0"/>
              </a:rPr>
              <a:t>е) совершение преступления по мотиву национальной, расовой, религиозной ненависти или вражды, из мести за правомерные действия других лиц, а также с целью скрыть другое преступление или облегчить его совершение; </a:t>
            </a:r>
          </a:p>
          <a:p>
            <a:pPr algn="just">
              <a:buNone/>
            </a:pPr>
            <a:r>
              <a:rPr lang="ru-RU" sz="1800" dirty="0" smtClean="0">
                <a:latin typeface="Times New Roman" pitchFamily="18" charset="0"/>
                <a:cs typeface="Times New Roman" pitchFamily="18" charset="0"/>
              </a:rPr>
              <a:t>ж) совершение преступления в отношении лица или его близких в связи с осуществлением данным лицом служебной деятельности или выполнением общественного долга; </a:t>
            </a:r>
          </a:p>
          <a:p>
            <a:pPr algn="just">
              <a:buNone/>
            </a:pP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совершение преступления в отношении женщины, заведомо для виновного находящейся в состоянии беременности, а также в отношении малолетнего, другого беззащитного или беспомощного лица либо лица, находящегося в зависимости от виновного;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534400" cy="785818"/>
          </a:xfrm>
        </p:spPr>
        <p:txBody>
          <a:bodyPr>
            <a:noAutofit/>
          </a:bodyPr>
          <a:lstStyle/>
          <a:p>
            <a:r>
              <a:rPr lang="ru-RU" sz="2400" b="1" dirty="0" smtClean="0">
                <a:solidFill>
                  <a:srgbClr val="002060"/>
                </a:solidFill>
                <a:latin typeface="Times New Roman" pitchFamily="18" charset="0"/>
                <a:cs typeface="Times New Roman" pitchFamily="18" charset="0"/>
              </a:rPr>
              <a:t>Из интервью президента РФ Д.А. Медведева британской газете «Файнэншл таймс», 25 марта 2008 г.</a:t>
            </a:r>
            <a:endParaRPr lang="ru-RU" sz="24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lgn="just">
              <a:buNone/>
            </a:pPr>
            <a:r>
              <a:rPr lang="ru-RU"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«Наша демократия совсем молода потому что ей буквально два десятилетия. Так произошло, что до этого в России просто не было демократии… Демократия как форма политического режима имеет универсальный характер и не требует какой-то дополнительной расшифровки».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357850"/>
          </a:xfrm>
        </p:spPr>
        <p:txBody>
          <a:bodyPr>
            <a:normAutofit fontScale="55000" lnSpcReduction="20000"/>
          </a:bodyPr>
          <a:lstStyle/>
          <a:p>
            <a:pPr algn="just">
              <a:buNone/>
            </a:pPr>
            <a:r>
              <a:rPr lang="ru-RU" sz="3200" dirty="0" smtClean="0"/>
              <a:t> </a:t>
            </a:r>
            <a:r>
              <a:rPr lang="ru-RU" sz="3800" dirty="0" smtClean="0">
                <a:latin typeface="Times New Roman" pitchFamily="18" charset="0"/>
                <a:cs typeface="Times New Roman" pitchFamily="18" charset="0"/>
              </a:rPr>
              <a:t>и) совершение преступления с особой жестокостью, садизмом, издевательством, а также мучениями для потерпевшего;</a:t>
            </a:r>
          </a:p>
          <a:p>
            <a:pPr algn="just">
              <a:buNone/>
            </a:pPr>
            <a:r>
              <a:rPr lang="ru-RU" sz="3800" dirty="0" smtClean="0">
                <a:latin typeface="Times New Roman" pitchFamily="18" charset="0"/>
                <a:cs typeface="Times New Roman" pitchFamily="18" charset="0"/>
              </a:rPr>
              <a:t>к) совершение преступления с использованием оружия, боевых припасов, взрывчатых веществ, взрывных или имитирующих их устройств, специально изготовленных технических средств, ядовитых и радиоактивных веществ, лекарственных и иных химико-фармакологических препаратов, а также с применением физического или психического принуждения; </a:t>
            </a:r>
          </a:p>
          <a:p>
            <a:pPr algn="just">
              <a:buNone/>
            </a:pPr>
            <a:r>
              <a:rPr lang="ru-RU" sz="3800" dirty="0" smtClean="0">
                <a:latin typeface="Times New Roman" pitchFamily="18" charset="0"/>
                <a:cs typeface="Times New Roman" pitchFamily="18" charset="0"/>
              </a:rPr>
              <a:t>л) совершение преступления в условиях чрезвычайного положения, стихийного или иного общественного бедствия, а также при массовых беспорядках; </a:t>
            </a:r>
          </a:p>
          <a:p>
            <a:pPr algn="just">
              <a:buNone/>
            </a:pPr>
            <a:r>
              <a:rPr lang="ru-RU" sz="3800" dirty="0" smtClean="0">
                <a:latin typeface="Times New Roman" pitchFamily="18" charset="0"/>
                <a:cs typeface="Times New Roman" pitchFamily="18" charset="0"/>
              </a:rPr>
              <a:t>м) совершение преступления с использованием доверия, оказанного виновному в силу его служебного положения или договора; </a:t>
            </a:r>
          </a:p>
          <a:p>
            <a:pPr algn="just">
              <a:buNone/>
            </a:pPr>
            <a:r>
              <a:rPr lang="ru-RU" sz="3800" dirty="0" err="1" smtClean="0">
                <a:latin typeface="Times New Roman" pitchFamily="18" charset="0"/>
                <a:cs typeface="Times New Roman" pitchFamily="18" charset="0"/>
              </a:rPr>
              <a:t>н</a:t>
            </a:r>
            <a:r>
              <a:rPr lang="ru-RU" sz="3800" dirty="0" smtClean="0">
                <a:latin typeface="Times New Roman" pitchFamily="18" charset="0"/>
                <a:cs typeface="Times New Roman" pitchFamily="18" charset="0"/>
              </a:rPr>
              <a:t>) совершение преступления с использованием форменной одежды или документов представителя власти. </a:t>
            </a:r>
          </a:p>
          <a:p>
            <a:pPr algn="just">
              <a:buNone/>
            </a:pPr>
            <a:r>
              <a:rPr lang="ru-RU" sz="3800" dirty="0" smtClean="0">
                <a:latin typeface="Times New Roman" pitchFamily="18" charset="0"/>
                <a:cs typeface="Times New Roman" pitchFamily="18" charset="0"/>
              </a:rPr>
              <a:t>2. Если отягчающее обстоятельство предусмотрено соответствующей статьей Особенной части настоящего Кодекса в качестве признака преступления, оно само по себе не может повторно учитываться при назначении наказания.</a:t>
            </a:r>
          </a:p>
          <a:p>
            <a:pPr algn="just">
              <a:buNone/>
            </a:pPr>
            <a:endParaRPr lang="ru-RU" sz="3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14356"/>
            <a:ext cx="8358246" cy="6000792"/>
          </a:xfrm>
        </p:spPr>
        <p:txBody>
          <a:bodyPr>
            <a:noAutofit/>
          </a:bodyPr>
          <a:lstStyle/>
          <a:p>
            <a:pPr>
              <a:buNone/>
            </a:pPr>
            <a:r>
              <a:rPr lang="ru-RU" sz="1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Статья 75. Освобождение от уголовной ответственности в связи с деятельным раскаянием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1. Лицо, впервые совершившее преступление небольшой тяжести, может быть освобождено от уголовной ответственности, если после совершения преступления добровольно явилось с повинной, способствовало раскрытию преступления, возместило причиненный ущерб или иным образом загладило вред, причиненный в результате преступления.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2. Лицо, совершившее преступление иной категории, при наличии условий, предусмотренных частью первой настоящей статьи, может быть освобождено от уголовной ответственности только в случаях, специально предусмотренных соответствующими статьями Особенной части настоящего Кодекса. </a:t>
            </a:r>
          </a:p>
          <a:p>
            <a:pPr>
              <a:buNone/>
            </a:pP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4"/>
            <a:ext cx="7929618" cy="4708981"/>
          </a:xfrm>
          <a:prstGeom prst="rect">
            <a:avLst/>
          </a:prstGeom>
        </p:spPr>
        <p:txBody>
          <a:bodyPr wrap="square">
            <a:spAutoFit/>
          </a:bodyPr>
          <a:lstStyle/>
          <a:p>
            <a:pPr>
              <a:buNone/>
            </a:pPr>
            <a:r>
              <a:rPr lang="ru-RU" sz="2000" b="1" dirty="0" smtClean="0">
                <a:latin typeface="Times New Roman" pitchFamily="18" charset="0"/>
                <a:cs typeface="Times New Roman" pitchFamily="18" charset="0"/>
              </a:rPr>
              <a:t>Статья 76. Освобождение от уголовной ответственности в связи с примирением с потерпевшим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Лицо, впервые совершившее преступление небольшой тяжести, может быть освобождено от уголовной ответственности, если оно примирилось с потерпевшим и загладило причиненный потерпевшему вред. </a:t>
            </a:r>
          </a:p>
          <a:p>
            <a:pPr>
              <a:buNone/>
            </a:pPr>
            <a:endParaRPr lang="ru-RU" sz="2000" b="1"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Статья 78. Освобождение от уголовной ответственности в связи с истечением сроков давности </a:t>
            </a:r>
            <a:br>
              <a:rPr lang="ru-RU" sz="2000" b="1"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 Лицо освобождается от уголовной ответственности, если со дня совершения преступления истекли следующие сроки: </a:t>
            </a:r>
          </a:p>
          <a:p>
            <a:pPr algn="just">
              <a:buNone/>
            </a:pPr>
            <a:r>
              <a:rPr lang="ru-RU" sz="2000" dirty="0" smtClean="0">
                <a:latin typeface="Times New Roman" pitchFamily="18" charset="0"/>
                <a:cs typeface="Times New Roman" pitchFamily="18" charset="0"/>
              </a:rPr>
              <a:t>а) два года после совершения преступления небольшой тяжести; </a:t>
            </a:r>
          </a:p>
          <a:p>
            <a:pPr algn="just">
              <a:buNone/>
            </a:pPr>
            <a:r>
              <a:rPr lang="ru-RU" sz="2000" dirty="0" smtClean="0">
                <a:latin typeface="Times New Roman" pitchFamily="18" charset="0"/>
                <a:cs typeface="Times New Roman" pitchFamily="18" charset="0"/>
              </a:rPr>
              <a:t>б) шесть лет после совершения преступления средней тяжести; </a:t>
            </a:r>
          </a:p>
          <a:p>
            <a:pPr algn="just">
              <a:buNone/>
            </a:pPr>
            <a:r>
              <a:rPr lang="ru-RU" sz="2000" dirty="0" smtClean="0">
                <a:latin typeface="Times New Roman" pitchFamily="18" charset="0"/>
                <a:cs typeface="Times New Roman" pitchFamily="18" charset="0"/>
              </a:rPr>
              <a:t>в) десять лет после совершения тяжкого преступления; </a:t>
            </a:r>
          </a:p>
          <a:p>
            <a:pPr algn="just">
              <a:buNone/>
            </a:pPr>
            <a:r>
              <a:rPr lang="ru-RU" sz="2000" dirty="0" smtClean="0">
                <a:latin typeface="Times New Roman" pitchFamily="18" charset="0"/>
                <a:cs typeface="Times New Roman" pitchFamily="18" charset="0"/>
              </a:rPr>
              <a:t>г) пятнадцать лет после совершения особо тяжкого преступления</a:t>
            </a:r>
            <a:endParaRPr lang="ru-RU" sz="2000"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14356"/>
            <a:ext cx="8001056" cy="5643602"/>
          </a:xfrm>
        </p:spPr>
        <p:txBody>
          <a:bodyPr>
            <a:normAutofit/>
          </a:bodyPr>
          <a:lstStyle/>
          <a:p>
            <a:pPr algn="just">
              <a:buNone/>
            </a:pPr>
            <a:r>
              <a:rPr lang="ru-RU" sz="2000" b="1" dirty="0" smtClean="0">
                <a:latin typeface="Times New Roman" pitchFamily="18" charset="0"/>
                <a:cs typeface="Times New Roman" pitchFamily="18" charset="0"/>
              </a:rPr>
              <a:t>Статья 93. Условно-досрочное освобождение от отбывания</a:t>
            </a:r>
          </a:p>
          <a:p>
            <a:pPr algn="just">
              <a:buNone/>
            </a:pPr>
            <a:r>
              <a:rPr lang="ru-RU" sz="2000" b="1" dirty="0" smtClean="0">
                <a:latin typeface="Times New Roman" pitchFamily="18" charset="0"/>
                <a:cs typeface="Times New Roman" pitchFamily="18" charset="0"/>
              </a:rPr>
              <a:t>наказания</a:t>
            </a:r>
          </a:p>
          <a:p>
            <a:pPr algn="just">
              <a:buNone/>
            </a:pPr>
            <a:r>
              <a:rPr lang="ru-RU" sz="2000" dirty="0" smtClean="0">
                <a:latin typeface="Times New Roman" pitchFamily="18" charset="0"/>
                <a:cs typeface="Times New Roman" pitchFamily="18" charset="0"/>
              </a:rPr>
              <a:t>Условно-досрочное освобождение от отбывания наказания может</a:t>
            </a:r>
          </a:p>
          <a:p>
            <a:pPr algn="just">
              <a:buNone/>
            </a:pPr>
            <a:r>
              <a:rPr lang="ru-RU" sz="2000" dirty="0" smtClean="0">
                <a:latin typeface="Times New Roman" pitchFamily="18" charset="0"/>
                <a:cs typeface="Times New Roman" pitchFamily="18" charset="0"/>
              </a:rPr>
              <a:t>быть применено к лицам, совершившим преступление в</a:t>
            </a:r>
          </a:p>
          <a:p>
            <a:pPr algn="just">
              <a:buNone/>
            </a:pPr>
            <a:r>
              <a:rPr lang="ru-RU" sz="2000" dirty="0" smtClean="0">
                <a:latin typeface="Times New Roman" pitchFamily="18" charset="0"/>
                <a:cs typeface="Times New Roman" pitchFamily="18" charset="0"/>
              </a:rPr>
              <a:t>несовершеннолетнем возрасте, осужденным к лишению свободы,</a:t>
            </a:r>
          </a:p>
          <a:p>
            <a:pPr algn="just">
              <a:buNone/>
            </a:pPr>
            <a:r>
              <a:rPr lang="ru-RU" sz="2000" dirty="0" smtClean="0">
                <a:latin typeface="Times New Roman" pitchFamily="18" charset="0"/>
                <a:cs typeface="Times New Roman" pitchFamily="18" charset="0"/>
              </a:rPr>
              <a:t>после фактического отбытия:</a:t>
            </a:r>
          </a:p>
          <a:p>
            <a:pPr algn="just">
              <a:buNone/>
            </a:pPr>
            <a:r>
              <a:rPr lang="ru-RU" sz="2000" dirty="0" smtClean="0">
                <a:latin typeface="Times New Roman" pitchFamily="18" charset="0"/>
                <a:cs typeface="Times New Roman" pitchFamily="18" charset="0"/>
              </a:rPr>
              <a:t>а) не менее одной трети срока наказания, назначенного судом за</a:t>
            </a:r>
          </a:p>
          <a:p>
            <a:pPr algn="just">
              <a:buNone/>
            </a:pPr>
            <a:r>
              <a:rPr lang="ru-RU" sz="2000" dirty="0" smtClean="0">
                <a:latin typeface="Times New Roman" pitchFamily="18" charset="0"/>
                <a:cs typeface="Times New Roman" pitchFamily="18" charset="0"/>
              </a:rPr>
              <a:t>преступление небольшой или средней тяжести либо за тяжкое</a:t>
            </a:r>
          </a:p>
          <a:p>
            <a:pPr algn="just">
              <a:buNone/>
            </a:pPr>
            <a:r>
              <a:rPr lang="ru-RU" sz="2000" dirty="0" smtClean="0">
                <a:latin typeface="Times New Roman" pitchFamily="18" charset="0"/>
                <a:cs typeface="Times New Roman" pitchFamily="18" charset="0"/>
              </a:rPr>
              <a:t>преступление;</a:t>
            </a:r>
          </a:p>
          <a:p>
            <a:pPr algn="just">
              <a:buNone/>
            </a:pPr>
            <a:r>
              <a:rPr lang="ru-RU" sz="2000" dirty="0" smtClean="0">
                <a:latin typeface="Times New Roman" pitchFamily="18" charset="0"/>
                <a:cs typeface="Times New Roman" pitchFamily="18" charset="0"/>
              </a:rPr>
              <a:t>б) утратил силу;</a:t>
            </a:r>
          </a:p>
          <a:p>
            <a:pPr algn="just">
              <a:buNone/>
            </a:pPr>
            <a:r>
              <a:rPr lang="ru-RU" sz="2000" dirty="0" smtClean="0">
                <a:latin typeface="Times New Roman" pitchFamily="18" charset="0"/>
                <a:cs typeface="Times New Roman" pitchFamily="18" charset="0"/>
              </a:rPr>
              <a:t>в) не менее двух третей срока наказания, назначенного судом за особо</a:t>
            </a:r>
          </a:p>
          <a:p>
            <a:pPr algn="just">
              <a:buNone/>
            </a:pPr>
            <a:r>
              <a:rPr lang="ru-RU" sz="2000" dirty="0" smtClean="0">
                <a:latin typeface="Times New Roman" pitchFamily="18" charset="0"/>
                <a:cs typeface="Times New Roman" pitchFamily="18" charset="0"/>
              </a:rPr>
              <a:t>тяжкое  преступление.</a:t>
            </a:r>
          </a:p>
          <a:p>
            <a:pPr algn="just">
              <a:buNone/>
            </a:pPr>
            <a:r>
              <a:rPr lang="ru-RU" sz="2000" b="1" dirty="0" smtClean="0">
                <a:latin typeface="Times New Roman" pitchFamily="18" charset="0"/>
                <a:cs typeface="Times New Roman" pitchFamily="18" charset="0"/>
              </a:rPr>
              <a:t>   </a:t>
            </a:r>
            <a:endParaRPr lang="ru-RU" sz="2000" dirty="0" smtClean="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4"/>
            <a:ext cx="8001056" cy="4431983"/>
          </a:xfrm>
          <a:prstGeom prst="rect">
            <a:avLst/>
          </a:prstGeom>
        </p:spPr>
        <p:txBody>
          <a:bodyPr wrap="square">
            <a:spAutoFit/>
          </a:bodyPr>
          <a:lstStyle/>
          <a:p>
            <a:pPr algn="just">
              <a:buNone/>
            </a:pPr>
            <a:r>
              <a:rPr lang="ru-RU" sz="2400" b="1" dirty="0" smtClean="0">
                <a:latin typeface="Times New Roman" pitchFamily="18" charset="0"/>
                <a:cs typeface="Times New Roman" pitchFamily="18" charset="0"/>
              </a:rPr>
              <a:t>Статья 87. Уголовная ответственность несовершеннолетних</a:t>
            </a:r>
          </a:p>
          <a:p>
            <a:pPr algn="just">
              <a:buNone/>
            </a:pPr>
            <a:r>
              <a:rPr lang="ru-RU" sz="2400" dirty="0" smtClean="0">
                <a:latin typeface="Times New Roman" pitchFamily="18" charset="0"/>
                <a:cs typeface="Times New Roman" pitchFamily="18" charset="0"/>
              </a:rPr>
              <a:t>       1. Несовершеннолетними признаются лица, которым ко времени совершения преступления исполнилось четырнадцать, но не исполнилось восемнадцати лет.</a:t>
            </a:r>
          </a:p>
          <a:p>
            <a:pPr algn="just">
              <a:buNone/>
            </a:pPr>
            <a:r>
              <a:rPr lang="ru-RU" sz="2400" dirty="0" smtClean="0">
                <a:latin typeface="Times New Roman" pitchFamily="18" charset="0"/>
                <a:cs typeface="Times New Roman" pitchFamily="18" charset="0"/>
              </a:rPr>
              <a:t>      2. К несовершеннолетним, совершившим преступления, могут быть применены принудительные меры воспитательного воздействия либо им может быть назначено наказание, а при освобождении от наказания судом они могут быть также помещены в специальное учебно-воспитательное учреждение закрытого типа.</a:t>
            </a:r>
          </a:p>
          <a:p>
            <a:pPr>
              <a:buNone/>
            </a:pPr>
            <a:endParaRPr lang="ru-RU" dirty="0" smtClean="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Урок «Социальные права»</a:t>
            </a:r>
            <a:endParaRPr lang="ru-RU" sz="3200" b="1" dirty="0"/>
          </a:p>
        </p:txBody>
      </p:sp>
      <p:sp>
        <p:nvSpPr>
          <p:cNvPr id="3" name="Содержимое 2"/>
          <p:cNvSpPr>
            <a:spLocks noGrp="1"/>
          </p:cNvSpPr>
          <p:nvPr>
            <p:ph idx="1"/>
          </p:nvPr>
        </p:nvSpPr>
        <p:spPr/>
        <p:txBody>
          <a:bodyPr/>
          <a:lstStyle/>
          <a:p>
            <a:pPr>
              <a:buNone/>
            </a:pPr>
            <a:r>
              <a:rPr lang="ru-RU" dirty="0" smtClean="0"/>
              <a:t>План изучения нового материала:</a:t>
            </a:r>
          </a:p>
          <a:p>
            <a:pPr>
              <a:buNone/>
            </a:pPr>
            <a:r>
              <a:rPr lang="ru-RU" dirty="0" smtClean="0"/>
              <a:t>1. Социальная политика государства.</a:t>
            </a:r>
          </a:p>
          <a:p>
            <a:pPr>
              <a:buNone/>
            </a:pPr>
            <a:r>
              <a:rPr lang="ru-RU" dirty="0" smtClean="0"/>
              <a:t>2.Право на жилище.</a:t>
            </a:r>
          </a:p>
          <a:p>
            <a:pPr>
              <a:buNone/>
            </a:pPr>
            <a:r>
              <a:rPr lang="ru-RU" dirty="0" smtClean="0"/>
              <a:t>3. Право на социальное обеспечение.</a:t>
            </a:r>
          </a:p>
          <a:p>
            <a:pPr>
              <a:buNone/>
            </a:pPr>
            <a:r>
              <a:rPr lang="ru-RU" dirty="0" smtClean="0"/>
              <a:t>4. Здоровье под охраной закона.</a:t>
            </a:r>
            <a:endParaRPr lang="ru-RU"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14356"/>
            <a:ext cx="8072494" cy="5214974"/>
          </a:xfrm>
        </p:spPr>
        <p:txBody>
          <a:bodyPr>
            <a:normAutofit/>
          </a:bodyPr>
          <a:lstStyle/>
          <a:p>
            <a:pPr algn="just">
              <a:buNone/>
            </a:pPr>
            <a:r>
              <a:rPr lang="ru-RU" sz="1800" b="1" dirty="0" smtClean="0"/>
              <a:t>     </a:t>
            </a:r>
            <a:r>
              <a:rPr lang="ru-RU" sz="2400" b="1" dirty="0" smtClean="0">
                <a:latin typeface="Times New Roman" pitchFamily="18" charset="0"/>
                <a:cs typeface="Times New Roman" pitchFamily="18" charset="0"/>
              </a:rPr>
              <a:t>Социальная политика государства</a:t>
            </a:r>
            <a:r>
              <a:rPr lang="ru-RU" sz="2400" dirty="0" smtClean="0">
                <a:latin typeface="Times New Roman" pitchFamily="18" charset="0"/>
                <a:cs typeface="Times New Roman" pitchFamily="18" charset="0"/>
              </a:rPr>
              <a:t> - комплекс мер, направленных на обеспечение благоприятных условий жизни и труда населения. </a:t>
            </a:r>
          </a:p>
          <a:p>
            <a:pPr algn="just">
              <a:buNone/>
            </a:pPr>
            <a:r>
              <a:rPr lang="ru-RU" sz="2400" b="1" dirty="0" smtClean="0">
                <a:latin typeface="Times New Roman" pitchFamily="18" charset="0"/>
                <a:cs typeface="Times New Roman" pitchFamily="18" charset="0"/>
              </a:rPr>
              <a:t>    </a:t>
            </a:r>
          </a:p>
          <a:p>
            <a:pPr algn="just">
              <a:buNone/>
            </a:pPr>
            <a:r>
              <a:rPr lang="ru-RU" sz="2400" b="1" dirty="0" smtClean="0">
                <a:latin typeface="Times New Roman" pitchFamily="18" charset="0"/>
                <a:cs typeface="Times New Roman" pitchFamily="18" charset="0"/>
              </a:rPr>
              <a:t>    Цели социальной политики</a:t>
            </a:r>
            <a:r>
              <a:rPr lang="ru-RU" sz="2400" dirty="0" smtClean="0">
                <a:latin typeface="Times New Roman" pitchFamily="18" charset="0"/>
                <a:cs typeface="Times New Roman" pitchFamily="18" charset="0"/>
              </a:rPr>
              <a:t>: повышение качества жизни населения, обеспечение приоритета социальных критериев создания и расширения производства, укрепление трудовой мотивации, обеспечение занятости, обеспечение благосостояния и социальной справедливости, полная реализация личных свобод и прав граждан, регулирование доходов, смягчение социальной напряженности. </a:t>
            </a:r>
          </a:p>
          <a:p>
            <a:pPr>
              <a:buNone/>
            </a:pPr>
            <a:endParaRPr lang="ru-RU" sz="1800"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286808" cy="5715040"/>
          </a:xfrm>
        </p:spPr>
        <p:txBody>
          <a:bodyPr>
            <a:normAutofit lnSpcReduction="10000"/>
          </a:bodyPr>
          <a:lstStyle/>
          <a:p>
            <a:pPr algn="just">
              <a:buNone/>
            </a:pPr>
            <a:r>
              <a:rPr lang="ru-RU" sz="2400" b="1" dirty="0" smtClean="0"/>
              <a:t>    </a:t>
            </a:r>
            <a:r>
              <a:rPr lang="ru-RU" sz="2400" b="1" dirty="0" smtClean="0">
                <a:latin typeface="Times New Roman" pitchFamily="18" charset="0"/>
                <a:cs typeface="Times New Roman" pitchFamily="18" charset="0"/>
              </a:rPr>
              <a:t>Конституция РФ </a:t>
            </a:r>
          </a:p>
          <a:p>
            <a:pPr algn="just">
              <a:buNone/>
            </a:pPr>
            <a:r>
              <a:rPr lang="ru-RU" sz="2400" b="1" dirty="0" smtClean="0">
                <a:latin typeface="Times New Roman" pitchFamily="18" charset="0"/>
                <a:cs typeface="Times New Roman" pitchFamily="18" charset="0"/>
              </a:rPr>
              <a:t>    Статья 7</a:t>
            </a:r>
          </a:p>
          <a:p>
            <a:pPr algn="just">
              <a:buNone/>
            </a:pPr>
            <a:endParaRPr lang="ru-RU" sz="2400" b="1"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1. Российская Федерация - социальное государство, политика которого направлена на создание условий, обеспечивающих достойную жизнь и свободное развитие человека.</a:t>
            </a:r>
          </a:p>
          <a:p>
            <a:pPr algn="just">
              <a:buNone/>
            </a:pPr>
            <a:r>
              <a:rPr lang="ru-RU" sz="2400" dirty="0" smtClean="0">
                <a:latin typeface="Times New Roman" pitchFamily="18" charset="0"/>
                <a:cs typeface="Times New Roman" pitchFamily="18" charset="0"/>
              </a:rPr>
              <a:t>      2. В Российской Федерации охраняются труд и здоровье людей, устанавливается гарантированный минимальный размер оплаты труда, обеспечивается государственная поддержка семьи, материнства, отцовства и детства, инвалидов и пожилых граждан, развивается система социальных служб, устанавливаются государственные пенсии, пособия и иные гарантии социальной защиты.</a:t>
            </a:r>
          </a:p>
          <a:p>
            <a:pPr algn="just">
              <a:buNone/>
            </a:pPr>
            <a:r>
              <a:rPr lang="ru-RU" sz="2400" b="1" dirty="0" smtClean="0">
                <a:latin typeface="Times New Roman" pitchFamily="18" charset="0"/>
                <a:cs typeface="Times New Roman" pitchFamily="18" charset="0"/>
              </a:rPr>
              <a:t>     </a:t>
            </a:r>
            <a:endParaRPr lang="ru-RU" sz="2400" b="1" dirty="0" smtClean="0"/>
          </a:p>
          <a:p>
            <a:pPr>
              <a:buNone/>
            </a:pPr>
            <a:endParaRPr lang="ru-RU" sz="2000"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5"/>
            <a:ext cx="8001056" cy="4524315"/>
          </a:xfrm>
          <a:prstGeom prst="rect">
            <a:avLst/>
          </a:prstGeom>
        </p:spPr>
        <p:txBody>
          <a:bodyPr wrap="square">
            <a:spAutoFit/>
          </a:bodyPr>
          <a:lstStyle/>
          <a:p>
            <a:pPr algn="just">
              <a:buNone/>
            </a:pPr>
            <a:r>
              <a:rPr lang="ru-RU" sz="2400" b="1" dirty="0" smtClean="0">
                <a:latin typeface="Times New Roman" pitchFamily="18" charset="0"/>
                <a:cs typeface="Times New Roman" pitchFamily="18" charset="0"/>
              </a:rPr>
              <a:t>Конституция РФ </a:t>
            </a:r>
          </a:p>
          <a:p>
            <a:pPr algn="just">
              <a:buNone/>
            </a:pPr>
            <a:r>
              <a:rPr lang="ru-RU" sz="2400" b="1" dirty="0" smtClean="0">
                <a:latin typeface="Times New Roman" pitchFamily="18" charset="0"/>
                <a:cs typeface="Times New Roman" pitchFamily="18" charset="0"/>
              </a:rPr>
              <a:t>Статья 39</a:t>
            </a:r>
          </a:p>
          <a:p>
            <a:pPr algn="just">
              <a:buNone/>
            </a:pPr>
            <a:endParaRPr lang="ru-RU" sz="2400" b="1" dirty="0" smtClean="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     1.Каждому гарантируется социальное обеспечение по возрасту, в случае болезни, инвалидности, потери кормильца, для воспитания детей и в иных случаях, установленных законом. </a:t>
            </a:r>
          </a:p>
          <a:p>
            <a:pPr algn="just">
              <a:buNone/>
            </a:pPr>
            <a:r>
              <a:rPr lang="ru-RU" sz="2400" dirty="0" smtClean="0">
                <a:latin typeface="Times New Roman" pitchFamily="18" charset="0"/>
                <a:cs typeface="Times New Roman" pitchFamily="18" charset="0"/>
              </a:rPr>
              <a:t>     2. Государственные пенсии и социальные пособия устанавливаются законом. </a:t>
            </a:r>
          </a:p>
          <a:p>
            <a:pPr algn="just">
              <a:buNone/>
            </a:pPr>
            <a:r>
              <a:rPr lang="ru-RU" sz="2400" dirty="0" smtClean="0">
                <a:latin typeface="Times New Roman" pitchFamily="18" charset="0"/>
                <a:cs typeface="Times New Roman" pitchFamily="18" charset="0"/>
              </a:rPr>
              <a:t>     3.Поощряются добровольное социальное страхование, создание дополнительных форм социального обеспечения и благотворительность. </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DOC_008_clip_image001.jpg"/>
          <p:cNvPicPr>
            <a:picLocks noGrp="1" noChangeAspect="1" noChangeArrowheads="1"/>
          </p:cNvPicPr>
          <p:nvPr>
            <p:ph idx="1"/>
          </p:nvPr>
        </p:nvPicPr>
        <p:blipFill>
          <a:blip r:embed="rId2" cstate="print"/>
          <a:srcRect/>
          <a:stretch>
            <a:fillRect/>
          </a:stretch>
        </p:blipFill>
        <p:spPr bwMode="auto">
          <a:xfrm>
            <a:off x="1000100" y="1071546"/>
            <a:ext cx="7128792" cy="51125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rgbClr val="002060"/>
                </a:solidFill>
              </a:rPr>
              <a:t>Урок «Правовое государство»</a:t>
            </a:r>
            <a:endParaRPr lang="ru-RU" sz="3200" b="1" dirty="0">
              <a:solidFill>
                <a:srgbClr val="002060"/>
              </a:solidFill>
            </a:endParaRPr>
          </a:p>
        </p:txBody>
      </p:sp>
      <p:sp>
        <p:nvSpPr>
          <p:cNvPr id="3" name="Содержимое 2"/>
          <p:cNvSpPr>
            <a:spLocks noGrp="1"/>
          </p:cNvSpPr>
          <p:nvPr>
            <p:ph sz="quarter" idx="1"/>
          </p:nvPr>
        </p:nvSpPr>
        <p:spPr/>
        <p:txBody>
          <a:bodyPr/>
          <a:lstStyle/>
          <a:p>
            <a:pPr>
              <a:buNone/>
            </a:pPr>
            <a:r>
              <a:rPr lang="ru-RU" dirty="0" smtClean="0"/>
              <a:t>           План изучения нового материала:</a:t>
            </a:r>
          </a:p>
          <a:p>
            <a:pPr>
              <a:buNone/>
            </a:pPr>
            <a:endParaRPr lang="ru-RU" dirty="0" smtClean="0"/>
          </a:p>
          <a:p>
            <a:pPr>
              <a:buNone/>
            </a:pPr>
            <a:r>
              <a:rPr lang="ru-RU" dirty="0" smtClean="0"/>
              <a:t>1. Сущность правового государства.</a:t>
            </a:r>
          </a:p>
          <a:p>
            <a:pPr>
              <a:buNone/>
            </a:pPr>
            <a:r>
              <a:rPr lang="ru-RU" dirty="0" smtClean="0"/>
              <a:t>2. Развитие идеи правового государства.</a:t>
            </a:r>
          </a:p>
          <a:p>
            <a:pPr>
              <a:buNone/>
            </a:pPr>
            <a:r>
              <a:rPr lang="ru-RU" dirty="0" smtClean="0"/>
              <a:t>3. Основные признаки (принципы) правового государства.</a:t>
            </a:r>
            <a:endParaRPr lang="ru-RU"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0"/>
            <a:ext cx="7929618" cy="6286520"/>
          </a:xfrm>
        </p:spPr>
        <p:txBody>
          <a:bodyPr>
            <a:normAutofit/>
          </a:bodyPr>
          <a:lstStyle/>
          <a:p>
            <a:pPr>
              <a:buNone/>
            </a:pPr>
            <a:r>
              <a:rPr lang="ru-RU" sz="2400" b="1" dirty="0" smtClean="0"/>
              <a:t>   </a:t>
            </a:r>
          </a:p>
          <a:p>
            <a:pPr>
              <a:buNone/>
            </a:pPr>
            <a:r>
              <a:rPr lang="ru-RU" sz="2400" b="1" dirty="0" smtClean="0"/>
              <a:t>     Конституция РФ </a:t>
            </a:r>
          </a:p>
          <a:p>
            <a:pPr>
              <a:buNone/>
            </a:pPr>
            <a:r>
              <a:rPr lang="ru-RU" sz="2400" b="1" dirty="0" smtClean="0"/>
              <a:t>     Статья 40</a:t>
            </a:r>
          </a:p>
          <a:p>
            <a:pPr>
              <a:buNone/>
            </a:pPr>
            <a:endParaRPr lang="ru-RU" sz="2400" b="1" dirty="0" smtClean="0"/>
          </a:p>
          <a:p>
            <a:pPr algn="just">
              <a:buNone/>
            </a:pPr>
            <a:r>
              <a:rPr lang="ru-RU" sz="2400" dirty="0" smtClean="0"/>
              <a:t>    </a:t>
            </a:r>
            <a:r>
              <a:rPr lang="ru-RU" sz="2400" dirty="0" smtClean="0">
                <a:latin typeface="Times New Roman" pitchFamily="18" charset="0"/>
                <a:cs typeface="Times New Roman" pitchFamily="18" charset="0"/>
              </a:rPr>
              <a:t>1. Каждый имеет право на жилище. Никто не может быть произвольно лишен жилища. </a:t>
            </a:r>
          </a:p>
          <a:p>
            <a:pPr algn="just">
              <a:buNone/>
            </a:pPr>
            <a:r>
              <a:rPr lang="ru-RU" sz="2400" dirty="0" smtClean="0">
                <a:latin typeface="Times New Roman" pitchFamily="18" charset="0"/>
                <a:cs typeface="Times New Roman" pitchFamily="18" charset="0"/>
              </a:rPr>
              <a:t>    2. Органы государственной власти и органы местного самоуправления поощряют жилищное строительство, создают условия для осуществления права на жилище. </a:t>
            </a:r>
          </a:p>
          <a:p>
            <a:pPr algn="just">
              <a:buNone/>
            </a:pPr>
            <a:r>
              <a:rPr lang="ru-RU" sz="2400" dirty="0" smtClean="0">
                <a:latin typeface="Times New Roman" pitchFamily="18" charset="0"/>
                <a:cs typeface="Times New Roman" pitchFamily="18" charset="0"/>
              </a:rPr>
              <a:t>    3. Малоимущим, иным указанным в законе гражданам, нуждающимся в жилище, оно предоставляется бесплатно или за доступную плату из государственных, муниципальных и других жилищных фондов в соответствии с установленными законом нормами. </a:t>
            </a:r>
          </a:p>
          <a:p>
            <a:pPr algn="just">
              <a:buNone/>
            </a:pP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0016-016-Bazovye-printsipy-obespechenija-prav-grazhdan-na-zhilische-Zakon-Ob.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614346"/>
          </a:xfrm>
        </p:spPr>
        <p:txBody>
          <a:bodyPr>
            <a:normAutofit/>
          </a:bodyPr>
          <a:lstStyle/>
          <a:p>
            <a:r>
              <a:rPr lang="ru-RU" sz="2800" b="1" dirty="0" smtClean="0">
                <a:latin typeface="Times New Roman" pitchFamily="18" charset="0"/>
                <a:cs typeface="Times New Roman" pitchFamily="18" charset="0"/>
              </a:rPr>
              <a:t>Федеральный Закон об ипотек</a:t>
            </a:r>
            <a:r>
              <a:rPr lang="ru-RU" sz="2800" dirty="0" smtClean="0">
                <a:latin typeface="Times New Roman" pitchFamily="18" charset="0"/>
                <a:cs typeface="Times New Roman" pitchFamily="18" charset="0"/>
              </a:rPr>
              <a:t>е</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285860"/>
            <a:ext cx="8072494" cy="5000660"/>
          </a:xfrm>
        </p:spPr>
        <p:txBody>
          <a:bodyPr>
            <a:normAutofit/>
          </a:bodyPr>
          <a:lstStyle/>
          <a:p>
            <a:pPr algn="just">
              <a:buNone/>
            </a:pPr>
            <a:r>
              <a:rPr lang="ru-RU" sz="18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Статья 1. Основания возникновения ипотеки и ее регулирование</a:t>
            </a:r>
          </a:p>
          <a:p>
            <a:pPr algn="just">
              <a:buNone/>
            </a:pPr>
            <a:r>
              <a:rPr lang="ru-RU" sz="2000" dirty="0" smtClean="0">
                <a:latin typeface="Times New Roman" pitchFamily="18" charset="0"/>
                <a:cs typeface="Times New Roman" pitchFamily="18" charset="0"/>
              </a:rPr>
              <a:t>       1. По договору о залоге недвижимого имущества (договору об ипотеке) одна сторона - залогодержатель, являющийся кредитором по обязательству, обеспеченному ипотекой, имеет право получить удовлетворение своих денежных требований к должнику по этому обязательству из стоимости заложенного недвижимого имущества другой стороны - залогодателя преимущественно перед другими кредиторами залогодателя, за изъятиями, установленными федеральным законом.</a:t>
            </a:r>
          </a:p>
          <a:p>
            <a:pPr algn="just">
              <a:buNone/>
            </a:pPr>
            <a:r>
              <a:rPr lang="ru-RU" sz="2000" dirty="0" smtClean="0">
                <a:latin typeface="Times New Roman" pitchFamily="18" charset="0"/>
                <a:cs typeface="Times New Roman" pitchFamily="18" charset="0"/>
              </a:rPr>
              <a:t>     Залогодателем может быть сам должник по обязательству, обеспеченному ипотекой, или лицо, не участвующее в этом обязательстве (третье лицо).</a:t>
            </a:r>
          </a:p>
          <a:p>
            <a:pPr algn="just">
              <a:buNone/>
            </a:pPr>
            <a:r>
              <a:rPr lang="ru-RU" sz="2000" dirty="0" smtClean="0">
                <a:latin typeface="Times New Roman" pitchFamily="18" charset="0"/>
                <a:cs typeface="Times New Roman" pitchFamily="18" charset="0"/>
              </a:rPr>
              <a:t>     Имущество, на которое установлена ипотека, остается у залогодателя в его владении и пользовании.</a:t>
            </a:r>
          </a:p>
          <a:p>
            <a:pPr algn="just">
              <a:buNone/>
            </a:pPr>
            <a:r>
              <a:rPr lang="ru-RU" sz="2000" dirty="0" smtClean="0">
                <a:latin typeface="Times New Roman" pitchFamily="18" charset="0"/>
                <a:cs typeface="Times New Roman" pitchFamily="18" charset="0"/>
              </a:rPr>
              <a:t>      </a:t>
            </a:r>
          </a:p>
          <a:p>
            <a:pPr>
              <a:buNone/>
            </a:pPr>
            <a:endParaRPr lang="ru-RU" sz="1600" b="1"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4"/>
            <a:ext cx="7929618" cy="5632311"/>
          </a:xfrm>
          <a:prstGeom prst="rect">
            <a:avLst/>
          </a:prstGeom>
        </p:spPr>
        <p:txBody>
          <a:bodyPr wrap="square">
            <a:spAutoFit/>
          </a:bodyPr>
          <a:lstStyle/>
          <a:p>
            <a:pPr algn="just">
              <a:buNone/>
            </a:pPr>
            <a:r>
              <a:rPr lang="ru-RU" sz="2400" dirty="0" smtClean="0">
                <a:latin typeface="Times New Roman" pitchFamily="18" charset="0"/>
                <a:cs typeface="Times New Roman" pitchFamily="18" charset="0"/>
              </a:rPr>
              <a:t>     2. К залогу недвижимого имущества, возникающему на основании федерального закона при наступлении указанных в нем обстоятельств (далее - ипотека в силу закона), соответственно применяются правила о залоге, возникающем в силу договора об ипотеке, если федеральным законом не установлено иное.</a:t>
            </a:r>
          </a:p>
          <a:p>
            <a:pPr algn="just">
              <a:buNone/>
            </a:pPr>
            <a:r>
              <a:rPr lang="ru-RU" sz="2400" dirty="0" smtClean="0">
                <a:latin typeface="Times New Roman" pitchFamily="18" charset="0"/>
                <a:cs typeface="Times New Roman" pitchFamily="18" charset="0"/>
              </a:rPr>
              <a:t>      3. Общие правила о залоге, содержащиеся в Гражданском </a:t>
            </a:r>
            <a:r>
              <a:rPr lang="ru-RU" sz="2400" dirty="0" smtClean="0">
                <a:solidFill>
                  <a:srgbClr val="002060"/>
                </a:solidFill>
                <a:latin typeface="Times New Roman" pitchFamily="18" charset="0"/>
                <a:cs typeface="Times New Roman" pitchFamily="18" charset="0"/>
                <a:hlinkClick r:id="rId2" tooltip="&quot;Гражданский кодекс Российской Федерации (часть первая)&quot; от 30.11.1994 N 51-ФЗ&#10;(ред. от 05.05.2014, с изм. от 23.06.2014)&#10;(с изм. и доп., вступ. в силу с 01.07.2014)"/>
              </a:rPr>
              <a:t>кодексе</a:t>
            </a:r>
            <a:r>
              <a:rPr lang="ru-RU" sz="2400" dirty="0" smtClean="0">
                <a:latin typeface="Times New Roman" pitchFamily="18" charset="0"/>
                <a:cs typeface="Times New Roman" pitchFamily="18" charset="0"/>
              </a:rPr>
              <a:t> Российской Федерации, применяются к отношениям по договору об ипотеке в случаях, когда указанным Кодексом или настоящим Федеральным законом не установлены иные правила.</a:t>
            </a:r>
          </a:p>
          <a:p>
            <a:pPr algn="just">
              <a:buNone/>
            </a:pPr>
            <a:r>
              <a:rPr lang="ru-RU" sz="2400" dirty="0" smtClean="0">
                <a:latin typeface="Times New Roman" pitchFamily="18" charset="0"/>
                <a:cs typeface="Times New Roman" pitchFamily="18" charset="0"/>
              </a:rPr>
              <a:t>     4. Залог земельных участков, предприятий, зданий, сооружений, квартир и другого недвижимого имущества может возникать лишь постольку, поскольку их оборот допускается федеральными законами.</a:t>
            </a:r>
            <a:endParaRPr lang="ru-RU" sz="2400"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noAutofit/>
          </a:bodyPr>
          <a:lstStyle/>
          <a:p>
            <a:r>
              <a:rPr lang="ru-RU" sz="2800" b="1" dirty="0" smtClean="0">
                <a:latin typeface="Times New Roman" pitchFamily="18" charset="0"/>
                <a:cs typeface="Times New Roman" pitchFamily="18" charset="0"/>
              </a:rPr>
              <a:t>Федеральный закон о приватизации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жилищного фонда в РФ</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357298"/>
            <a:ext cx="8286808" cy="5114924"/>
          </a:xfrm>
        </p:spPr>
        <p:txBody>
          <a:bodyPr>
            <a:normAutofit/>
          </a:bodyPr>
          <a:lstStyle/>
          <a:p>
            <a:pPr algn="just">
              <a:buNone/>
            </a:pPr>
            <a:r>
              <a:rPr lang="ru-RU" sz="2000" b="1" dirty="0" smtClean="0"/>
              <a:t>      </a:t>
            </a:r>
            <a:r>
              <a:rPr lang="ru-RU" sz="2000" b="1" dirty="0" smtClean="0">
                <a:latin typeface="Times New Roman" pitchFamily="18" charset="0"/>
                <a:cs typeface="Times New Roman" pitchFamily="18" charset="0"/>
              </a:rPr>
              <a:t>Статья 2.</a:t>
            </a:r>
            <a:r>
              <a:rPr lang="ru-RU" sz="2000" dirty="0" smtClean="0">
                <a:latin typeface="Times New Roman" pitchFamily="18" charset="0"/>
                <a:cs typeface="Times New Roman" pitchFamily="18" charset="0"/>
              </a:rPr>
              <a:t> Граждане Российской Федерации, занимающие жилые помещения в государственном и муниципальном жилищном фонде, включая жилищный фонд, находящийся в хозяйственном ведении предприятий или оперативном управлении учреждений (ведомственный фонд), на условиях социального найма, вправе с согласия всех совместно проживающих совершеннолетних членов семьи, а также несовершеннолетних в возрасте от 14 до 18 лет приобрести эти помещения в собственность на условиях, предусмотренных настоящим Законом, иными нормативными актами Российской Федерации и субъектов Российской Федерации. Жилые помещения передаются в общую собственность либо в собственность одного из совместно проживающих лиц, в том числе несовершеннолетних.</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8286808" cy="6000792"/>
          </a:xfrm>
        </p:spPr>
        <p:txBody>
          <a:bodyPr>
            <a:normAutofit lnSpcReduction="10000"/>
          </a:bodyPr>
          <a:lstStyle/>
          <a:p>
            <a:pPr>
              <a:buNone/>
            </a:pPr>
            <a:r>
              <a:rPr lang="ru-RU" b="1" dirty="0" smtClean="0"/>
              <a:t>     </a:t>
            </a:r>
            <a:r>
              <a:rPr lang="ru-RU" sz="2800" b="1" dirty="0" smtClean="0"/>
              <a:t>Конституция РФ </a:t>
            </a:r>
          </a:p>
          <a:p>
            <a:pPr>
              <a:buNone/>
            </a:pPr>
            <a:r>
              <a:rPr lang="ru-RU" sz="2800" b="1" dirty="0" smtClean="0"/>
              <a:t>     Статья 41</a:t>
            </a:r>
          </a:p>
          <a:p>
            <a:pPr algn="just">
              <a:buNone/>
            </a:pPr>
            <a:r>
              <a:rPr lang="ru-RU" dirty="0" smtClean="0"/>
              <a:t>   </a:t>
            </a:r>
            <a:r>
              <a:rPr lang="ru-RU" sz="2200" dirty="0" smtClean="0">
                <a:latin typeface="Times New Roman" pitchFamily="18" charset="0"/>
                <a:cs typeface="Times New Roman" pitchFamily="18" charset="0"/>
              </a:rPr>
              <a:t>1. Каждый имеет право на охрану здоровья и медицинскую помощь.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 страховых взносов, других поступлений. </a:t>
            </a:r>
          </a:p>
          <a:p>
            <a:pPr algn="just">
              <a:buNone/>
            </a:pPr>
            <a:r>
              <a:rPr lang="ru-RU" sz="2200" dirty="0" smtClean="0">
                <a:latin typeface="Times New Roman" pitchFamily="18" charset="0"/>
                <a:cs typeface="Times New Roman" pitchFamily="18" charset="0"/>
              </a:rPr>
              <a:t>    2. В Российской Федерации финансируются федеральные программы охраны и укрепления здоровья населения, принимаются меры по развитию государственной, муниципальной, частной систем здравоохранения, поощряется деятельность, способствующая укреплению здоровья человека, развитию физической культуры и спорта, экологическому и санитарно-эпидемиологическому благополучию. </a:t>
            </a:r>
          </a:p>
          <a:p>
            <a:pPr algn="just">
              <a:buNone/>
            </a:pPr>
            <a:r>
              <a:rPr lang="ru-RU" sz="2200" dirty="0" smtClean="0">
                <a:latin typeface="Times New Roman" pitchFamily="18" charset="0"/>
                <a:cs typeface="Times New Roman" pitchFamily="18" charset="0"/>
              </a:rPr>
              <a:t>    3. Сокрытие должностными лицами фактов и обстоятельств, создающих угрозу для жизни и здоровья людей, влечет за собой ответственность в соответствии с федеральным законом. </a:t>
            </a:r>
          </a:p>
          <a:p>
            <a:pPr>
              <a:buNone/>
            </a:pPr>
            <a:endParaRPr lang="ru-RU"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8258172" cy="838200"/>
          </a:xfrm>
        </p:spPr>
        <p:txBody>
          <a:bodyPr>
            <a:noAutofit/>
          </a:bodyPr>
          <a:lstStyle/>
          <a:p>
            <a:r>
              <a:rPr lang="ru-RU" sz="2800" b="1" dirty="0" smtClean="0">
                <a:latin typeface="Times New Roman" pitchFamily="18" charset="0"/>
                <a:cs typeface="Times New Roman" pitchFamily="18" charset="0"/>
              </a:rPr>
              <a:t>Федеральный закон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о медицинском страховании граждан в РФ</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642910" y="1428736"/>
            <a:ext cx="7858180" cy="5043486"/>
          </a:xfrm>
        </p:spPr>
        <p:txBody>
          <a:bodyPr>
            <a:normAutofit lnSpcReduction="10000"/>
          </a:bodyPr>
          <a:lstStyle/>
          <a:p>
            <a:pPr algn="just">
              <a:buNone/>
            </a:pPr>
            <a:r>
              <a:rPr lang="ru-RU" sz="2000" b="1" dirty="0" smtClean="0"/>
              <a:t>    </a:t>
            </a:r>
            <a:r>
              <a:rPr lang="ru-RU" sz="2400" b="1" dirty="0" smtClean="0">
                <a:latin typeface="Times New Roman" pitchFamily="18" charset="0"/>
                <a:cs typeface="Times New Roman" pitchFamily="18" charset="0"/>
              </a:rPr>
              <a:t>Статья 1. Предмет регулирования настоящего</a:t>
            </a:r>
          </a:p>
          <a:p>
            <a:pPr algn="just">
              <a:buNone/>
            </a:pPr>
            <a:r>
              <a:rPr lang="ru-RU" sz="2400" b="1" dirty="0" smtClean="0">
                <a:latin typeface="Times New Roman" pitchFamily="18" charset="0"/>
                <a:cs typeface="Times New Roman" pitchFamily="18" charset="0"/>
              </a:rPr>
              <a:t>   Федерального закона</a:t>
            </a:r>
          </a:p>
          <a:p>
            <a:pPr algn="just">
              <a:buNone/>
            </a:pPr>
            <a:r>
              <a:rPr lang="ru-RU" sz="2400" dirty="0" smtClean="0">
                <a:latin typeface="Times New Roman" pitchFamily="18" charset="0"/>
                <a:cs typeface="Times New Roman" pitchFamily="18" charset="0"/>
              </a:rPr>
              <a:t>    Настоящий Федеральный закон регулирует отношения, возникающие в связи с осуществлением обязательного медицинского страхования, в том числе определяет правовое положение субъектов обязательного медицинского страхования и участников обязательного медицинского страхования, основания возникновения их прав и обязанностей, гарантии их реализации, отношения и ответственность, связанные с уплатой страховых взносов на обязательное медицинское страхование неработающего населения.</a:t>
            </a:r>
          </a:p>
          <a:p>
            <a:pPr algn="just">
              <a:buNone/>
            </a:pPr>
            <a:r>
              <a:rPr lang="ru-RU" sz="2400" b="1" dirty="0" smtClean="0">
                <a:latin typeface="Times New Roman" pitchFamily="18" charset="0"/>
                <a:cs typeface="Times New Roman" pitchFamily="18" charset="0"/>
              </a:rPr>
              <a:t>      </a:t>
            </a:r>
            <a:endParaRPr lang="ru-RU" sz="2400"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14356"/>
            <a:ext cx="7929618" cy="4893647"/>
          </a:xfrm>
          <a:prstGeom prst="rect">
            <a:avLst/>
          </a:prstGeom>
        </p:spPr>
        <p:txBody>
          <a:bodyPr wrap="square">
            <a:spAutoFit/>
          </a:bodyPr>
          <a:lstStyle/>
          <a:p>
            <a:pPr algn="just">
              <a:buNone/>
            </a:pPr>
            <a:r>
              <a:rPr lang="ru-RU" sz="2400" b="1" dirty="0" smtClean="0">
                <a:latin typeface="Times New Roman" pitchFamily="18" charset="0"/>
                <a:cs typeface="Times New Roman" pitchFamily="18" charset="0"/>
              </a:rPr>
              <a:t>Статья 9. Субъекты обязательного медицинского страхования и участники обязательного медицинского страхования</a:t>
            </a:r>
            <a:endParaRPr lang="ru-RU" sz="2400" dirty="0" smtClean="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1. Субъектами обязательного медицинского страхования являются:</a:t>
            </a:r>
          </a:p>
          <a:p>
            <a:pPr algn="just">
              <a:buNone/>
            </a:pPr>
            <a:r>
              <a:rPr lang="ru-RU" sz="2400" dirty="0" smtClean="0">
                <a:latin typeface="Times New Roman" pitchFamily="18" charset="0"/>
                <a:cs typeface="Times New Roman" pitchFamily="18" charset="0"/>
              </a:rPr>
              <a:t>      1) застрахованные лица;</a:t>
            </a:r>
          </a:p>
          <a:p>
            <a:pPr algn="just">
              <a:buNone/>
            </a:pPr>
            <a:r>
              <a:rPr lang="ru-RU" sz="2400" dirty="0" smtClean="0">
                <a:latin typeface="Times New Roman" pitchFamily="18" charset="0"/>
                <a:cs typeface="Times New Roman" pitchFamily="18" charset="0"/>
              </a:rPr>
              <a:t>      2) страхователи;</a:t>
            </a:r>
          </a:p>
          <a:p>
            <a:pPr algn="just">
              <a:buNone/>
            </a:pPr>
            <a:r>
              <a:rPr lang="ru-RU" sz="2400" dirty="0" smtClean="0">
                <a:latin typeface="Times New Roman" pitchFamily="18" charset="0"/>
                <a:cs typeface="Times New Roman" pitchFamily="18" charset="0"/>
              </a:rPr>
              <a:t>      3) Федеральный фонд.</a:t>
            </a:r>
          </a:p>
          <a:p>
            <a:pPr algn="just">
              <a:buNone/>
            </a:pPr>
            <a:r>
              <a:rPr lang="ru-RU" sz="2400" dirty="0" smtClean="0">
                <a:latin typeface="Times New Roman" pitchFamily="18" charset="0"/>
                <a:cs typeface="Times New Roman" pitchFamily="18" charset="0"/>
              </a:rPr>
              <a:t> 2. Участниками обязательного медицинского страхования являются:</a:t>
            </a:r>
          </a:p>
          <a:p>
            <a:pPr algn="just">
              <a:buNone/>
            </a:pPr>
            <a:r>
              <a:rPr lang="ru-RU" sz="2400" dirty="0" smtClean="0">
                <a:latin typeface="Times New Roman" pitchFamily="18" charset="0"/>
                <a:cs typeface="Times New Roman" pitchFamily="18" charset="0"/>
              </a:rPr>
              <a:t>      1) территориальные фонды;</a:t>
            </a:r>
          </a:p>
          <a:p>
            <a:pPr algn="just">
              <a:buNone/>
            </a:pPr>
            <a:r>
              <a:rPr lang="ru-RU" sz="2400" dirty="0" smtClean="0">
                <a:latin typeface="Times New Roman" pitchFamily="18" charset="0"/>
                <a:cs typeface="Times New Roman" pitchFamily="18" charset="0"/>
              </a:rPr>
              <a:t>      2) страховые медицинские организации;</a:t>
            </a:r>
          </a:p>
          <a:p>
            <a:pPr algn="just">
              <a:buNone/>
            </a:pPr>
            <a:r>
              <a:rPr lang="ru-RU" sz="2400" dirty="0" smtClean="0">
                <a:latin typeface="Times New Roman" pitchFamily="18" charset="0"/>
                <a:cs typeface="Times New Roman" pitchFamily="18" charset="0"/>
              </a:rPr>
              <a:t>      3) медицинские организации.</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2800" b="1" dirty="0" smtClean="0"/>
              <a:t>Федеральный закон о трудовых пенсиях в РФ</a:t>
            </a:r>
            <a:endParaRPr lang="ru-RU" sz="2800" b="1" dirty="0"/>
          </a:p>
        </p:txBody>
      </p:sp>
      <p:sp>
        <p:nvSpPr>
          <p:cNvPr id="3" name="Содержимое 2"/>
          <p:cNvSpPr>
            <a:spLocks noGrp="1"/>
          </p:cNvSpPr>
          <p:nvPr>
            <p:ph idx="1"/>
          </p:nvPr>
        </p:nvSpPr>
        <p:spPr>
          <a:xfrm>
            <a:off x="428596" y="1357298"/>
            <a:ext cx="8072494" cy="4972048"/>
          </a:xfrm>
        </p:spPr>
        <p:txBody>
          <a:bodyPr>
            <a:normAutofit/>
          </a:bodyPr>
          <a:lstStyle/>
          <a:p>
            <a:pPr algn="just">
              <a:buNone/>
            </a:pPr>
            <a:r>
              <a:rPr lang="ru-RU" sz="16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Статья 3. Лица, имеющие право на трудовую пенсию</a:t>
            </a:r>
          </a:p>
          <a:p>
            <a:pPr algn="just">
              <a:buNone/>
            </a:pPr>
            <a:r>
              <a:rPr lang="ru-RU" sz="2000" dirty="0" smtClean="0">
                <a:latin typeface="Times New Roman" pitchFamily="18" charset="0"/>
                <a:cs typeface="Times New Roman" pitchFamily="18" charset="0"/>
              </a:rPr>
              <a:t>     Право на трудовую пенсию имеют граждане Российской Федерации, застрахованные в соответствии с Федеральным законом "Об обязательном пенсионном страховании в Российской Федерации", при соблюдении ими условий, предусмотренных настоящим Федеральным законом.</a:t>
            </a:r>
          </a:p>
          <a:p>
            <a:pPr algn="just">
              <a:buNone/>
            </a:pPr>
            <a:r>
              <a:rPr lang="ru-RU" sz="2000" dirty="0" smtClean="0">
                <a:latin typeface="Times New Roman" pitchFamily="18" charset="0"/>
                <a:cs typeface="Times New Roman" pitchFamily="18" charset="0"/>
              </a:rPr>
              <a:t>     Нетрудоспособные члены семей лиц, указанных в части первой настоящей статьи, имеют право на трудовую пенсию в случаях, предусмотренных статьей 9 настоящего Федерального закона.</a:t>
            </a:r>
          </a:p>
          <a:p>
            <a:pPr algn="just">
              <a:buNone/>
            </a:pPr>
            <a:r>
              <a:rPr lang="ru-RU" sz="2000" dirty="0" smtClean="0">
                <a:latin typeface="Times New Roman" pitchFamily="18" charset="0"/>
                <a:cs typeface="Times New Roman" pitchFamily="18" charset="0"/>
              </a:rPr>
              <a:t>     Иностранные граждане и лица без гражданства, постоянно проживающие в Российской Федерации, имеют право на трудовую пенсию наравне с гражданами Российской Федерации, за исключением случаев, установленных федеральным законом или международным договором Российской Федерации.</a:t>
            </a:r>
          </a:p>
          <a:p>
            <a:pPr algn="just">
              <a:buNone/>
            </a:pPr>
            <a:r>
              <a:rPr lang="ru-RU" sz="2000" dirty="0" smtClean="0">
                <a:latin typeface="Times New Roman" pitchFamily="18" charset="0"/>
                <a:cs typeface="Times New Roman" pitchFamily="18" charset="0"/>
              </a:rPr>
              <a:t>   </a:t>
            </a:r>
            <a:endParaRPr lang="ru-RU" sz="2000"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71480"/>
            <a:ext cx="8001056" cy="4708981"/>
          </a:xfrm>
          <a:prstGeom prst="rect">
            <a:avLst/>
          </a:prstGeom>
        </p:spPr>
        <p:txBody>
          <a:bodyPr wrap="square">
            <a:spAutoFit/>
          </a:bodyPr>
          <a:lstStyle/>
          <a:p>
            <a:pPr algn="just">
              <a:buNone/>
            </a:pPr>
            <a:r>
              <a:rPr lang="ru-RU" sz="2000" b="1" dirty="0" smtClean="0">
                <a:latin typeface="Times New Roman" pitchFamily="18" charset="0"/>
                <a:cs typeface="Times New Roman" pitchFamily="18" charset="0"/>
              </a:rPr>
              <a:t>Статья 4. Право на выбор пенсии</a:t>
            </a:r>
          </a:p>
          <a:p>
            <a:pPr algn="just">
              <a:buNone/>
            </a:pPr>
            <a:endParaRPr lang="ru-RU" sz="2000" b="1"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1. Гражданам, имеющим право на одновременное получение трудовых пенсий различных видов, в соответствии с настоящим Федеральным законом устанавливается одна пенсия по их выбору.</a:t>
            </a:r>
          </a:p>
          <a:p>
            <a:pPr algn="just">
              <a:buNone/>
            </a:pPr>
            <a:r>
              <a:rPr lang="ru-RU" sz="2000" dirty="0" smtClean="0">
                <a:latin typeface="Times New Roman" pitchFamily="18" charset="0"/>
                <a:cs typeface="Times New Roman" pitchFamily="18" charset="0"/>
              </a:rPr>
              <a:t>       2. В случаях, предусмотренных Федеральным законом "О государственном пенсионном обеспечении в Российской Федерации", допускается одновременное получение пенсии по государственному пенсионному обеспечению, установленной в соответствии с указанным Федеральным законом, и трудовой пенсии (части трудовой пенсии), установленной в соответствии с настоящим Федеральным законом.</a:t>
            </a:r>
          </a:p>
          <a:p>
            <a:pPr algn="just">
              <a:buNone/>
            </a:pPr>
            <a:r>
              <a:rPr lang="ru-RU" sz="2000" dirty="0" smtClean="0">
                <a:latin typeface="Times New Roman" pitchFamily="18" charset="0"/>
                <a:cs typeface="Times New Roman" pitchFamily="18" charset="0"/>
              </a:rPr>
              <a:t>       3. Обращение за назначением трудовой пенсии (части трудовой пенсии) может осуществляться в любое время после возникновения права на трудовую пенсию (часть трудовой пенсии) без ограничения каким-либо сроком.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2060"/>
                </a:solidFill>
              </a:rPr>
              <a:t>Статья 1 Конституции РФ</a:t>
            </a:r>
            <a:endParaRPr lang="ru-RU" b="1" dirty="0">
              <a:solidFill>
                <a:srgbClr val="002060"/>
              </a:solidFill>
            </a:endParaRPr>
          </a:p>
        </p:txBody>
      </p:sp>
      <p:sp>
        <p:nvSpPr>
          <p:cNvPr id="3" name="Содержимое 2"/>
          <p:cNvSpPr>
            <a:spLocks noGrp="1"/>
          </p:cNvSpPr>
          <p:nvPr>
            <p:ph sz="quarter" idx="1"/>
          </p:nvPr>
        </p:nvSpPr>
        <p:spPr/>
        <p:txBody>
          <a:bodyPr>
            <a:normAutofit/>
          </a:bodyPr>
          <a:lstStyle/>
          <a:p>
            <a:pPr indent="0" algn="just">
              <a:lnSpc>
                <a:spcPct val="150000"/>
              </a:lnSpc>
              <a:spcBef>
                <a:spcPts val="0"/>
              </a:spcBef>
              <a:buNone/>
            </a:pPr>
            <a:r>
              <a:rPr lang="ru-RU" b="1" dirty="0" smtClean="0">
                <a:latin typeface="Times New Roman" pitchFamily="18" charset="0"/>
                <a:cs typeface="Times New Roman" pitchFamily="18" charset="0"/>
              </a:rPr>
              <a:t>1. Российская Федерация - Россия есть демократическое федеративное правовое государство с республиканской формой правления.                                                        </a:t>
            </a:r>
          </a:p>
          <a:p>
            <a:pPr indent="0" algn="just">
              <a:lnSpc>
                <a:spcPct val="150000"/>
              </a:lnSpc>
              <a:spcBef>
                <a:spcPts val="0"/>
              </a:spcBef>
              <a:buNone/>
            </a:pPr>
            <a:r>
              <a:rPr lang="ru-RU" b="1" dirty="0" smtClean="0">
                <a:latin typeface="Times New Roman" pitchFamily="18" charset="0"/>
                <a:cs typeface="Times New Roman" pitchFamily="18" charset="0"/>
              </a:rPr>
              <a:t>2. Наименования Российская Федерация и Россия равнозначны.</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0"/>
            <a:ext cx="8001056" cy="6858000"/>
          </a:xfrm>
        </p:spPr>
        <p:txBody>
          <a:bodyPr>
            <a:normAutofit/>
          </a:bodyPr>
          <a:lstStyle/>
          <a:p>
            <a:pPr>
              <a:buNone/>
            </a:pPr>
            <a:r>
              <a:rPr lang="ru-RU" sz="1600" b="1" dirty="0" smtClean="0"/>
              <a:t>  </a:t>
            </a:r>
          </a:p>
          <a:p>
            <a:pPr>
              <a:buNone/>
            </a:pPr>
            <a:endParaRPr lang="ru-RU" sz="1600" b="1"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Статья 5. Виды трудовых пенсий</a:t>
            </a:r>
          </a:p>
          <a:p>
            <a:pPr>
              <a:buNone/>
            </a:pPr>
            <a:r>
              <a:rPr lang="ru-RU" sz="2000" dirty="0" smtClean="0">
                <a:latin typeface="Times New Roman" pitchFamily="18" charset="0"/>
                <a:cs typeface="Times New Roman" pitchFamily="18" charset="0"/>
              </a:rPr>
              <a:t>     1. В соответствии с настоящим Федеральным законом устанавливаются следующие виды трудовых пенсий:</a:t>
            </a:r>
          </a:p>
          <a:p>
            <a:pPr>
              <a:buNone/>
            </a:pPr>
            <a:r>
              <a:rPr lang="ru-RU" sz="2000" dirty="0" smtClean="0">
                <a:latin typeface="Times New Roman" pitchFamily="18" charset="0"/>
                <a:cs typeface="Times New Roman" pitchFamily="18" charset="0"/>
              </a:rPr>
              <a:t>     1) трудовая пенсия по старости;</a:t>
            </a:r>
          </a:p>
          <a:p>
            <a:pPr>
              <a:buNone/>
            </a:pPr>
            <a:r>
              <a:rPr lang="ru-RU" sz="2000" dirty="0" smtClean="0">
                <a:latin typeface="Times New Roman" pitchFamily="18" charset="0"/>
                <a:cs typeface="Times New Roman" pitchFamily="18" charset="0"/>
              </a:rPr>
              <a:t>     2) трудовая пенсия по инвалидности;</a:t>
            </a:r>
          </a:p>
          <a:p>
            <a:pPr>
              <a:buNone/>
            </a:pPr>
            <a:r>
              <a:rPr lang="ru-RU" sz="2000" dirty="0" smtClean="0">
                <a:latin typeface="Times New Roman" pitchFamily="18" charset="0"/>
                <a:cs typeface="Times New Roman" pitchFamily="18" charset="0"/>
              </a:rPr>
              <a:t>     3) трудовая пенсия по случаю потери кормильца.</a:t>
            </a:r>
          </a:p>
          <a:p>
            <a:pPr>
              <a:buNone/>
            </a:pPr>
            <a:r>
              <a:rPr lang="ru-RU" sz="2000" dirty="0" smtClean="0">
                <a:latin typeface="Times New Roman" pitchFamily="18" charset="0"/>
                <a:cs typeface="Times New Roman" pitchFamily="18" charset="0"/>
              </a:rPr>
              <a:t>     2. Трудовая пенсия по старости может состоять из следующих частей:</a:t>
            </a:r>
          </a:p>
          <a:p>
            <a:pPr>
              <a:buNone/>
            </a:pPr>
            <a:r>
              <a:rPr lang="ru-RU" sz="2000" dirty="0" smtClean="0">
                <a:latin typeface="Times New Roman" pitchFamily="18" charset="0"/>
                <a:cs typeface="Times New Roman" pitchFamily="18" charset="0"/>
              </a:rPr>
              <a:t>     1) страховой части;</a:t>
            </a:r>
          </a:p>
          <a:p>
            <a:pPr>
              <a:buNone/>
            </a:pPr>
            <a:r>
              <a:rPr lang="ru-RU" sz="2000" dirty="0" smtClean="0">
                <a:latin typeface="Times New Roman" pitchFamily="18" charset="0"/>
                <a:cs typeface="Times New Roman" pitchFamily="18" charset="0"/>
              </a:rPr>
              <a:t>      2) накопительной части.</a:t>
            </a:r>
          </a:p>
          <a:p>
            <a:pPr>
              <a:buNone/>
            </a:pPr>
            <a:endParaRPr lang="ru-RU" sz="2000"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  Статья 7. Условия назначения трудовой пенсии по старости</a:t>
            </a:r>
          </a:p>
          <a:p>
            <a:pPr>
              <a:buNone/>
            </a:pPr>
            <a:r>
              <a:rPr lang="ru-RU" sz="2000" dirty="0" smtClean="0">
                <a:latin typeface="Times New Roman" pitchFamily="18" charset="0"/>
                <a:cs typeface="Times New Roman" pitchFamily="18" charset="0"/>
              </a:rPr>
              <a:t>     1. Право на трудовую пенсию по старости имеют мужчины, достигшие возраста 60 лет, и женщины, достигшие возраста 55 лет.</a:t>
            </a:r>
          </a:p>
          <a:p>
            <a:pPr>
              <a:buNone/>
            </a:pPr>
            <a:r>
              <a:rPr lang="ru-RU" sz="2000" dirty="0" smtClean="0">
                <a:latin typeface="Times New Roman" pitchFamily="18" charset="0"/>
                <a:cs typeface="Times New Roman" pitchFamily="18" charset="0"/>
              </a:rPr>
              <a:t>     2. Трудовая пенсия по старости назначается при наличии не менее пяти лет страхового стажа.</a:t>
            </a:r>
          </a:p>
          <a:p>
            <a:pPr>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5379826.png"/>
          <p:cNvPicPr>
            <a:picLocks noGrp="1" noChangeAspect="1" noChangeArrowheads="1"/>
          </p:cNvPicPr>
          <p:nvPr>
            <p:ph idx="1"/>
          </p:nvPr>
        </p:nvPicPr>
        <p:blipFill>
          <a:blip r:embed="rId2" cstate="print"/>
          <a:srcRect/>
          <a:stretch>
            <a:fillRect/>
          </a:stretch>
        </p:blipFill>
        <p:spPr bwMode="auto">
          <a:xfrm>
            <a:off x="928662" y="785794"/>
            <a:ext cx="7272807" cy="5400600"/>
          </a:xfrm>
          <a:prstGeom prst="rect">
            <a:avLst/>
          </a:prstGeom>
          <a:noFill/>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85794"/>
            <a:ext cx="8686800" cy="1631604"/>
          </a:xfrm>
        </p:spPr>
        <p:txBody>
          <a:bodyPr>
            <a:normAutofit fontScale="90000"/>
          </a:bodyPr>
          <a:lstStyle/>
          <a:p>
            <a:pPr algn="ctr"/>
            <a:r>
              <a:rPr lang="ru-RU"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Урок «Международно-правовая защита жертв вооруженных конфликтов»</a:t>
            </a:r>
            <a:endParaRPr lang="ru-RU"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Прямоугольник 3"/>
          <p:cNvSpPr/>
          <p:nvPr/>
        </p:nvSpPr>
        <p:spPr>
          <a:xfrm>
            <a:off x="785786" y="2928934"/>
            <a:ext cx="5762731" cy="461665"/>
          </a:xfrm>
          <a:prstGeom prst="rect">
            <a:avLst/>
          </a:prstGeom>
          <a:noFill/>
        </p:spPr>
        <p:txBody>
          <a:bodyPr wrap="none" lIns="91440" tIns="45720" rIns="91440" bIns="45720">
            <a:spAutoFit/>
          </a:bodyP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Международное гуманитарное право.</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857224" y="3286124"/>
            <a:ext cx="6828729" cy="830997"/>
          </a:xfrm>
          <a:prstGeom prst="rect">
            <a:avLst/>
          </a:prstGeom>
          <a:noFill/>
        </p:spPr>
        <p:txBody>
          <a:bodyPr wrap="none" lIns="91440" tIns="45720" rIns="91440" bIns="45720">
            <a:spAutoFit/>
          </a:bodyPr>
          <a:lstStyle/>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Особенности международного гуманитарного</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права, его значение.</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928662" y="2500306"/>
            <a:ext cx="5554982" cy="523220"/>
          </a:xfrm>
          <a:prstGeom prst="rect">
            <a:avLst/>
          </a:prstGeom>
          <a:noFill/>
        </p:spPr>
        <p:txBody>
          <a:bodyPr wrap="none" lIns="91440" tIns="45720" rIns="91440" bIns="45720">
            <a:spAutoFit/>
          </a:bodyPr>
          <a:lstStyle/>
          <a:p>
            <a:pPr algn="ct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План изучения нового материала</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Documents and Settings\Каб19\Рабочий стол\МГП\Герника.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143108" y="2285992"/>
            <a:ext cx="4929222" cy="2928958"/>
          </a:xfrm>
          <a:prstGeom prst="ellipse">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algn="ctr">
              <a:buNone/>
            </a:pP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Война</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 name="Прямая со стрелкой 4"/>
          <p:cNvCxnSpPr/>
          <p:nvPr/>
        </p:nvCxnSpPr>
        <p:spPr>
          <a:xfrm rot="16200000" flipV="1">
            <a:off x="1571604" y="2143116"/>
            <a:ext cx="785813"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928662" y="1643050"/>
            <a:ext cx="1316386" cy="461665"/>
          </a:xfrm>
          <a:prstGeom prst="rect">
            <a:avLst/>
          </a:prstGeom>
        </p:spPr>
        <p:txBody>
          <a:bodyPr wrap="none">
            <a:spAutoFit/>
          </a:bodyPr>
          <a:lstStyle/>
          <a:p>
            <a:r>
              <a:rPr lang="ru-RU" sz="2400" b="1" dirty="0" smtClean="0"/>
              <a:t>сироты</a:t>
            </a:r>
            <a:endParaRPr lang="ru-RU" sz="2400" b="1" dirty="0"/>
          </a:p>
        </p:txBody>
      </p:sp>
      <p:cxnSp>
        <p:nvCxnSpPr>
          <p:cNvPr id="7" name="Прямая со стрелкой 6"/>
          <p:cNvCxnSpPr/>
          <p:nvPr/>
        </p:nvCxnSpPr>
        <p:spPr>
          <a:xfrm rot="10800000">
            <a:off x="1571604" y="3286124"/>
            <a:ext cx="42862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14282" y="2857496"/>
            <a:ext cx="2037364" cy="461665"/>
          </a:xfrm>
          <a:prstGeom prst="rect">
            <a:avLst/>
          </a:prstGeom>
        </p:spPr>
        <p:txBody>
          <a:bodyPr wrap="square">
            <a:spAutoFit/>
          </a:bodyPr>
          <a:lstStyle/>
          <a:p>
            <a:r>
              <a:rPr lang="ru-RU" sz="2400" b="1" dirty="0" smtClean="0"/>
              <a:t>раненые</a:t>
            </a:r>
            <a:endParaRPr lang="ru-RU" sz="2400" b="1" dirty="0"/>
          </a:p>
        </p:txBody>
      </p:sp>
      <p:cxnSp>
        <p:nvCxnSpPr>
          <p:cNvPr id="9" name="Прямая со стрелкой 8"/>
          <p:cNvCxnSpPr/>
          <p:nvPr/>
        </p:nvCxnSpPr>
        <p:spPr>
          <a:xfrm rot="10800000" flipV="1">
            <a:off x="1071538" y="4357694"/>
            <a:ext cx="928687"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85720" y="4857760"/>
            <a:ext cx="1335237" cy="461665"/>
          </a:xfrm>
          <a:prstGeom prst="rect">
            <a:avLst/>
          </a:prstGeom>
        </p:spPr>
        <p:txBody>
          <a:bodyPr wrap="none">
            <a:spAutoFit/>
          </a:bodyPr>
          <a:lstStyle/>
          <a:p>
            <a:r>
              <a:rPr lang="ru-RU" sz="2400" b="1" dirty="0" smtClean="0"/>
              <a:t>нищета</a:t>
            </a:r>
            <a:endParaRPr lang="ru-RU" sz="2400" b="1" dirty="0"/>
          </a:p>
        </p:txBody>
      </p:sp>
      <p:cxnSp>
        <p:nvCxnSpPr>
          <p:cNvPr id="11" name="Прямая со стрелкой 10"/>
          <p:cNvCxnSpPr/>
          <p:nvPr/>
        </p:nvCxnSpPr>
        <p:spPr>
          <a:xfrm rot="5400000">
            <a:off x="2035953" y="5179229"/>
            <a:ext cx="10001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785918" y="6000768"/>
            <a:ext cx="1598771" cy="461665"/>
          </a:xfrm>
          <a:prstGeom prst="rect">
            <a:avLst/>
          </a:prstGeom>
        </p:spPr>
        <p:txBody>
          <a:bodyPr wrap="none">
            <a:spAutoFit/>
          </a:bodyPr>
          <a:lstStyle/>
          <a:p>
            <a:r>
              <a:rPr lang="ru-RU" sz="2400" b="1" dirty="0" smtClean="0"/>
              <a:t>беженцы</a:t>
            </a:r>
            <a:endParaRPr lang="ru-RU" sz="2400" b="1" dirty="0"/>
          </a:p>
        </p:txBody>
      </p:sp>
      <p:cxnSp>
        <p:nvCxnSpPr>
          <p:cNvPr id="13" name="Прямая со стрелкой 12"/>
          <p:cNvCxnSpPr>
            <a:endCxn id="16" idx="0"/>
          </p:cNvCxnSpPr>
          <p:nvPr/>
        </p:nvCxnSpPr>
        <p:spPr>
          <a:xfrm rot="16200000" flipH="1">
            <a:off x="4030109" y="5613962"/>
            <a:ext cx="571504" cy="202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643306" y="6000768"/>
            <a:ext cx="1547218" cy="461665"/>
          </a:xfrm>
          <a:prstGeom prst="rect">
            <a:avLst/>
          </a:prstGeom>
        </p:spPr>
        <p:txBody>
          <a:bodyPr wrap="none">
            <a:spAutoFit/>
          </a:bodyPr>
          <a:lstStyle/>
          <a:p>
            <a:r>
              <a:rPr lang="ru-RU" sz="2400" b="1" dirty="0" smtClean="0"/>
              <a:t>пленные</a:t>
            </a:r>
            <a:endParaRPr lang="ru-RU" b="1" dirty="0"/>
          </a:p>
        </p:txBody>
      </p:sp>
      <p:cxnSp>
        <p:nvCxnSpPr>
          <p:cNvPr id="17" name="Прямая со стрелкой 16"/>
          <p:cNvCxnSpPr/>
          <p:nvPr/>
        </p:nvCxnSpPr>
        <p:spPr>
          <a:xfrm rot="16200000" flipH="1">
            <a:off x="5857884" y="5357827"/>
            <a:ext cx="571506" cy="285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5929322" y="5929330"/>
            <a:ext cx="1352743" cy="461665"/>
          </a:xfrm>
          <a:prstGeom prst="rect">
            <a:avLst/>
          </a:prstGeom>
        </p:spPr>
        <p:txBody>
          <a:bodyPr wrap="none">
            <a:spAutoFit/>
          </a:bodyPr>
          <a:lstStyle/>
          <a:p>
            <a:r>
              <a:rPr lang="ru-RU" sz="2400" b="1" dirty="0" smtClean="0"/>
              <a:t>разруха</a:t>
            </a:r>
            <a:endParaRPr lang="ru-RU" sz="2400" b="1" dirty="0"/>
          </a:p>
        </p:txBody>
      </p:sp>
      <p:cxnSp>
        <p:nvCxnSpPr>
          <p:cNvPr id="20" name="Прямая со стрелкой 19"/>
          <p:cNvCxnSpPr/>
          <p:nvPr/>
        </p:nvCxnSpPr>
        <p:spPr>
          <a:xfrm>
            <a:off x="7072330" y="4286256"/>
            <a:ext cx="571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715272" y="4143380"/>
            <a:ext cx="1031757" cy="461665"/>
          </a:xfrm>
          <a:prstGeom prst="rect">
            <a:avLst/>
          </a:prstGeom>
        </p:spPr>
        <p:txBody>
          <a:bodyPr wrap="none">
            <a:spAutoFit/>
          </a:bodyPr>
          <a:lstStyle/>
          <a:p>
            <a:r>
              <a:rPr lang="ru-RU" sz="2400" b="1" dirty="0" smtClean="0"/>
              <a:t>голод</a:t>
            </a:r>
            <a:endParaRPr lang="ru-RU" sz="2400" b="1" dirty="0"/>
          </a:p>
        </p:txBody>
      </p:sp>
      <p:cxnSp>
        <p:nvCxnSpPr>
          <p:cNvPr id="22" name="Прямая со стрелкой 21"/>
          <p:cNvCxnSpPr/>
          <p:nvPr/>
        </p:nvCxnSpPr>
        <p:spPr>
          <a:xfrm flipV="1">
            <a:off x="6786579" y="2214554"/>
            <a:ext cx="571505"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358082" y="2000240"/>
            <a:ext cx="1550617" cy="461665"/>
          </a:xfrm>
          <a:prstGeom prst="rect">
            <a:avLst/>
          </a:prstGeom>
        </p:spPr>
        <p:txBody>
          <a:bodyPr wrap="none">
            <a:spAutoFit/>
          </a:bodyPr>
          <a:lstStyle/>
          <a:p>
            <a:r>
              <a:rPr lang="ru-RU" sz="2400" b="1" dirty="0" smtClean="0"/>
              <a:t>бедствие</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down)">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wipe(down)">
                                      <p:cBhvr>
                                        <p:cTn id="46" dur="500"/>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wipe(down)">
                                      <p:cBhvr>
                                        <p:cTn id="57" dur="500"/>
                                        <p:tgtEl>
                                          <p:spTgt spid="1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wipe(down)">
                                      <p:cBhvr>
                                        <p:cTn id="68" dur="500"/>
                                        <p:tgtEl>
                                          <p:spTgt spid="1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1">
                                            <p:txEl>
                                              <p:pRg st="0" end="0"/>
                                            </p:txEl>
                                          </p:spTgt>
                                        </p:tgtEl>
                                        <p:attrNameLst>
                                          <p:attrName>style.visibility</p:attrName>
                                        </p:attrNameLst>
                                      </p:cBhvr>
                                      <p:to>
                                        <p:strVal val="visible"/>
                                      </p:to>
                                    </p:set>
                                    <p:animEffect transition="in" filter="wipe(down)">
                                      <p:cBhvr>
                                        <p:cTn id="79" dur="500"/>
                                        <p:tgtEl>
                                          <p:spTgt spid="2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down)">
                                      <p:cBhvr>
                                        <p:cTn id="9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build="p"/>
      <p:bldP spid="12" grpId="0" build="p"/>
      <p:bldP spid="16" grpId="0" build="p"/>
      <p:bldP spid="19" grpId="0" build="p"/>
      <p:bldP spid="21" grpId="0" build="p"/>
      <p:bldP spid="24" grpId="0"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5110178"/>
          </a:xfrm>
        </p:spPr>
        <p:txBody>
          <a:bodyPr/>
          <a:lstStyle/>
          <a:p>
            <a:pPr algn="just"/>
            <a:r>
              <a:rPr lang="ru-RU" sz="3200" dirty="0" smtClean="0"/>
              <a:t>За последние 5 тысяч лет - около 14 тысяч войн, погибло 5 миллиардов человек. </a:t>
            </a:r>
          </a:p>
          <a:p>
            <a:pPr algn="just"/>
            <a:r>
              <a:rPr lang="en-US" sz="3200" dirty="0" smtClean="0"/>
              <a:t>XX</a:t>
            </a:r>
            <a:r>
              <a:rPr lang="ru-RU" sz="3200" dirty="0" smtClean="0"/>
              <a:t> век –две Мировые войны, погибло 70 миллионов человек.</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214546" y="1428736"/>
            <a:ext cx="4714876" cy="18034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r>
              <a:rPr lang="ru-RU" b="1" dirty="0" smtClean="0">
                <a:solidFill>
                  <a:schemeClr val="bg1"/>
                </a:solidFill>
              </a:rPr>
              <a:t>Жертвы войны</a:t>
            </a:r>
          </a:p>
          <a:p>
            <a:endParaRPr lang="ru-RU" dirty="0"/>
          </a:p>
        </p:txBody>
      </p:sp>
      <p:cxnSp>
        <p:nvCxnSpPr>
          <p:cNvPr id="5" name="Прямая соединительная линия 4"/>
          <p:cNvCxnSpPr/>
          <p:nvPr/>
        </p:nvCxnSpPr>
        <p:spPr>
          <a:xfrm rot="5400000">
            <a:off x="1464441" y="3107535"/>
            <a:ext cx="1428762" cy="785808"/>
          </a:xfrm>
          <a:prstGeom prst="line">
            <a:avLst/>
          </a:prstGeom>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500034" y="4214818"/>
            <a:ext cx="2571768" cy="100013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ru-RU" b="1" dirty="0" smtClean="0">
                <a:solidFill>
                  <a:schemeClr val="bg1"/>
                </a:solidFill>
              </a:rPr>
              <a:t>Раненые</a:t>
            </a:r>
            <a:endParaRPr lang="ru-RU" b="1" dirty="0">
              <a:solidFill>
                <a:schemeClr val="bg1"/>
              </a:solidFill>
            </a:endParaRPr>
          </a:p>
        </p:txBody>
      </p:sp>
      <p:sp>
        <p:nvSpPr>
          <p:cNvPr id="9" name="Полилиния 8"/>
          <p:cNvSpPr/>
          <p:nvPr/>
        </p:nvSpPr>
        <p:spPr>
          <a:xfrm>
            <a:off x="4059936" y="3243072"/>
            <a:ext cx="24384" cy="987552"/>
          </a:xfrm>
          <a:custGeom>
            <a:avLst/>
            <a:gdLst>
              <a:gd name="connsiteX0" fmla="*/ 24384 w 24384"/>
              <a:gd name="connsiteY0" fmla="*/ 0 h 987552"/>
              <a:gd name="connsiteX1" fmla="*/ 0 w 24384"/>
              <a:gd name="connsiteY1" fmla="*/ 987552 h 987552"/>
            </a:gdLst>
            <a:ahLst/>
            <a:cxnLst>
              <a:cxn ang="0">
                <a:pos x="connsiteX0" y="connsiteY0"/>
              </a:cxn>
              <a:cxn ang="0">
                <a:pos x="connsiteX1" y="connsiteY1"/>
              </a:cxn>
            </a:cxnLst>
            <a:rect l="l" t="t" r="r" b="b"/>
            <a:pathLst>
              <a:path w="24384" h="987552">
                <a:moveTo>
                  <a:pt x="24384" y="0"/>
                </a:moveTo>
                <a:lnTo>
                  <a:pt x="0" y="98755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Прямоугольник 9"/>
          <p:cNvSpPr/>
          <p:nvPr/>
        </p:nvSpPr>
        <p:spPr>
          <a:xfrm>
            <a:off x="3143240" y="4214818"/>
            <a:ext cx="2143140" cy="100013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ru-RU" b="1" dirty="0" smtClean="0">
                <a:solidFill>
                  <a:schemeClr val="bg1"/>
                </a:solidFill>
              </a:rPr>
              <a:t>Военнопленные</a:t>
            </a:r>
            <a:endParaRPr lang="ru-RU" b="1" dirty="0">
              <a:solidFill>
                <a:schemeClr val="bg1"/>
              </a:solidFill>
            </a:endParaRPr>
          </a:p>
        </p:txBody>
      </p:sp>
      <p:sp>
        <p:nvSpPr>
          <p:cNvPr id="11" name="Полилиния 10"/>
          <p:cNvSpPr/>
          <p:nvPr/>
        </p:nvSpPr>
        <p:spPr>
          <a:xfrm>
            <a:off x="5754624" y="3145536"/>
            <a:ext cx="696976" cy="1064768"/>
          </a:xfrm>
          <a:custGeom>
            <a:avLst/>
            <a:gdLst>
              <a:gd name="connsiteX0" fmla="*/ 0 w 696976"/>
              <a:gd name="connsiteY0" fmla="*/ 0 h 1064768"/>
              <a:gd name="connsiteX1" fmla="*/ 597408 w 696976"/>
              <a:gd name="connsiteY1" fmla="*/ 914400 h 1064768"/>
              <a:gd name="connsiteX2" fmla="*/ 597408 w 696976"/>
              <a:gd name="connsiteY2" fmla="*/ 902208 h 1064768"/>
            </a:gdLst>
            <a:ahLst/>
            <a:cxnLst>
              <a:cxn ang="0">
                <a:pos x="connsiteX0" y="connsiteY0"/>
              </a:cxn>
              <a:cxn ang="0">
                <a:pos x="connsiteX1" y="connsiteY1"/>
              </a:cxn>
              <a:cxn ang="0">
                <a:pos x="connsiteX2" y="connsiteY2"/>
              </a:cxn>
            </a:cxnLst>
            <a:rect l="l" t="t" r="r" b="b"/>
            <a:pathLst>
              <a:path w="696976" h="1064768">
                <a:moveTo>
                  <a:pt x="0" y="0"/>
                </a:moveTo>
                <a:lnTo>
                  <a:pt x="597408" y="914400"/>
                </a:lnTo>
                <a:cubicBezTo>
                  <a:pt x="696976" y="1064768"/>
                  <a:pt x="647192" y="983488"/>
                  <a:pt x="597408" y="90220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ямоугольник 11"/>
          <p:cNvSpPr/>
          <p:nvPr/>
        </p:nvSpPr>
        <p:spPr>
          <a:xfrm>
            <a:off x="5500694" y="4214818"/>
            <a:ext cx="2071702" cy="928694"/>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ru-RU" b="1" dirty="0" smtClean="0">
                <a:solidFill>
                  <a:schemeClr val="bg1"/>
                </a:solidFill>
              </a:rPr>
              <a:t>Гражданское население</a:t>
            </a:r>
            <a:endParaRPr lang="ru-RU" b="1" dirty="0">
              <a:solidFill>
                <a:schemeClr val="bg1"/>
              </a:solidFill>
            </a:endParaRPr>
          </a:p>
        </p:txBody>
      </p:sp>
      <p:sp>
        <p:nvSpPr>
          <p:cNvPr id="13" name="Полилиния 12"/>
          <p:cNvSpPr/>
          <p:nvPr/>
        </p:nvSpPr>
        <p:spPr>
          <a:xfrm>
            <a:off x="6547104" y="5169408"/>
            <a:ext cx="0" cy="487680"/>
          </a:xfrm>
          <a:custGeom>
            <a:avLst/>
            <a:gdLst>
              <a:gd name="connsiteX0" fmla="*/ 0 w 0"/>
              <a:gd name="connsiteY0" fmla="*/ 0 h 487680"/>
              <a:gd name="connsiteX1" fmla="*/ 0 w 0"/>
              <a:gd name="connsiteY1" fmla="*/ 487680 h 487680"/>
              <a:gd name="connsiteX2" fmla="*/ 0 w 0"/>
              <a:gd name="connsiteY2" fmla="*/ 487680 h 487680"/>
            </a:gdLst>
            <a:ahLst/>
            <a:cxnLst>
              <a:cxn ang="0">
                <a:pos x="connsiteX0" y="connsiteY0"/>
              </a:cxn>
              <a:cxn ang="0">
                <a:pos x="connsiteX1" y="connsiteY1"/>
              </a:cxn>
              <a:cxn ang="0">
                <a:pos x="connsiteX2" y="connsiteY2"/>
              </a:cxn>
            </a:cxnLst>
            <a:rect l="l" t="t" r="r" b="b"/>
            <a:pathLst>
              <a:path h="487680">
                <a:moveTo>
                  <a:pt x="0" y="0"/>
                </a:moveTo>
                <a:lnTo>
                  <a:pt x="0" y="487680"/>
                </a:lnTo>
                <a:lnTo>
                  <a:pt x="0" y="48768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рямоугольник 13"/>
          <p:cNvSpPr/>
          <p:nvPr/>
        </p:nvSpPr>
        <p:spPr>
          <a:xfrm>
            <a:off x="5857884" y="5572140"/>
            <a:ext cx="1571636" cy="78581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ru-RU" b="1" dirty="0" smtClean="0">
                <a:solidFill>
                  <a:schemeClr val="bg1"/>
                </a:solidFill>
              </a:rPr>
              <a:t>Дети</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Задания группам</a:t>
            </a:r>
            <a:endParaRPr lang="ru-RU" dirty="0"/>
          </a:p>
        </p:txBody>
      </p:sp>
      <p:sp>
        <p:nvSpPr>
          <p:cNvPr id="3" name="Содержимое 2"/>
          <p:cNvSpPr>
            <a:spLocks noGrp="1"/>
          </p:cNvSpPr>
          <p:nvPr>
            <p:ph idx="1"/>
          </p:nvPr>
        </p:nvSpPr>
        <p:spPr/>
        <p:txBody>
          <a:bodyPr/>
          <a:lstStyle/>
          <a:p>
            <a:pPr marL="550863" indent="-514350">
              <a:buFont typeface="Franklin Gothic Book" pitchFamily="34" charset="0"/>
              <a:buAutoNum type="arabicPeriod"/>
            </a:pPr>
            <a:r>
              <a:rPr lang="ru-RU" dirty="0" smtClean="0"/>
              <a:t>История развития МГП</a:t>
            </a:r>
          </a:p>
          <a:p>
            <a:pPr marL="550863" indent="-514350">
              <a:buFont typeface="Franklin Gothic Book" pitchFamily="34" charset="0"/>
              <a:buAutoNum type="arabicPeriod"/>
            </a:pPr>
            <a:r>
              <a:rPr lang="ru-RU" dirty="0" smtClean="0"/>
              <a:t>Содержание норм МГП</a:t>
            </a:r>
          </a:p>
          <a:p>
            <a:pPr marL="550863" indent="-514350">
              <a:buFont typeface="Franklin Gothic Book" pitchFamily="34" charset="0"/>
              <a:buAutoNum type="arabicPeriod"/>
            </a:pPr>
            <a:r>
              <a:rPr lang="ru-RU" dirty="0" smtClean="0"/>
              <a:t>Роль МГП в урегулировании вооруженных конфликтов</a:t>
            </a:r>
            <a:endParaRPr lang="ru-RU" b="1" dirty="0" smtClean="0">
              <a:solidFill>
                <a:schemeClr val="tx1">
                  <a:lumMod val="95000"/>
                  <a:lumOff val="5000"/>
                </a:schemeClr>
              </a:solidFill>
            </a:endParaRPr>
          </a:p>
          <a:p>
            <a:pPr marL="550863" indent="-514350">
              <a:buFont typeface="Franklin Gothic Book" pitchFamily="34" charset="0"/>
              <a:buAutoNum type="arabicPeriod"/>
            </a:pPr>
            <a:endParaRPr lang="ru-RU" b="1" dirty="0" smtClean="0">
              <a:solidFill>
                <a:schemeClr val="tx1">
                  <a:lumMod val="95000"/>
                  <a:lumOff val="5000"/>
                </a:schemeClr>
              </a:solidFill>
            </a:endParaRPr>
          </a:p>
          <a:p>
            <a:pPr marL="550863" indent="-514350">
              <a:buFont typeface="Franklin Gothic Book" pitchFamily="34" charset="0"/>
              <a:buAutoNum type="arabicPeriod"/>
            </a:pPr>
            <a:endParaRPr lang="ru-RU" dirty="0" smtClean="0"/>
          </a:p>
          <a:p>
            <a:pPr>
              <a:buNone/>
            </a:pPr>
            <a:endParaRPr lang="ru-RU" dirty="0"/>
          </a:p>
        </p:txBody>
      </p:sp>
      <p:sp>
        <p:nvSpPr>
          <p:cNvPr id="5" name="Прямоугольник 4"/>
          <p:cNvSpPr/>
          <p:nvPr/>
        </p:nvSpPr>
        <p:spPr>
          <a:xfrm>
            <a:off x="500034" y="4572008"/>
            <a:ext cx="7215188" cy="1643062"/>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r>
              <a:rPr lang="ru-RU" b="1" dirty="0" smtClean="0">
                <a:solidFill>
                  <a:schemeClr val="tx1">
                    <a:lumMod val="95000"/>
                    <a:lumOff val="5000"/>
                  </a:schemeClr>
                </a:solidFill>
              </a:rPr>
              <a:t>              </a:t>
            </a:r>
            <a:r>
              <a:rPr lang="ru-RU" sz="4000" b="1" dirty="0" smtClean="0">
                <a:solidFill>
                  <a:schemeClr val="tx1">
                    <a:lumMod val="95000"/>
                    <a:lumOff val="5000"/>
                  </a:schemeClr>
                </a:solidFill>
              </a:rPr>
              <a:t>«</a:t>
            </a:r>
            <a:r>
              <a:rPr lang="en-US" sz="4000" b="1" dirty="0" smtClean="0">
                <a:solidFill>
                  <a:schemeClr val="tx1">
                    <a:lumMod val="95000"/>
                    <a:lumOff val="5000"/>
                  </a:schemeClr>
                </a:solidFill>
              </a:rPr>
              <a:t>V</a:t>
            </a:r>
            <a:r>
              <a:rPr lang="ru-RU" sz="4000" b="1" dirty="0" smtClean="0">
                <a:solidFill>
                  <a:schemeClr val="tx1">
                    <a:lumMod val="95000"/>
                    <a:lumOff val="5000"/>
                  </a:schemeClr>
                </a:solidFill>
              </a:rPr>
              <a:t>»            «+»                «?»</a:t>
            </a:r>
            <a:endParaRPr lang="ru-RU" sz="4000" b="1" dirty="0">
              <a:solidFill>
                <a:schemeClr val="bg1"/>
              </a:solidFill>
            </a:endParaRPr>
          </a:p>
        </p:txBody>
      </p:sp>
      <p:sp>
        <p:nvSpPr>
          <p:cNvPr id="12" name="Полилиния 11"/>
          <p:cNvSpPr/>
          <p:nvPr/>
        </p:nvSpPr>
        <p:spPr>
          <a:xfrm>
            <a:off x="2791968" y="4620768"/>
            <a:ext cx="12192" cy="1719072"/>
          </a:xfrm>
          <a:custGeom>
            <a:avLst/>
            <a:gdLst>
              <a:gd name="connsiteX0" fmla="*/ 0 w 12192"/>
              <a:gd name="connsiteY0" fmla="*/ 0 h 1719072"/>
              <a:gd name="connsiteX1" fmla="*/ 12192 w 12192"/>
              <a:gd name="connsiteY1" fmla="*/ 1719072 h 1719072"/>
              <a:gd name="connsiteX2" fmla="*/ 12192 w 12192"/>
              <a:gd name="connsiteY2" fmla="*/ 1719072 h 1719072"/>
              <a:gd name="connsiteX3" fmla="*/ 0 w 12192"/>
              <a:gd name="connsiteY3" fmla="*/ 1670304 h 1719072"/>
            </a:gdLst>
            <a:ahLst/>
            <a:cxnLst>
              <a:cxn ang="0">
                <a:pos x="connsiteX0" y="connsiteY0"/>
              </a:cxn>
              <a:cxn ang="0">
                <a:pos x="connsiteX1" y="connsiteY1"/>
              </a:cxn>
              <a:cxn ang="0">
                <a:pos x="connsiteX2" y="connsiteY2"/>
              </a:cxn>
              <a:cxn ang="0">
                <a:pos x="connsiteX3" y="connsiteY3"/>
              </a:cxn>
            </a:cxnLst>
            <a:rect l="l" t="t" r="r" b="b"/>
            <a:pathLst>
              <a:path w="12192" h="1719072">
                <a:moveTo>
                  <a:pt x="0" y="0"/>
                </a:moveTo>
                <a:lnTo>
                  <a:pt x="12192" y="1719072"/>
                </a:lnTo>
                <a:lnTo>
                  <a:pt x="12192" y="1719072"/>
                </a:lnTo>
                <a:lnTo>
                  <a:pt x="0" y="167030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олилиния 12"/>
          <p:cNvSpPr/>
          <p:nvPr/>
        </p:nvSpPr>
        <p:spPr>
          <a:xfrm>
            <a:off x="5388864" y="4645152"/>
            <a:ext cx="0" cy="1670304"/>
          </a:xfrm>
          <a:custGeom>
            <a:avLst/>
            <a:gdLst>
              <a:gd name="connsiteX0" fmla="*/ 0 w 0"/>
              <a:gd name="connsiteY0" fmla="*/ 0 h 1670304"/>
              <a:gd name="connsiteX1" fmla="*/ 0 w 0"/>
              <a:gd name="connsiteY1" fmla="*/ 1670304 h 1670304"/>
            </a:gdLst>
            <a:ahLst/>
            <a:cxnLst>
              <a:cxn ang="0">
                <a:pos x="connsiteX0" y="connsiteY0"/>
              </a:cxn>
              <a:cxn ang="0">
                <a:pos x="connsiteX1" y="connsiteY1"/>
              </a:cxn>
            </a:cxnLst>
            <a:rect l="l" t="t" r="r" b="b"/>
            <a:pathLst>
              <a:path h="1670304">
                <a:moveTo>
                  <a:pt x="0" y="0"/>
                </a:moveTo>
                <a:lnTo>
                  <a:pt x="0" y="167030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a:r>
              <a:rPr lang="ru-RU" dirty="0" smtClean="0"/>
              <a:t>Источники МГП</a:t>
            </a:r>
            <a:endParaRPr lang="ru-RU" dirty="0"/>
          </a:p>
        </p:txBody>
      </p:sp>
      <p:sp>
        <p:nvSpPr>
          <p:cNvPr id="4" name="Содержимое 3"/>
          <p:cNvSpPr>
            <a:spLocks noGrp="1"/>
          </p:cNvSpPr>
          <p:nvPr>
            <p:ph idx="1"/>
          </p:nvPr>
        </p:nvSpPr>
        <p:spPr>
          <a:xfrm>
            <a:off x="2857488" y="1285860"/>
            <a:ext cx="3848096" cy="223202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None/>
            </a:pPr>
            <a:r>
              <a:rPr lang="ru-RU" b="1" dirty="0" smtClean="0">
                <a:solidFill>
                  <a:schemeClr val="bg1"/>
                </a:solidFill>
              </a:rPr>
              <a:t>МГП</a:t>
            </a:r>
          </a:p>
          <a:p>
            <a:endParaRPr lang="ru-RU" dirty="0"/>
          </a:p>
        </p:txBody>
      </p:sp>
      <p:sp>
        <p:nvSpPr>
          <p:cNvPr id="5" name="Скругленный прямоугольник 4"/>
          <p:cNvSpPr/>
          <p:nvPr/>
        </p:nvSpPr>
        <p:spPr>
          <a:xfrm>
            <a:off x="214282" y="3714752"/>
            <a:ext cx="2928958" cy="15716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2000" b="1" i="1" dirty="0">
                <a:solidFill>
                  <a:schemeClr val="bg1"/>
                </a:solidFill>
              </a:rPr>
              <a:t>Женевская конвенция</a:t>
            </a:r>
          </a:p>
        </p:txBody>
      </p:sp>
      <p:sp>
        <p:nvSpPr>
          <p:cNvPr id="6" name="Скругленный прямоугольник 5"/>
          <p:cNvSpPr/>
          <p:nvPr/>
        </p:nvSpPr>
        <p:spPr>
          <a:xfrm>
            <a:off x="3214678" y="5143512"/>
            <a:ext cx="3286148" cy="135732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2000" b="1" i="1" dirty="0">
                <a:solidFill>
                  <a:schemeClr val="bg1"/>
                </a:solidFill>
              </a:rPr>
              <a:t>Гаагская конвенция</a:t>
            </a:r>
          </a:p>
        </p:txBody>
      </p:sp>
      <p:sp>
        <p:nvSpPr>
          <p:cNvPr id="7" name="Скругленный прямоугольник 6"/>
          <p:cNvSpPr/>
          <p:nvPr/>
        </p:nvSpPr>
        <p:spPr>
          <a:xfrm>
            <a:off x="6286512" y="3429000"/>
            <a:ext cx="2571768" cy="164307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2000" b="1" i="1" dirty="0">
                <a:solidFill>
                  <a:schemeClr val="bg1"/>
                </a:solidFill>
              </a:rPr>
              <a:t>МККК</a:t>
            </a:r>
          </a:p>
          <a:p>
            <a:pPr algn="ctr" fontAlgn="auto">
              <a:spcBef>
                <a:spcPts val="0"/>
              </a:spcBef>
              <a:spcAft>
                <a:spcPts val="0"/>
              </a:spcAft>
              <a:defRPr/>
            </a:pPr>
            <a:r>
              <a:rPr lang="ru-RU" sz="2000" b="1" dirty="0">
                <a:solidFill>
                  <a:schemeClr val="bg1"/>
                </a:solidFill>
              </a:rPr>
              <a:t>Международный Комитет Красного Креста </a:t>
            </a:r>
          </a:p>
          <a:p>
            <a:pPr fontAlgn="auto">
              <a:spcBef>
                <a:spcPts val="0"/>
              </a:spcBef>
              <a:spcAft>
                <a:spcPts val="0"/>
              </a:spcAft>
              <a:defRPr/>
            </a:pPr>
            <a:endParaRPr lang="ru-RU" sz="2000" b="1" dirty="0">
              <a:solidFill>
                <a:schemeClr val="bg1"/>
              </a:solidFill>
            </a:endParaRPr>
          </a:p>
        </p:txBody>
      </p:sp>
      <p:cxnSp>
        <p:nvCxnSpPr>
          <p:cNvPr id="11" name="Прямая со стрелкой 10"/>
          <p:cNvCxnSpPr>
            <a:stCxn id="4" idx="4"/>
          </p:cNvCxnSpPr>
          <p:nvPr/>
        </p:nvCxnSpPr>
        <p:spPr>
          <a:xfrm rot="16200000" flipH="1">
            <a:off x="4006832" y="4292592"/>
            <a:ext cx="1554186" cy="4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16200000" flipH="1">
            <a:off x="6536545" y="2893215"/>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2214546" y="2928934"/>
            <a:ext cx="78581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785818"/>
          </a:xfrm>
        </p:spPr>
        <p:txBody>
          <a:bodyPr>
            <a:normAutofit/>
          </a:bodyPr>
          <a:lstStyle/>
          <a:p>
            <a:pPr algn="ctr"/>
            <a:r>
              <a:rPr lang="ru-RU" sz="3200" b="1" dirty="0" smtClean="0"/>
              <a:t>Основные положения МГП</a:t>
            </a:r>
            <a:endParaRPr lang="ru-RU" sz="3200" b="1" dirty="0"/>
          </a:p>
        </p:txBody>
      </p:sp>
      <p:sp>
        <p:nvSpPr>
          <p:cNvPr id="3" name="Содержимое 2"/>
          <p:cNvSpPr>
            <a:spLocks noGrp="1"/>
          </p:cNvSpPr>
          <p:nvPr>
            <p:ph idx="1"/>
          </p:nvPr>
        </p:nvSpPr>
        <p:spPr>
          <a:xfrm>
            <a:off x="285720" y="1643050"/>
            <a:ext cx="8301038" cy="4746310"/>
          </a:xfrm>
        </p:spPr>
        <p:txBody>
          <a:bodyPr>
            <a:normAutofit lnSpcReduction="10000"/>
          </a:bodyPr>
          <a:lstStyle/>
          <a:p>
            <a:pPr marL="550863" indent="-514350" algn="just">
              <a:buNone/>
            </a:pPr>
            <a:r>
              <a:rPr lang="ru-RU" dirty="0" smtClean="0"/>
              <a:t>     1) Лица, прекратившие принимать участие в военных действиях, а также лица, не принимающие в них непосредственного участия, имеют право на уважение их жизни, а также психической и физической неприкосновенности. При всех обстоятельствах должно быть гуманное обращение с ними.</a:t>
            </a:r>
          </a:p>
          <a:p>
            <a:pPr marL="550863" indent="-514350" algn="just">
              <a:buNone/>
            </a:pPr>
            <a:endParaRPr lang="ru-RU" dirty="0" smtClean="0"/>
          </a:p>
          <a:p>
            <a:pPr marL="550863" indent="-514350" algn="just">
              <a:buNone/>
            </a:pPr>
            <a:r>
              <a:rPr lang="ru-RU" dirty="0" smtClean="0"/>
              <a:t>      2) Вести боевые действия разрешается только против вооруженных сил противника. Нельзя нападать на гражданское население и гражданские объекты.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2060"/>
                </a:solidFill>
              </a:rPr>
              <a:t>Статья 2 Конституции РФ</a:t>
            </a:r>
            <a:endParaRPr lang="ru-RU" b="1" dirty="0">
              <a:solidFill>
                <a:srgbClr val="002060"/>
              </a:solidFill>
            </a:endParaRPr>
          </a:p>
        </p:txBody>
      </p:sp>
      <p:sp>
        <p:nvSpPr>
          <p:cNvPr id="3" name="Содержимое 2"/>
          <p:cNvSpPr>
            <a:spLocks noGrp="1"/>
          </p:cNvSpPr>
          <p:nvPr>
            <p:ph sz="quarter" idx="1"/>
          </p:nvPr>
        </p:nvSpPr>
        <p:spPr>
          <a:xfrm>
            <a:off x="457200" y="1857364"/>
            <a:ext cx="7467600" cy="4616588"/>
          </a:xfrm>
        </p:spPr>
        <p:txBody>
          <a:bodyPr/>
          <a:lstStyle/>
          <a:p>
            <a:pPr marL="0" indent="0" algn="just">
              <a:lnSpc>
                <a:spcPct val="150000"/>
              </a:lnSpc>
              <a:spcBef>
                <a:spcPts val="0"/>
              </a:spcBef>
              <a:buNone/>
            </a:pPr>
            <a:r>
              <a:rPr lang="ru-RU" b="1" dirty="0" smtClean="0"/>
              <a:t>Человек, его права и свободы являются высшей ценностью. </a:t>
            </a:r>
          </a:p>
          <a:p>
            <a:pPr marL="0" indent="0" algn="just">
              <a:lnSpc>
                <a:spcPct val="150000"/>
              </a:lnSpc>
              <a:spcBef>
                <a:spcPts val="0"/>
              </a:spcBef>
              <a:buNone/>
            </a:pPr>
            <a:endParaRPr lang="ru-RU" b="1" dirty="0" smtClean="0"/>
          </a:p>
          <a:p>
            <a:pPr marL="0" indent="0" algn="just">
              <a:lnSpc>
                <a:spcPct val="150000"/>
              </a:lnSpc>
              <a:spcBef>
                <a:spcPts val="0"/>
              </a:spcBef>
              <a:buNone/>
            </a:pPr>
            <a:r>
              <a:rPr lang="ru-RU" b="1" dirty="0" smtClean="0"/>
              <a:t>Признание, соблюдение и защита прав и свобод человека и гражданина — обязанность государства.</a:t>
            </a:r>
            <a:endParaRPr lang="ru-RU"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785794"/>
            <a:ext cx="7786742" cy="4893647"/>
          </a:xfrm>
          <a:prstGeom prst="rect">
            <a:avLst/>
          </a:prstGeom>
        </p:spPr>
        <p:txBody>
          <a:bodyPr wrap="square">
            <a:spAutoFit/>
          </a:bodyPr>
          <a:lstStyle/>
          <a:p>
            <a:pPr marL="550863" indent="-514350" algn="just"/>
            <a:r>
              <a:rPr lang="ru-RU" sz="2400" dirty="0" smtClean="0"/>
              <a:t>       3) Сдающегося противника запрещается убивать или наносить ему ранения. С военнопленными следует обращаться гуманно.</a:t>
            </a:r>
          </a:p>
          <a:p>
            <a:pPr marL="550863" indent="-514350" algn="just"/>
            <a:endParaRPr lang="ru-RU" sz="2400" dirty="0" smtClean="0"/>
          </a:p>
          <a:p>
            <a:pPr marL="550863" indent="-514350" algn="just"/>
            <a:r>
              <a:rPr lang="ru-RU" sz="2400" dirty="0" smtClean="0"/>
              <a:t>	4) С уважением следует относиться к лицам, использующим эмблемы Красного Креста, Красного Полумесяца или другие защитные знаки, и объектам, обозначенным такими же эмблемами.</a:t>
            </a:r>
          </a:p>
          <a:p>
            <a:pPr marL="550863" indent="-514350" algn="just"/>
            <a:endParaRPr lang="ru-RU" sz="2400" dirty="0" smtClean="0"/>
          </a:p>
          <a:p>
            <a:pPr marL="550863" indent="-514350" algn="just"/>
            <a:r>
              <a:rPr lang="ru-RU" sz="2400" dirty="0" smtClean="0"/>
              <a:t>       5) Участники военных действий ограничены в праве выбора средств и методов нанесения ущерба неприятелю.</a:t>
            </a:r>
            <a:endParaRPr lang="ru-RU" sz="2400"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normAutofit/>
          </a:bodyPr>
          <a:lstStyle/>
          <a:p>
            <a:r>
              <a:rPr lang="ru-RU" dirty="0" smtClean="0"/>
              <a:t>Стороны в конфликте должны вести себя исходя из принципов гуманности и уважения прав. МГП не допускает в условиях вооруженного конфликта руководствоваться девизом: «На войне как на войне». Оно накладывает ограничения и запреты, устанавливает права и обязанности воюющих сторон, четко предписывает каждому вовлеченному в конфликт, что он должен и что не должен.</a:t>
            </a:r>
          </a:p>
          <a:p>
            <a:endParaRPr lang="ru-RU" dirty="0"/>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000364" y="857232"/>
            <a:ext cx="2714612" cy="1160458"/>
          </a:xfrm>
          <a:prstGeom prst="ellipse">
            <a:avLst/>
          </a:prstGeom>
          <a:ln>
            <a:solidFill>
              <a:srgbClr val="92D050"/>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buNone/>
            </a:pPr>
            <a:r>
              <a:rPr lang="ru-RU" dirty="0" smtClean="0">
                <a:solidFill>
                  <a:schemeClr val="tx1">
                    <a:lumMod val="95000"/>
                    <a:lumOff val="5000"/>
                  </a:schemeClr>
                </a:solidFill>
              </a:rPr>
              <a:t>МГП</a:t>
            </a:r>
            <a:endParaRPr lang="ru-RU" dirty="0">
              <a:solidFill>
                <a:schemeClr val="tx1">
                  <a:lumMod val="95000"/>
                  <a:lumOff val="5000"/>
                </a:schemeClr>
              </a:solidFill>
            </a:endParaRPr>
          </a:p>
        </p:txBody>
      </p:sp>
      <p:cxnSp>
        <p:nvCxnSpPr>
          <p:cNvPr id="5" name="Прямая со стрелкой 4"/>
          <p:cNvCxnSpPr/>
          <p:nvPr/>
        </p:nvCxnSpPr>
        <p:spPr>
          <a:xfrm flipV="1">
            <a:off x="1500166" y="1643050"/>
            <a:ext cx="1500183" cy="57150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 name="Скругленный прямоугольник 6"/>
          <p:cNvSpPr/>
          <p:nvPr/>
        </p:nvSpPr>
        <p:spPr>
          <a:xfrm>
            <a:off x="285720" y="2285992"/>
            <a:ext cx="2000264" cy="71438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dirty="0" smtClean="0"/>
              <a:t>МККК</a:t>
            </a:r>
            <a:endParaRPr lang="ru-RU" dirty="0"/>
          </a:p>
        </p:txBody>
      </p:sp>
      <p:sp>
        <p:nvSpPr>
          <p:cNvPr id="8" name="Скругленный прямоугольник 7"/>
          <p:cNvSpPr/>
          <p:nvPr/>
        </p:nvSpPr>
        <p:spPr>
          <a:xfrm>
            <a:off x="2714612" y="2428868"/>
            <a:ext cx="3193481" cy="71438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dirty="0" smtClean="0"/>
              <a:t>Женевская конвенция</a:t>
            </a:r>
            <a:endParaRPr lang="ru-RU" dirty="0"/>
          </a:p>
        </p:txBody>
      </p:sp>
      <p:cxnSp>
        <p:nvCxnSpPr>
          <p:cNvPr id="9" name="Прямая со стрелкой 8"/>
          <p:cNvCxnSpPr/>
          <p:nvPr/>
        </p:nvCxnSpPr>
        <p:spPr>
          <a:xfrm rot="5400000" flipH="1" flipV="1">
            <a:off x="4036216" y="2178834"/>
            <a:ext cx="357188"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3964779" y="3464717"/>
            <a:ext cx="500062"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0800000">
            <a:off x="5715008" y="1643052"/>
            <a:ext cx="1714512" cy="50006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26"/>
          <p:cNvSpPr txBox="1">
            <a:spLocks noChangeArrowheads="1"/>
          </p:cNvSpPr>
          <p:nvPr/>
        </p:nvSpPr>
        <p:spPr bwMode="auto">
          <a:xfrm>
            <a:off x="6572264" y="2285992"/>
            <a:ext cx="2000250" cy="708025"/>
          </a:xfrm>
          <a:prstGeom prst="rect">
            <a:avLst/>
          </a:prstGeom>
          <a:noFill/>
          <a:ln w="9525">
            <a:noFill/>
            <a:miter lim="800000"/>
            <a:headEnd/>
            <a:tailEnd/>
          </a:ln>
        </p:spPr>
        <p:txBody>
          <a:bodyPr>
            <a:spAutoFit/>
          </a:bodyPr>
          <a:lstStyle/>
          <a:p>
            <a:pPr algn="ctr"/>
            <a:r>
              <a:rPr lang="ru-RU" sz="2000" b="1" dirty="0">
                <a:solidFill>
                  <a:schemeClr val="bg1"/>
                </a:solidFill>
              </a:rPr>
              <a:t>Гаагская конвенция</a:t>
            </a:r>
          </a:p>
        </p:txBody>
      </p:sp>
      <p:sp>
        <p:nvSpPr>
          <p:cNvPr id="18" name="Скругленный прямоугольник 17"/>
          <p:cNvSpPr/>
          <p:nvPr/>
        </p:nvSpPr>
        <p:spPr>
          <a:xfrm>
            <a:off x="6500826" y="2285992"/>
            <a:ext cx="2143140" cy="78581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dirty="0" smtClean="0"/>
              <a:t>Гаагская конвенция</a:t>
            </a:r>
            <a:endParaRPr lang="ru-RU" dirty="0"/>
          </a:p>
        </p:txBody>
      </p:sp>
      <p:cxnSp>
        <p:nvCxnSpPr>
          <p:cNvPr id="19" name="Прямая со стрелкой 18"/>
          <p:cNvCxnSpPr/>
          <p:nvPr/>
        </p:nvCxnSpPr>
        <p:spPr>
          <a:xfrm rot="10800000" flipV="1">
            <a:off x="6286512" y="3143248"/>
            <a:ext cx="1142996" cy="78581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928662" y="3071810"/>
            <a:ext cx="1214446" cy="85725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2285984" y="3786190"/>
            <a:ext cx="4071966" cy="1214446"/>
          </a:xfrm>
          <a:prstGeom prst="ellipse">
            <a:avLst/>
          </a:prstGeom>
          <a:ln>
            <a:solidFill>
              <a:srgbClr val="92D050"/>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r>
              <a:rPr lang="ru-RU" sz="3200" b="1" dirty="0" smtClean="0">
                <a:solidFill>
                  <a:srgbClr val="00B050"/>
                </a:solidFill>
              </a:rPr>
              <a:t>Жертвы войны</a:t>
            </a:r>
            <a:endParaRPr lang="ru-RU" sz="3200" b="1" dirty="0">
              <a:solidFill>
                <a:srgbClr val="00B050"/>
              </a:solidFill>
            </a:endParaRPr>
          </a:p>
        </p:txBody>
      </p:sp>
      <p:sp>
        <p:nvSpPr>
          <p:cNvPr id="26" name="Скругленный прямоугольник 25"/>
          <p:cNvSpPr/>
          <p:nvPr/>
        </p:nvSpPr>
        <p:spPr>
          <a:xfrm>
            <a:off x="500034" y="5072074"/>
            <a:ext cx="1714512" cy="50006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dirty="0" smtClean="0"/>
              <a:t>Раненые</a:t>
            </a:r>
            <a:endParaRPr lang="ru-RU" dirty="0"/>
          </a:p>
        </p:txBody>
      </p:sp>
      <p:sp>
        <p:nvSpPr>
          <p:cNvPr id="27" name="Скругленный прямоугольник 26"/>
          <p:cNvSpPr/>
          <p:nvPr/>
        </p:nvSpPr>
        <p:spPr>
          <a:xfrm>
            <a:off x="3286116" y="5214950"/>
            <a:ext cx="2000264" cy="50006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dirty="0" smtClean="0"/>
              <a:t>Военнопленные</a:t>
            </a:r>
            <a:endParaRPr lang="ru-RU" dirty="0"/>
          </a:p>
        </p:txBody>
      </p:sp>
      <p:sp>
        <p:nvSpPr>
          <p:cNvPr id="28" name="Скругленный прямоугольник 27"/>
          <p:cNvSpPr/>
          <p:nvPr/>
        </p:nvSpPr>
        <p:spPr>
          <a:xfrm>
            <a:off x="6143636" y="5143512"/>
            <a:ext cx="2214578" cy="57150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r>
              <a:rPr lang="ru-RU" b="1" dirty="0" smtClean="0"/>
              <a:t>Гражданское население</a:t>
            </a:r>
            <a:endParaRPr lang="ru-RU" b="1" dirty="0"/>
          </a:p>
        </p:txBody>
      </p:sp>
      <p:sp>
        <p:nvSpPr>
          <p:cNvPr id="29" name="Овал 28"/>
          <p:cNvSpPr/>
          <p:nvPr/>
        </p:nvSpPr>
        <p:spPr>
          <a:xfrm>
            <a:off x="2285984" y="5857892"/>
            <a:ext cx="4357718" cy="1000108"/>
          </a:xfrm>
          <a:prstGeom prst="ellipse">
            <a:avLst/>
          </a:prstGeom>
          <a:ln>
            <a:solidFill>
              <a:srgbClr val="92D050"/>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r>
              <a:rPr lang="ru-RU" sz="2800" b="1" dirty="0" smtClean="0">
                <a:solidFill>
                  <a:srgbClr val="00B050"/>
                </a:solidFill>
              </a:rPr>
              <a:t>Человеколюбие</a:t>
            </a:r>
            <a:endParaRPr lang="ru-RU" sz="2800" dirty="0"/>
          </a:p>
        </p:txBody>
      </p:sp>
      <p:cxnSp>
        <p:nvCxnSpPr>
          <p:cNvPr id="32" name="Прямая со стрелкой 31"/>
          <p:cNvCxnSpPr/>
          <p:nvPr/>
        </p:nvCxnSpPr>
        <p:spPr>
          <a:xfrm rot="10800000" flipV="1">
            <a:off x="1357290" y="4572008"/>
            <a:ext cx="1000124" cy="35719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a:off x="4108447" y="5106999"/>
            <a:ext cx="214313"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6072198" y="4714884"/>
            <a:ext cx="1143008" cy="28575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10800000">
            <a:off x="1357290" y="5572140"/>
            <a:ext cx="928694" cy="71438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rot="5400000" flipH="1" flipV="1">
            <a:off x="4108447" y="5749943"/>
            <a:ext cx="214313" cy="158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29" idx="6"/>
          </p:cNvCxnSpPr>
          <p:nvPr/>
        </p:nvCxnSpPr>
        <p:spPr>
          <a:xfrm flipV="1">
            <a:off x="6643702" y="5715016"/>
            <a:ext cx="500058" cy="64293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ru-RU" dirty="0" smtClean="0">
                <a:solidFill>
                  <a:srgbClr val="00CC00"/>
                </a:solidFill>
              </a:rPr>
              <a:t>Право</a:t>
            </a:r>
          </a:p>
          <a:p>
            <a:pPr algn="just"/>
            <a:r>
              <a:rPr lang="ru-RU" dirty="0" smtClean="0">
                <a:solidFill>
                  <a:srgbClr val="00CC00"/>
                </a:solidFill>
              </a:rPr>
              <a:t>Международное гуманитарное</a:t>
            </a:r>
          </a:p>
          <a:p>
            <a:pPr algn="just"/>
            <a:r>
              <a:rPr lang="ru-RU" dirty="0" smtClean="0">
                <a:solidFill>
                  <a:srgbClr val="00CC00"/>
                </a:solidFill>
              </a:rPr>
              <a:t>Запрещает, ограждает, защищает,</a:t>
            </a:r>
          </a:p>
          <a:p>
            <a:pPr algn="just"/>
            <a:r>
              <a:rPr lang="ru-RU" dirty="0" smtClean="0">
                <a:solidFill>
                  <a:srgbClr val="00CC00"/>
                </a:solidFill>
              </a:rPr>
              <a:t>Жизнь – наивысшая ценность!</a:t>
            </a:r>
          </a:p>
          <a:p>
            <a:pPr algn="just"/>
            <a:r>
              <a:rPr lang="ru-RU" dirty="0" smtClean="0">
                <a:solidFill>
                  <a:srgbClr val="00CC00"/>
                </a:solidFill>
              </a:rPr>
              <a:t>Человеколюбие</a:t>
            </a:r>
            <a:endParaRPr lang="ru-RU" dirty="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86765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600" b="1" dirty="0" smtClean="0"/>
              <a:t>Урок «Правовое регулирование отношений в сфере образования»</a:t>
            </a:r>
            <a:endParaRPr lang="ru-RU" sz="3600" b="1" dirty="0"/>
          </a:p>
        </p:txBody>
      </p:sp>
      <p:sp>
        <p:nvSpPr>
          <p:cNvPr id="3" name="Содержимое 2"/>
          <p:cNvSpPr>
            <a:spLocks noGrp="1"/>
          </p:cNvSpPr>
          <p:nvPr>
            <p:ph idx="1"/>
          </p:nvPr>
        </p:nvSpPr>
        <p:spPr/>
        <p:txBody>
          <a:bodyPr/>
          <a:lstStyle/>
          <a:p>
            <a:pPr>
              <a:buNone/>
            </a:pPr>
            <a:endParaRPr lang="ru-RU" dirty="0" smtClean="0"/>
          </a:p>
          <a:p>
            <a:pPr>
              <a:buNone/>
            </a:pPr>
            <a:endParaRPr lang="ru-RU" dirty="0" smtClean="0"/>
          </a:p>
          <a:p>
            <a:pPr>
              <a:buNone/>
            </a:pPr>
            <a:r>
              <a:rPr lang="ru-RU" dirty="0" smtClean="0"/>
              <a:t>План изучения нового материала:</a:t>
            </a:r>
          </a:p>
          <a:p>
            <a:pPr>
              <a:buNone/>
            </a:pPr>
            <a:r>
              <a:rPr lang="ru-RU" dirty="0" smtClean="0"/>
              <a:t>1. Законодательство в сфере образования</a:t>
            </a:r>
          </a:p>
          <a:p>
            <a:pPr>
              <a:buNone/>
            </a:pPr>
            <a:r>
              <a:rPr lang="ru-RU" dirty="0" smtClean="0"/>
              <a:t>2. И право, и обязанность.</a:t>
            </a:r>
          </a:p>
          <a:p>
            <a:endParaRPr lang="ru-RU" dirty="0"/>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t>Экспресс-интервью </a:t>
            </a:r>
            <a:endParaRPr lang="ru-RU" sz="3200" b="1" dirty="0"/>
          </a:p>
        </p:txBody>
      </p:sp>
      <p:sp>
        <p:nvSpPr>
          <p:cNvPr id="3" name="Содержимое 2"/>
          <p:cNvSpPr>
            <a:spLocks noGrp="1"/>
          </p:cNvSpPr>
          <p:nvPr>
            <p:ph idx="1"/>
          </p:nvPr>
        </p:nvSpPr>
        <p:spPr/>
        <p:txBody>
          <a:bodyPr/>
          <a:lstStyle/>
          <a:p>
            <a:pPr marL="514350" indent="-514350">
              <a:buAutoNum type="arabicParenR"/>
            </a:pPr>
            <a:r>
              <a:rPr lang="ru-RU" dirty="0" smtClean="0"/>
              <a:t>Как вы представляете себе человеческую жизнь без школы?</a:t>
            </a:r>
          </a:p>
          <a:p>
            <a:pPr marL="514350" indent="-514350">
              <a:buAutoNum type="arabicParenR"/>
            </a:pPr>
            <a:r>
              <a:rPr lang="ru-RU" dirty="0" smtClean="0"/>
              <a:t>Необходима ли школа лично тебе?</a:t>
            </a:r>
          </a:p>
          <a:p>
            <a:pPr marL="514350" indent="-514350">
              <a:buAutoNum type="arabicParenR"/>
            </a:pPr>
            <a:r>
              <a:rPr lang="ru-RU" dirty="0" smtClean="0"/>
              <a:t>Что даёт тебе школа?</a:t>
            </a:r>
          </a:p>
          <a:p>
            <a:pPr marL="514350" indent="-514350">
              <a:buAutoNum type="arabicParenR"/>
            </a:pPr>
            <a:r>
              <a:rPr lang="ru-RU" dirty="0" smtClean="0"/>
              <a:t>С какими человеческими правами связана школа?</a:t>
            </a:r>
            <a:endParaRPr lang="ru-RU" dirty="0"/>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285860"/>
            <a:ext cx="8072494" cy="1200329"/>
          </a:xfrm>
          <a:prstGeom prst="rect">
            <a:avLst/>
          </a:prstGeom>
        </p:spPr>
        <p:txBody>
          <a:bodyPr wrap="square">
            <a:spAutoFit/>
          </a:bodyPr>
          <a:lstStyle/>
          <a:p>
            <a:pPr>
              <a:buNone/>
            </a:pPr>
            <a:r>
              <a:rPr lang="ru-RU" sz="2400" b="1" dirty="0" smtClean="0"/>
              <a:t>Образование </a:t>
            </a:r>
            <a:r>
              <a:rPr lang="ru-RU" sz="2400" dirty="0" smtClean="0"/>
              <a:t>- процесс приобщения к культуре, ценностям человеческого общества, знаниям о мире, накопленным всеми предыдущими поколениями.</a:t>
            </a:r>
            <a:endParaRPr lang="ru-RU" sz="2400"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53276"/>
          </a:xfrm>
        </p:spPr>
        <p:txBody>
          <a:bodyPr>
            <a:normAutofit fontScale="90000"/>
          </a:bodyPr>
          <a:lstStyle/>
          <a:p>
            <a:r>
              <a:rPr lang="ru-RU" sz="3600" b="1" dirty="0" smtClean="0"/>
              <a:t>Конституция РФ об образовании</a:t>
            </a:r>
            <a:r>
              <a:rPr lang="ru-RU" dirty="0" smtClean="0"/>
              <a:t/>
            </a:r>
            <a:br>
              <a:rPr lang="ru-RU" dirty="0" smtClean="0"/>
            </a:br>
            <a:endParaRPr lang="ru-RU" dirty="0"/>
          </a:p>
        </p:txBody>
      </p:sp>
      <p:sp>
        <p:nvSpPr>
          <p:cNvPr id="3" name="Содержимое 2"/>
          <p:cNvSpPr>
            <a:spLocks noGrp="1"/>
          </p:cNvSpPr>
          <p:nvPr>
            <p:ph idx="1"/>
          </p:nvPr>
        </p:nvSpPr>
        <p:spPr>
          <a:xfrm>
            <a:off x="457200" y="1285860"/>
            <a:ext cx="8229600" cy="5038740"/>
          </a:xfrm>
        </p:spPr>
        <p:txBody>
          <a:bodyPr>
            <a:normAutofit fontScale="85000" lnSpcReduction="20000"/>
          </a:bodyPr>
          <a:lstStyle/>
          <a:p>
            <a:r>
              <a:rPr lang="ru-RU" b="1" dirty="0" smtClean="0"/>
              <a:t>Статья 43 </a:t>
            </a:r>
            <a:br>
              <a:rPr lang="ru-RU" b="1" dirty="0" smtClean="0"/>
            </a:br>
            <a:r>
              <a:rPr lang="ru-RU" b="1" dirty="0" smtClean="0"/>
              <a:t>       </a:t>
            </a:r>
            <a:r>
              <a:rPr lang="ru-RU" dirty="0" smtClean="0"/>
              <a:t>1. Каждый имеет право на образование. </a:t>
            </a:r>
            <a:br>
              <a:rPr lang="ru-RU" dirty="0" smtClean="0"/>
            </a:br>
            <a:r>
              <a:rPr lang="ru-RU" dirty="0" smtClean="0"/>
              <a:t>       2. Гарантируются общедоступность и бесплатность дошкольного, основного общего и среднего профессионального образования в государственных или муниципальных образовательных учреждениях и на предприятиях. </a:t>
            </a:r>
            <a:br>
              <a:rPr lang="ru-RU" dirty="0" smtClean="0"/>
            </a:br>
            <a:r>
              <a:rPr lang="ru-RU" dirty="0" smtClean="0"/>
              <a:t>       3. 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 </a:t>
            </a:r>
            <a:br>
              <a:rPr lang="ru-RU" dirty="0" smtClean="0"/>
            </a:br>
            <a:r>
              <a:rPr lang="ru-RU" dirty="0" smtClean="0"/>
              <a:t>       4. Основное общее образование обязательно. Родители или лица, их заменяющие, обеспечивают получение детьми основного общего образования. </a:t>
            </a:r>
            <a:br>
              <a:rPr lang="ru-RU" dirty="0" smtClean="0"/>
            </a:br>
            <a:r>
              <a:rPr lang="ru-RU" dirty="0" smtClean="0"/>
              <a:t>       5. Российская Федерация устанавливает федеральные государственные образовательные стандарты, поддерживает различные формы образования и самообразования. </a:t>
            </a:r>
          </a:p>
          <a:p>
            <a:endParaRPr lang="ru-RU" dirty="0"/>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solidFill>
                <a:schemeClr val="accent1">
                  <a:lumMod val="50000"/>
                </a:schemeClr>
              </a:solidFill>
            </a:endParaRPr>
          </a:p>
        </p:txBody>
      </p:sp>
      <p:sp>
        <p:nvSpPr>
          <p:cNvPr id="3" name="Содержимое 2"/>
          <p:cNvSpPr>
            <a:spLocks noGrp="1"/>
          </p:cNvSpPr>
          <p:nvPr>
            <p:ph idx="1"/>
          </p:nvPr>
        </p:nvSpPr>
        <p:spPr/>
        <p:txBody>
          <a:bodyPr>
            <a:normAutofit/>
          </a:bodyPr>
          <a:lstStyle/>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785818"/>
          </a:xfrm>
        </p:spPr>
        <p:txBody>
          <a:bodyPr>
            <a:normAutofit/>
          </a:bodyPr>
          <a:lstStyle/>
          <a:p>
            <a:r>
              <a:rPr lang="ru-RU" sz="3200" b="1" dirty="0" smtClean="0">
                <a:solidFill>
                  <a:schemeClr val="accent1">
                    <a:lumMod val="50000"/>
                  </a:schemeClr>
                </a:solidFill>
              </a:rPr>
              <a:t>Конвенция о правах ребенка</a:t>
            </a:r>
            <a:endParaRPr lang="ru-RU" sz="3200" b="1" dirty="0"/>
          </a:p>
        </p:txBody>
      </p:sp>
      <p:sp>
        <p:nvSpPr>
          <p:cNvPr id="3" name="Содержимое 2"/>
          <p:cNvSpPr>
            <a:spLocks noGrp="1"/>
          </p:cNvSpPr>
          <p:nvPr>
            <p:ph idx="1"/>
          </p:nvPr>
        </p:nvSpPr>
        <p:spPr>
          <a:xfrm>
            <a:off x="457200" y="1500174"/>
            <a:ext cx="8229600" cy="4824426"/>
          </a:xfrm>
        </p:spPr>
        <p:txBody>
          <a:bodyPr>
            <a:normAutofit fontScale="55000" lnSpcReduction="20000"/>
          </a:bodyPr>
          <a:lstStyle/>
          <a:p>
            <a:pPr>
              <a:buNone/>
            </a:pPr>
            <a:r>
              <a:rPr lang="ru-RU" sz="3200" b="1" dirty="0" smtClean="0">
                <a:solidFill>
                  <a:schemeClr val="accent1">
                    <a:lumMod val="50000"/>
                  </a:schemeClr>
                </a:solidFill>
              </a:rPr>
              <a:t>Статья 28</a:t>
            </a:r>
          </a:p>
          <a:p>
            <a:pPr>
              <a:buNone/>
            </a:pPr>
            <a:r>
              <a:rPr lang="ru-RU" sz="3200" b="1" dirty="0" smtClean="0">
                <a:solidFill>
                  <a:schemeClr val="accent1">
                    <a:lumMod val="50000"/>
                  </a:schemeClr>
                </a:solidFill>
              </a:rPr>
              <a:t>1. Государства-участники признают право ребенка на образование, и с целью постепенного достижения осуществления этого права на основе равных возможностей они, в частности:</a:t>
            </a:r>
          </a:p>
          <a:p>
            <a:pPr>
              <a:buNone/>
            </a:pPr>
            <a:r>
              <a:rPr lang="ru-RU" sz="3200" b="1" dirty="0" smtClean="0">
                <a:solidFill>
                  <a:schemeClr val="accent1">
                    <a:lumMod val="50000"/>
                  </a:schemeClr>
                </a:solidFill>
              </a:rPr>
              <a:t>А) вводят бесплатное и обязательное начальное образование;</a:t>
            </a:r>
          </a:p>
          <a:p>
            <a:pPr>
              <a:buNone/>
            </a:pPr>
            <a:r>
              <a:rPr lang="ru-RU" sz="3200" b="1" dirty="0" smtClean="0">
                <a:solidFill>
                  <a:schemeClr val="accent1">
                    <a:lumMod val="50000"/>
                  </a:schemeClr>
                </a:solidFill>
              </a:rPr>
              <a:t>В)поощряют развитие различных форм среднего образования, как общего, так и профессионального, обеспечивают его доступность для всех детей и принимают такие необходимые меры, как введение бесплатного образования и предоставление в случае необходимости финансовой помощи;</a:t>
            </a:r>
          </a:p>
          <a:p>
            <a:pPr>
              <a:buNone/>
            </a:pPr>
            <a:r>
              <a:rPr lang="ru-RU" sz="3200" b="1" dirty="0" smtClean="0">
                <a:solidFill>
                  <a:schemeClr val="accent1">
                    <a:lumMod val="50000"/>
                  </a:schemeClr>
                </a:solidFill>
              </a:rPr>
              <a:t>С) обеспечивает доступность высшего образования для всех на основе способностей каждого с помощью всех необходимых средств;</a:t>
            </a:r>
          </a:p>
          <a:p>
            <a:pPr>
              <a:buNone/>
            </a:pPr>
            <a:r>
              <a:rPr lang="ru-RU" sz="3200" b="1" dirty="0" smtClean="0">
                <a:solidFill>
                  <a:schemeClr val="accent1">
                    <a:lumMod val="50000"/>
                  </a:schemeClr>
                </a:solidFill>
              </a:rPr>
              <a:t>2. Государства- участники принимают все необходимые меры для обеспечения того, чтобы школьная дисциплина поддерживалась с помощью методов, отражающих уважение человеческого достоинства ребенка и в соответствии с настоящей Конвенцией.</a:t>
            </a:r>
          </a:p>
          <a:p>
            <a:pPr>
              <a:buNone/>
            </a:pPr>
            <a:endParaRPr lang="ru-RU" sz="3200" b="1" dirty="0" smtClean="0">
              <a:solidFill>
                <a:schemeClr val="accent1">
                  <a:lumMod val="50000"/>
                </a:schemeClr>
              </a:solidFill>
            </a:endParaRPr>
          </a:p>
          <a:p>
            <a:pPr>
              <a:buNone/>
            </a:pPr>
            <a:r>
              <a:rPr lang="ru-RU" sz="3200" b="1" dirty="0" smtClean="0">
                <a:solidFill>
                  <a:schemeClr val="accent1">
                    <a:lumMod val="50000"/>
                  </a:schemeClr>
                </a:solidFill>
              </a:rPr>
              <a:t>Конвенция одобрена Генеральной Ассамблеей ООН 20 ноября 1989г.</a:t>
            </a:r>
          </a:p>
          <a:p>
            <a:pPr>
              <a:buNone/>
            </a:pPr>
            <a:r>
              <a:rPr lang="ru-RU" sz="3200" b="1" dirty="0" smtClean="0">
                <a:solidFill>
                  <a:schemeClr val="accent1">
                    <a:lumMod val="50000"/>
                  </a:schemeClr>
                </a:solidFill>
              </a:rPr>
              <a:t>Конвенция вступила в силу для СССР 15 сентября 1990г.</a:t>
            </a:r>
          </a:p>
          <a:p>
            <a:pPr>
              <a:buNone/>
            </a:pPr>
            <a:endParaRPr lang="ru-RU"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002060"/>
                </a:solidFill>
              </a:rPr>
              <a:t>Ученые о правовом государств</a:t>
            </a:r>
            <a:r>
              <a:rPr lang="ru-RU" dirty="0" smtClean="0">
                <a:solidFill>
                  <a:srgbClr val="00B0F0"/>
                </a:solidFill>
              </a:rPr>
              <a:t>е</a:t>
            </a:r>
            <a:endParaRPr lang="ru-RU" dirty="0">
              <a:solidFill>
                <a:srgbClr val="00B0F0"/>
              </a:solidFill>
            </a:endParaRPr>
          </a:p>
        </p:txBody>
      </p:sp>
      <p:sp>
        <p:nvSpPr>
          <p:cNvPr id="3" name="Содержимое 2"/>
          <p:cNvSpPr>
            <a:spLocks noGrp="1"/>
          </p:cNvSpPr>
          <p:nvPr>
            <p:ph sz="quarter" idx="1"/>
          </p:nvPr>
        </p:nvSpPr>
        <p:spPr>
          <a:xfrm>
            <a:off x="457200" y="1600200"/>
            <a:ext cx="7972452" cy="4873752"/>
          </a:xfrm>
        </p:spPr>
        <p:txBody>
          <a:bodyPr>
            <a:normAutofit fontScale="92500" lnSpcReduction="10000"/>
          </a:bodyPr>
          <a:lstStyle/>
          <a:p>
            <a:pPr algn="just">
              <a:buFont typeface="Wingdings" pitchFamily="2" charset="2"/>
              <a:buChar char="§"/>
            </a:pPr>
            <a:r>
              <a:rPr lang="ru-RU" b="1" dirty="0" smtClean="0">
                <a:solidFill>
                  <a:srgbClr val="002060"/>
                </a:solidFill>
              </a:rPr>
              <a:t>Платон:</a:t>
            </a:r>
            <a:r>
              <a:rPr lang="ru-RU" dirty="0" smtClean="0">
                <a:solidFill>
                  <a:srgbClr val="00B0F0"/>
                </a:solidFill>
              </a:rPr>
              <a:t> </a:t>
            </a:r>
            <a:r>
              <a:rPr lang="ru-RU" dirty="0" smtClean="0"/>
              <a:t>государство возможно только там, где господствует справедливый закон; закон – владыка над правителями, а они его рабы.</a:t>
            </a:r>
          </a:p>
          <a:p>
            <a:pPr algn="just">
              <a:buFont typeface="Wingdings" pitchFamily="2" charset="2"/>
              <a:buChar char="§"/>
            </a:pPr>
            <a:r>
              <a:rPr lang="ru-RU" b="1" dirty="0" smtClean="0">
                <a:solidFill>
                  <a:srgbClr val="002060"/>
                </a:solidFill>
              </a:rPr>
              <a:t>Аристотель:</a:t>
            </a:r>
            <a:r>
              <a:rPr lang="ru-RU" dirty="0" smtClean="0"/>
              <a:t> где отсутствует власть закона, там нет места и какой–либо форме государственного строя.</a:t>
            </a:r>
          </a:p>
          <a:p>
            <a:pPr algn="just">
              <a:buFont typeface="Wingdings" pitchFamily="2" charset="2"/>
              <a:buChar char="§"/>
            </a:pPr>
            <a:r>
              <a:rPr lang="ru-RU" b="1" dirty="0" smtClean="0">
                <a:solidFill>
                  <a:srgbClr val="002060"/>
                </a:solidFill>
              </a:rPr>
              <a:t>Цицерон:</a:t>
            </a:r>
            <a:r>
              <a:rPr lang="ru-RU" dirty="0" smtClean="0"/>
              <a:t> право должно быть выше власти.</a:t>
            </a:r>
          </a:p>
          <a:p>
            <a:pPr algn="just">
              <a:buFont typeface="Wingdings" pitchFamily="2" charset="2"/>
              <a:buChar char="§"/>
            </a:pPr>
            <a:r>
              <a:rPr lang="ru-RU" b="1" dirty="0" smtClean="0">
                <a:solidFill>
                  <a:srgbClr val="002060"/>
                </a:solidFill>
              </a:rPr>
              <a:t>Ш.Монтескье: </a:t>
            </a:r>
            <a:r>
              <a:rPr lang="ru-RU" dirty="0" smtClean="0"/>
              <a:t>вся власть в государстве должна быть строго разделена на три вида: законодательную, исполнительную и судебную.</a:t>
            </a:r>
          </a:p>
          <a:p>
            <a:pPr algn="just">
              <a:buFont typeface="Wingdings" pitchFamily="2" charset="2"/>
              <a:buChar char="§"/>
            </a:pPr>
            <a:r>
              <a:rPr lang="ru-RU" b="1" dirty="0" smtClean="0">
                <a:solidFill>
                  <a:srgbClr val="002060"/>
                </a:solidFill>
              </a:rPr>
              <a:t>И.Кант:</a:t>
            </a:r>
            <a:r>
              <a:rPr lang="ru-RU" dirty="0" smtClean="0"/>
              <a:t> государство должно быть правовым с разделением властей.</a:t>
            </a:r>
          </a:p>
          <a:p>
            <a:pPr algn="just">
              <a:buFont typeface="Wingdings" pitchFamily="2" charset="2"/>
              <a:buChar char="§"/>
            </a:pPr>
            <a:r>
              <a:rPr lang="ru-RU" b="1" dirty="0" smtClean="0">
                <a:solidFill>
                  <a:srgbClr val="002060"/>
                </a:solidFill>
              </a:rPr>
              <a:t>С.Я. Котляревский: </a:t>
            </a:r>
            <a:r>
              <a:rPr lang="ru-RU" dirty="0" smtClean="0"/>
              <a:t>принцип правового государства ставить перед законодателем – уважение к правам личности.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357818" y="3143248"/>
            <a:ext cx="3611310" cy="1200329"/>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ru-RU"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Среднее общее</a:t>
            </a:r>
          </a:p>
          <a:p>
            <a:pPr algn="ctr"/>
            <a:r>
              <a:rPr lang="ru-RU"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образование</a:t>
            </a:r>
            <a:endParaRPr lang="ru-RU"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Прямоугольник 7"/>
          <p:cNvSpPr/>
          <p:nvPr/>
        </p:nvSpPr>
        <p:spPr>
          <a:xfrm>
            <a:off x="5715008" y="642918"/>
            <a:ext cx="3214598" cy="1200329"/>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ru-RU"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Дошкольное</a:t>
            </a:r>
          </a:p>
          <a:p>
            <a:pPr algn="ctr"/>
            <a:r>
              <a:rPr lang="ru-RU"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образование</a:t>
            </a:r>
            <a:endParaRPr lang="ru-RU"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Прямоугольник 8"/>
          <p:cNvSpPr/>
          <p:nvPr/>
        </p:nvSpPr>
        <p:spPr>
          <a:xfrm>
            <a:off x="5429256" y="1928802"/>
            <a:ext cx="3560975" cy="1077218"/>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ru-RU"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Основное общее</a:t>
            </a:r>
          </a:p>
          <a:p>
            <a:pPr algn="ctr"/>
            <a:r>
              <a:rPr lang="ru-RU"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образование</a:t>
            </a:r>
            <a:endParaRPr lang="ru-RU"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Прямоугольник 10"/>
          <p:cNvSpPr/>
          <p:nvPr/>
        </p:nvSpPr>
        <p:spPr>
          <a:xfrm>
            <a:off x="3857620" y="4429132"/>
            <a:ext cx="5130828" cy="954107"/>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ru-RU"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Среднее профессиональное</a:t>
            </a:r>
          </a:p>
          <a:p>
            <a:pPr algn="ctr"/>
            <a:r>
              <a:rPr lang="ru-RU"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образование</a:t>
            </a:r>
            <a:endParaRPr lang="ru-RU"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Прямоугольник 11"/>
          <p:cNvSpPr/>
          <p:nvPr/>
        </p:nvSpPr>
        <p:spPr>
          <a:xfrm>
            <a:off x="6215074" y="5500702"/>
            <a:ext cx="2789931" cy="1077218"/>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ru-RU"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Высшее </a:t>
            </a:r>
          </a:p>
          <a:p>
            <a:pPr algn="ctr"/>
            <a:r>
              <a:rPr lang="ru-RU"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образование</a:t>
            </a:r>
            <a:endParaRPr lang="ru-RU"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3" name="Прямоугольник 12"/>
          <p:cNvSpPr/>
          <p:nvPr/>
        </p:nvSpPr>
        <p:spPr>
          <a:xfrm>
            <a:off x="285720" y="2214554"/>
            <a:ext cx="4348498" cy="1569660"/>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ru-RU"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Основные элементы</a:t>
            </a:r>
          </a:p>
          <a:p>
            <a:pPr algn="ctr"/>
            <a:r>
              <a:rPr lang="ru-RU"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системы</a:t>
            </a:r>
            <a:endParaRPr lang="ru-RU"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ru-RU"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образования в РФ</a:t>
            </a:r>
            <a:endParaRPr lang="ru-RU"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cxnSp>
        <p:nvCxnSpPr>
          <p:cNvPr id="15" name="Прямая со стрелкой 14"/>
          <p:cNvCxnSpPr/>
          <p:nvPr/>
        </p:nvCxnSpPr>
        <p:spPr>
          <a:xfrm rot="5400000" flipH="1" flipV="1">
            <a:off x="4643438" y="1643050"/>
            <a:ext cx="928694" cy="5000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Прямая со стрелкой 16"/>
          <p:cNvCxnSpPr/>
          <p:nvPr/>
        </p:nvCxnSpPr>
        <p:spPr>
          <a:xfrm flipV="1">
            <a:off x="4929190" y="2643182"/>
            <a:ext cx="357190" cy="1428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Прямая со стрелкой 18"/>
          <p:cNvCxnSpPr/>
          <p:nvPr/>
        </p:nvCxnSpPr>
        <p:spPr>
          <a:xfrm>
            <a:off x="4929190" y="3429000"/>
            <a:ext cx="357190" cy="1428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Прямая со стрелкой 20"/>
          <p:cNvCxnSpPr/>
          <p:nvPr/>
        </p:nvCxnSpPr>
        <p:spPr>
          <a:xfrm rot="16200000" flipH="1">
            <a:off x="3964777" y="4107661"/>
            <a:ext cx="428628" cy="714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Прямая соединительная линия 22"/>
          <p:cNvCxnSpPr/>
          <p:nvPr/>
        </p:nvCxnSpPr>
        <p:spPr>
          <a:xfrm rot="16200000" flipH="1">
            <a:off x="4572000" y="4071942"/>
            <a:ext cx="428628" cy="142876"/>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Прямая со стрелкой 24"/>
          <p:cNvCxnSpPr/>
          <p:nvPr/>
        </p:nvCxnSpPr>
        <p:spPr>
          <a:xfrm>
            <a:off x="5214942" y="5500702"/>
            <a:ext cx="857256" cy="5000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Каб19\Рабочий стол\Новая папка\s4.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357158" y="357166"/>
            <a:ext cx="8358246" cy="6143668"/>
          </a:xfrm>
          <a:prstGeom prst="rect">
            <a:avLst/>
          </a:prstGeom>
          <a:noFill/>
        </p:spPr>
      </p:pic>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8001056" cy="5632311"/>
          </a:xfrm>
          <a:prstGeom prst="rect">
            <a:avLst/>
          </a:prstGeom>
        </p:spPr>
        <p:txBody>
          <a:bodyPr wrap="square">
            <a:spAutoFit/>
          </a:bodyPr>
          <a:lstStyle/>
          <a:p>
            <a:r>
              <a:rPr lang="ru-RU" sz="2400" b="1" dirty="0" smtClean="0"/>
              <a:t>Основные понятия, используемые в настоящем Федеральном законе об образовании (статья 2)</a:t>
            </a:r>
            <a:endParaRPr lang="ru-RU" sz="2400" dirty="0" smtClean="0"/>
          </a:p>
          <a:p>
            <a:r>
              <a:rPr lang="ru-RU" sz="2400" dirty="0" smtClean="0"/>
              <a:t>Для целей настоящего Федерального закона применяются следующие основные понятия:</a:t>
            </a:r>
          </a:p>
          <a:p>
            <a:r>
              <a:rPr lang="ru-RU" sz="2400" dirty="0" smtClean="0"/>
              <a:t>1) образование - единый целенаправленный процесс воспитания и обучения, являющийся общественно значимым благом и осуществляемый в интересах человека, семьи, общества и государства, а также совокупность приобретаемых знаний, умений, навыков, ценностных установок, опыта деятельности и компетенции определенных объема и сложности в целях интеллектуального, духовно-нравственного, творческого, физического и (или) профессионального развития человека, удовлетворения его образовательных потребностей и интересов;</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785794"/>
            <a:ext cx="7929618" cy="5632311"/>
          </a:xfrm>
          <a:prstGeom prst="rect">
            <a:avLst/>
          </a:prstGeom>
        </p:spPr>
        <p:txBody>
          <a:bodyPr wrap="square">
            <a:spAutoFit/>
          </a:bodyPr>
          <a:lstStyle/>
          <a:p>
            <a:r>
              <a:rPr lang="ru-RU" dirty="0" smtClean="0"/>
              <a:t>2</a:t>
            </a:r>
            <a:r>
              <a:rPr lang="ru-RU" sz="2400" dirty="0" smtClean="0"/>
              <a:t>) воспитание - деятельность, направленная на развитие личности, создание условий для самоопределения и социализации обучающегося на основе </a:t>
            </a:r>
            <a:r>
              <a:rPr lang="ru-RU" sz="2400" dirty="0" err="1" smtClean="0"/>
              <a:t>социокультурных</a:t>
            </a:r>
            <a:r>
              <a:rPr lang="ru-RU" sz="2400" dirty="0" smtClean="0"/>
              <a:t>, духовно-нравственных ценностей и принятых в обществе правил и норм поведения в интересах человека, семьи, общества и государства;</a:t>
            </a:r>
          </a:p>
          <a:p>
            <a:r>
              <a:rPr lang="ru-RU" sz="2400" dirty="0" smtClean="0"/>
              <a:t>3) обучение - целенаправленный процесс организации деятельности обучающихся по овладению знаниями, умениями, навыками и компетенцией, приобретению опыта деятельности, развитию способностей, приобретению опыта применения знаний в повседневной жизни и формированию у обучающихся мотивации получения образования в течение всей жизни;</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71480"/>
            <a:ext cx="8001056" cy="5324535"/>
          </a:xfrm>
          <a:prstGeom prst="rect">
            <a:avLst/>
          </a:prstGeom>
        </p:spPr>
        <p:txBody>
          <a:bodyPr wrap="square">
            <a:spAutoFit/>
          </a:bodyPr>
          <a:lstStyle/>
          <a:p>
            <a:r>
              <a:rPr lang="ru-RU" sz="2000" b="1" dirty="0" smtClean="0"/>
              <a:t>Статья 5. Право на образование. Государственные гарантии реализации права на образование в Российской Федерации</a:t>
            </a:r>
            <a:endParaRPr lang="ru-RU" sz="2000" dirty="0" smtClean="0"/>
          </a:p>
          <a:p>
            <a:r>
              <a:rPr lang="ru-RU" sz="2000" dirty="0" smtClean="0"/>
              <a:t>1. В Российской Федерации гарантируется право каждого человека на образование.</a:t>
            </a:r>
          </a:p>
          <a:p>
            <a:r>
              <a:rPr lang="ru-RU" sz="2000" dirty="0" smtClean="0"/>
              <a:t>2. Право на образование в Российской Федерации гарантируется независимо от пола, расы, национальности, языка, происхождения, имущественного, социального и должностного положения, места жительства, отношения к религии, убеждений, принадлежности к общественным объединениям, а также других обстоятельств.</a:t>
            </a:r>
          </a:p>
          <a:p>
            <a:r>
              <a:rPr lang="ru-RU" sz="2000" dirty="0" smtClean="0"/>
              <a:t>3. В Российской Федерации гарантируются общедоступность и бесплатность в соответствии с федеральными государственными образовательными стандартами дошкольного, начального общего, основного общего и среднего общего образования, среднего профессионального образования, а также на конкурсной основе бесплатность высшего образования, если образование данного уровня гражданин получает впервые.</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642942"/>
          </a:xfrm>
        </p:spPr>
        <p:txBody>
          <a:bodyPr>
            <a:normAutofit/>
          </a:bodyPr>
          <a:lstStyle/>
          <a:p>
            <a:r>
              <a:rPr lang="ru-RU" sz="3200" b="1" dirty="0" smtClean="0"/>
              <a:t>Список использованной литературы</a:t>
            </a:r>
            <a:endParaRPr lang="ru-RU" sz="3200" dirty="0"/>
          </a:p>
        </p:txBody>
      </p:sp>
      <p:sp>
        <p:nvSpPr>
          <p:cNvPr id="3" name="Содержимое 2"/>
          <p:cNvSpPr>
            <a:spLocks noGrp="1"/>
          </p:cNvSpPr>
          <p:nvPr>
            <p:ph idx="1"/>
          </p:nvPr>
        </p:nvSpPr>
        <p:spPr>
          <a:xfrm>
            <a:off x="457200" y="1357298"/>
            <a:ext cx="8229600" cy="5168046"/>
          </a:xfrm>
        </p:spPr>
        <p:txBody>
          <a:bodyPr>
            <a:normAutofit fontScale="85000" lnSpcReduction="10000"/>
          </a:bodyPr>
          <a:lstStyle/>
          <a:p>
            <a:r>
              <a:rPr lang="ru-RU" sz="2800" dirty="0" smtClean="0"/>
              <a:t>Конституция </a:t>
            </a:r>
            <a:r>
              <a:rPr lang="ru-RU" sz="2800" dirty="0" smtClean="0"/>
              <a:t>Российской Федерации</a:t>
            </a:r>
            <a:endParaRPr lang="ru-RU" sz="2800" dirty="0" smtClean="0"/>
          </a:p>
          <a:p>
            <a:r>
              <a:rPr lang="ru-RU" sz="2800" dirty="0" smtClean="0"/>
              <a:t>Всеобщая декларация прав человека</a:t>
            </a:r>
          </a:p>
          <a:p>
            <a:r>
              <a:rPr lang="ru-RU" sz="2800" dirty="0" smtClean="0"/>
              <a:t>Конвенция о правах ребенка</a:t>
            </a:r>
          </a:p>
          <a:p>
            <a:r>
              <a:rPr lang="ru-RU" sz="2800" dirty="0" smtClean="0"/>
              <a:t>Гражданский кодекс </a:t>
            </a:r>
            <a:r>
              <a:rPr lang="ru-RU" sz="2800" dirty="0" smtClean="0"/>
              <a:t>Российской Федерации</a:t>
            </a:r>
            <a:endParaRPr lang="ru-RU" sz="2800" dirty="0" smtClean="0"/>
          </a:p>
          <a:p>
            <a:r>
              <a:rPr lang="ru-RU" sz="2800" dirty="0" smtClean="0"/>
              <a:t>Трудовой кодекс </a:t>
            </a:r>
            <a:r>
              <a:rPr lang="ru-RU" sz="2800" dirty="0" smtClean="0"/>
              <a:t>Российской Федерации</a:t>
            </a:r>
            <a:endParaRPr lang="ru-RU" sz="2800" dirty="0" smtClean="0"/>
          </a:p>
          <a:p>
            <a:r>
              <a:rPr lang="ru-RU" sz="2800" dirty="0" smtClean="0"/>
              <a:t>Семейный кодекс </a:t>
            </a:r>
            <a:r>
              <a:rPr lang="ru-RU" sz="2800" dirty="0" smtClean="0"/>
              <a:t>Российской Федерации</a:t>
            </a:r>
            <a:endParaRPr lang="ru-RU" sz="2800" dirty="0" smtClean="0"/>
          </a:p>
          <a:p>
            <a:r>
              <a:rPr lang="ru-RU" sz="2800" dirty="0" smtClean="0"/>
              <a:t>Административный кодекс </a:t>
            </a:r>
            <a:r>
              <a:rPr lang="ru-RU" sz="2800" dirty="0" smtClean="0"/>
              <a:t>Российской Федерации</a:t>
            </a:r>
            <a:endParaRPr lang="ru-RU" sz="2800" dirty="0" smtClean="0"/>
          </a:p>
          <a:p>
            <a:r>
              <a:rPr lang="ru-RU" sz="2800" dirty="0" smtClean="0"/>
              <a:t>Уголовный кодекс </a:t>
            </a:r>
            <a:r>
              <a:rPr lang="ru-RU" sz="2800" dirty="0" smtClean="0"/>
              <a:t>Российской Федерации</a:t>
            </a:r>
            <a:endParaRPr lang="ru-RU" sz="2800" dirty="0" smtClean="0"/>
          </a:p>
          <a:p>
            <a:r>
              <a:rPr lang="ru-RU" sz="2800" dirty="0" smtClean="0"/>
              <a:t>Закон </a:t>
            </a:r>
            <a:r>
              <a:rPr lang="ru-RU" sz="2800" dirty="0" smtClean="0"/>
              <a:t>Российской Федерации </a:t>
            </a:r>
            <a:r>
              <a:rPr lang="ru-RU" sz="2800" dirty="0" smtClean="0"/>
              <a:t>«Об адвокатской деятельности и адвокатуре в </a:t>
            </a:r>
            <a:r>
              <a:rPr lang="ru-RU" sz="2800" dirty="0" smtClean="0"/>
              <a:t>Российской Федерации»  </a:t>
            </a:r>
            <a:endParaRPr lang="ru-RU" sz="2800" dirty="0" smtClean="0"/>
          </a:p>
          <a:p>
            <a:r>
              <a:rPr lang="ru-RU" sz="2800" dirty="0" smtClean="0"/>
              <a:t>Закон </a:t>
            </a:r>
            <a:r>
              <a:rPr lang="ru-RU" sz="2800" dirty="0" smtClean="0"/>
              <a:t>Российской Федерации </a:t>
            </a:r>
            <a:r>
              <a:rPr lang="ru-RU" sz="2800" dirty="0" smtClean="0"/>
              <a:t>«О присяжных заседателях  федеральных судов общей юрисдикции в </a:t>
            </a:r>
            <a:r>
              <a:rPr lang="ru-RU" sz="2800" dirty="0" smtClean="0"/>
              <a:t>Российской Федерации»  </a:t>
            </a:r>
            <a:endParaRPr lang="ru-RU" sz="2800" dirty="0" smtClean="0"/>
          </a:p>
          <a:p>
            <a:endParaRPr lang="ru-RU" sz="2800" dirty="0" smtClean="0"/>
          </a:p>
          <a:p>
            <a:endParaRPr lang="ru-RU"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71504"/>
          </a:xfrm>
        </p:spPr>
        <p:txBody>
          <a:bodyPr>
            <a:normAutofit/>
          </a:bodyPr>
          <a:lstStyle/>
          <a:p>
            <a:r>
              <a:rPr lang="ru-RU" sz="3200" b="1" dirty="0" smtClean="0"/>
              <a:t>Список использованной литературы</a:t>
            </a:r>
            <a:endParaRPr lang="ru-RU" sz="3200" b="1" dirty="0"/>
          </a:p>
        </p:txBody>
      </p:sp>
      <p:sp>
        <p:nvSpPr>
          <p:cNvPr id="3" name="Содержимое 2"/>
          <p:cNvSpPr>
            <a:spLocks noGrp="1"/>
          </p:cNvSpPr>
          <p:nvPr>
            <p:ph idx="1"/>
          </p:nvPr>
        </p:nvSpPr>
        <p:spPr>
          <a:xfrm>
            <a:off x="457200" y="1285860"/>
            <a:ext cx="8229600" cy="5038740"/>
          </a:xfrm>
        </p:spPr>
        <p:txBody>
          <a:bodyPr>
            <a:noAutofit/>
          </a:bodyPr>
          <a:lstStyle/>
          <a:p>
            <a:r>
              <a:rPr lang="ru-RU" sz="2400" dirty="0" smtClean="0"/>
              <a:t>Закон РФ « О прокуратуре </a:t>
            </a:r>
            <a:r>
              <a:rPr lang="ru-RU" sz="2400" dirty="0" smtClean="0"/>
              <a:t>Российской Федерации»  </a:t>
            </a:r>
            <a:endParaRPr lang="ru-RU" sz="2400" dirty="0" smtClean="0"/>
          </a:p>
          <a:p>
            <a:r>
              <a:rPr lang="ru-RU" sz="2400" dirty="0" smtClean="0"/>
              <a:t>Закон РФ «О судебной системе </a:t>
            </a:r>
            <a:r>
              <a:rPr lang="ru-RU" sz="2400" dirty="0" smtClean="0"/>
              <a:t>Российской Федерации</a:t>
            </a:r>
            <a:r>
              <a:rPr lang="ru-RU" sz="2400" dirty="0" smtClean="0"/>
              <a:t>»</a:t>
            </a:r>
            <a:endParaRPr lang="ru-RU" sz="2400" dirty="0" smtClean="0"/>
          </a:p>
          <a:p>
            <a:r>
              <a:rPr lang="ru-RU" sz="2400" dirty="0" smtClean="0"/>
              <a:t>Федеральный закон «О защите прав  потребителей»</a:t>
            </a:r>
          </a:p>
          <a:p>
            <a:r>
              <a:rPr lang="ru-RU" sz="2400" dirty="0" smtClean="0"/>
              <a:t>Закон  РФ «Об образовании в Российской Федерации»</a:t>
            </a:r>
          </a:p>
          <a:p>
            <a:r>
              <a:rPr lang="ru-RU" sz="2400" dirty="0" smtClean="0"/>
              <a:t>Обществознание. 9 класс: учеб. для общеобразоват. учреждений/ </a:t>
            </a:r>
            <a:r>
              <a:rPr lang="en-US" sz="2400" dirty="0" smtClean="0"/>
              <a:t>[</a:t>
            </a:r>
            <a:r>
              <a:rPr lang="ru-RU" sz="2400" dirty="0" smtClean="0"/>
              <a:t>Л.Н. Боголюбов, А.И. Матвеев, Е.И. </a:t>
            </a:r>
            <a:r>
              <a:rPr lang="ru-RU" sz="2400" dirty="0" err="1" smtClean="0"/>
              <a:t>Жильцова</a:t>
            </a:r>
            <a:r>
              <a:rPr lang="ru-RU" sz="2400" dirty="0" smtClean="0"/>
              <a:t> и др.</a:t>
            </a:r>
            <a:r>
              <a:rPr lang="en-US" sz="2400" dirty="0" smtClean="0"/>
              <a:t>] </a:t>
            </a:r>
            <a:r>
              <a:rPr lang="ru-RU" sz="2400" dirty="0" smtClean="0"/>
              <a:t>под ред. Л.Н.Боголюбова</a:t>
            </a:r>
          </a:p>
          <a:p>
            <a:r>
              <a:rPr lang="ru-RU" sz="2400" dirty="0" smtClean="0"/>
              <a:t>Обществознание. Поурочные разработки. 9 класс: пособие для учителей общеобразоват. учреждений/ </a:t>
            </a:r>
            <a:r>
              <a:rPr lang="en-US" sz="2400" dirty="0" smtClean="0"/>
              <a:t>[</a:t>
            </a:r>
            <a:r>
              <a:rPr lang="ru-RU" sz="2400" dirty="0" smtClean="0"/>
              <a:t>Л.Н. Боголюбов, Н.Ю. </a:t>
            </a:r>
            <a:r>
              <a:rPr lang="ru-RU" sz="2400" dirty="0" err="1" smtClean="0"/>
              <a:t>Басик</a:t>
            </a:r>
            <a:r>
              <a:rPr lang="ru-RU" sz="2400" dirty="0" smtClean="0"/>
              <a:t>, Т.В. Коваль и др.</a:t>
            </a:r>
            <a:r>
              <a:rPr lang="en-US" sz="2400" dirty="0" smtClean="0"/>
              <a:t>] </a:t>
            </a:r>
            <a:r>
              <a:rPr lang="ru-RU" sz="2400" dirty="0" smtClean="0"/>
              <a:t>под ред. Л.Н.Боголюбова</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928662" y="1071546"/>
            <a:ext cx="7215238" cy="1815882"/>
          </a:xfrm>
          <a:prstGeom prst="rect">
            <a:avLst/>
          </a:prstGeom>
        </p:spPr>
        <p:txBody>
          <a:bodyPr wrap="square">
            <a:spAutoFit/>
          </a:bodyPr>
          <a:lstStyle/>
          <a:p>
            <a:pPr>
              <a:buNone/>
            </a:pPr>
            <a:r>
              <a:rPr lang="ru-RU" sz="2800" b="1" dirty="0" smtClean="0">
                <a:solidFill>
                  <a:srgbClr val="FFC000"/>
                </a:solidFill>
              </a:rPr>
              <a:t>Интернет-ресурсы:</a:t>
            </a:r>
            <a:endParaRPr lang="ru-RU" sz="2800" b="1" u="sng" dirty="0" smtClean="0">
              <a:solidFill>
                <a:srgbClr val="FFC000"/>
              </a:solidFill>
            </a:endParaRPr>
          </a:p>
          <a:p>
            <a:r>
              <a:rPr lang="en-US" sz="2800" u="sng" dirty="0" smtClean="0">
                <a:solidFill>
                  <a:srgbClr val="002060"/>
                </a:solidFill>
                <a:hlinkClick r:id="rId2"/>
              </a:rPr>
              <a:t>http</a:t>
            </a:r>
            <a:r>
              <a:rPr lang="ru-RU" sz="2800" u="sng" dirty="0" smtClean="0">
                <a:solidFill>
                  <a:srgbClr val="002060"/>
                </a:solidFill>
                <a:hlinkClick r:id="rId2"/>
              </a:rPr>
              <a:t>://</a:t>
            </a:r>
            <a:r>
              <a:rPr lang="en-US" sz="2800" u="sng" dirty="0" smtClean="0">
                <a:solidFill>
                  <a:srgbClr val="002060"/>
                </a:solidFill>
                <a:hlinkClick r:id="rId2"/>
              </a:rPr>
              <a:t>www</a:t>
            </a:r>
            <a:r>
              <a:rPr lang="ru-RU" sz="2800" u="sng" dirty="0" smtClean="0">
                <a:solidFill>
                  <a:srgbClr val="002060"/>
                </a:solidFill>
                <a:hlinkClick r:id="rId2"/>
              </a:rPr>
              <a:t>.</a:t>
            </a:r>
            <a:r>
              <a:rPr lang="en-US" sz="2800" u="sng" dirty="0" smtClean="0">
                <a:solidFill>
                  <a:srgbClr val="002060"/>
                </a:solidFill>
                <a:hlinkClick r:id="rId2"/>
              </a:rPr>
              <a:t>constitution</a:t>
            </a:r>
            <a:r>
              <a:rPr lang="ru-RU" sz="2800" u="sng" dirty="0" smtClean="0">
                <a:solidFill>
                  <a:srgbClr val="002060"/>
                </a:solidFill>
                <a:hlinkClick r:id="rId2"/>
              </a:rPr>
              <a:t>/</a:t>
            </a:r>
            <a:r>
              <a:rPr lang="en-US" sz="2800" u="sng" dirty="0" err="1" smtClean="0">
                <a:solidFill>
                  <a:srgbClr val="002060"/>
                </a:solidFill>
                <a:hlinkClick r:id="rId2"/>
              </a:rPr>
              <a:t>mvk</a:t>
            </a:r>
            <a:r>
              <a:rPr lang="ru-RU" sz="2800" u="sng" dirty="0" smtClean="0">
                <a:solidFill>
                  <a:srgbClr val="002060"/>
                </a:solidFill>
                <a:hlinkClick r:id="rId2"/>
              </a:rPr>
              <a:t>/</a:t>
            </a:r>
            <a:r>
              <a:rPr lang="en-US" sz="2800" u="sng" dirty="0" err="1" smtClean="0">
                <a:solidFill>
                  <a:srgbClr val="002060"/>
                </a:solidFill>
                <a:hlinkClick r:id="rId2"/>
              </a:rPr>
              <a:t>ru</a:t>
            </a:r>
            <a:r>
              <a:rPr lang="ru-RU" sz="2800" dirty="0" smtClean="0">
                <a:solidFill>
                  <a:srgbClr val="002060"/>
                </a:solidFill>
              </a:rPr>
              <a:t> </a:t>
            </a:r>
            <a:r>
              <a:rPr lang="en-US" sz="2800" u="sng" dirty="0" smtClean="0">
                <a:solidFill>
                  <a:srgbClr val="002060"/>
                </a:solidFill>
                <a:hlinkClick r:id="rId3"/>
              </a:rPr>
              <a:t>www</a:t>
            </a:r>
            <a:r>
              <a:rPr lang="ru-RU" sz="2800" u="sng" dirty="0" smtClean="0">
                <a:solidFill>
                  <a:srgbClr val="002060"/>
                </a:solidFill>
                <a:hlinkClick r:id="rId3"/>
              </a:rPr>
              <a:t>.</a:t>
            </a:r>
            <a:r>
              <a:rPr lang="en-US" sz="2800" u="sng" dirty="0" err="1" smtClean="0">
                <a:solidFill>
                  <a:srgbClr val="002060"/>
                </a:solidFill>
                <a:hlinkClick r:id="rId3"/>
              </a:rPr>
              <a:t>oprf</a:t>
            </a:r>
            <a:r>
              <a:rPr lang="ru-RU" sz="2800" u="sng" dirty="0" smtClean="0">
                <a:solidFill>
                  <a:srgbClr val="002060"/>
                </a:solidFill>
                <a:hlinkClick r:id="rId3"/>
              </a:rPr>
              <a:t>/</a:t>
            </a:r>
            <a:r>
              <a:rPr lang="en-US" sz="2800" u="sng" dirty="0" err="1" smtClean="0">
                <a:solidFill>
                  <a:srgbClr val="002060"/>
                </a:solidFill>
                <a:hlinkClick r:id="rId3"/>
              </a:rPr>
              <a:t>ru</a:t>
            </a:r>
            <a:r>
              <a:rPr lang="ru-RU" sz="2800" dirty="0" smtClean="0">
                <a:solidFill>
                  <a:srgbClr val="002060"/>
                </a:solidFill>
              </a:rPr>
              <a:t> </a:t>
            </a:r>
          </a:p>
          <a:p>
            <a:r>
              <a:rPr lang="en-US" sz="2800" u="sng" dirty="0" smtClean="0">
                <a:hlinkClick r:id="rId4"/>
              </a:rPr>
              <a:t>www</a:t>
            </a:r>
            <a:r>
              <a:rPr lang="ru-RU" sz="2800" u="sng" dirty="0" smtClean="0">
                <a:hlinkClick r:id="rId4"/>
              </a:rPr>
              <a:t>.</a:t>
            </a:r>
            <a:r>
              <a:rPr lang="en-US" sz="2800" u="sng" dirty="0" err="1" smtClean="0">
                <a:hlinkClick r:id="rId4"/>
              </a:rPr>
              <a:t>allpravo</a:t>
            </a:r>
            <a:r>
              <a:rPr lang="ru-RU" sz="2800" u="sng" dirty="0" smtClean="0">
                <a:hlinkClick r:id="rId4"/>
              </a:rPr>
              <a:t>.</a:t>
            </a:r>
            <a:r>
              <a:rPr lang="en-US" sz="2800" u="sng" dirty="0" err="1" smtClean="0">
                <a:hlinkClick r:id="rId4"/>
              </a:rPr>
              <a:t>ru</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r>
              <a:rPr lang="ru-RU" sz="3600" b="1" dirty="0" smtClean="0"/>
              <a:t>Основные признаки политики:</a:t>
            </a:r>
            <a:endParaRPr lang="ru-RU" sz="3600" b="1" dirty="0"/>
          </a:p>
        </p:txBody>
      </p:sp>
      <p:sp>
        <p:nvSpPr>
          <p:cNvPr id="3" name="Содержимое 2"/>
          <p:cNvSpPr>
            <a:spLocks noGrp="1"/>
          </p:cNvSpPr>
          <p:nvPr>
            <p:ph idx="1"/>
          </p:nvPr>
        </p:nvSpPr>
        <p:spPr/>
        <p:txBody>
          <a:bodyPr>
            <a:normAutofit lnSpcReduction="10000"/>
          </a:bodyPr>
          <a:lstStyle/>
          <a:p>
            <a:pPr algn="just">
              <a:buNone/>
            </a:pPr>
            <a:r>
              <a:rPr lang="ru-RU" dirty="0" smtClean="0"/>
              <a:t>1.В основе политики лежат интересы больших групп людей </a:t>
            </a:r>
          </a:p>
          <a:p>
            <a:pPr algn="just">
              <a:buNone/>
            </a:pPr>
            <a:r>
              <a:rPr lang="ru-RU" dirty="0" smtClean="0"/>
              <a:t>2.Интересы больших групп людей определяют цели политики </a:t>
            </a:r>
          </a:p>
          <a:p>
            <a:pPr algn="just">
              <a:buNone/>
            </a:pPr>
            <a:r>
              <a:rPr lang="ru-RU" dirty="0" smtClean="0"/>
              <a:t>3.Политика осуществляется через деятельность подчиненную целям политики </a:t>
            </a:r>
          </a:p>
          <a:p>
            <a:pPr algn="just">
              <a:buNone/>
            </a:pPr>
            <a:r>
              <a:rPr lang="ru-RU" dirty="0" smtClean="0"/>
              <a:t>4.Государственная власть - важнейшее средство для проведения политических целей </a:t>
            </a:r>
          </a:p>
          <a:p>
            <a:pPr algn="just">
              <a:buNone/>
            </a:pPr>
            <a:r>
              <a:rPr lang="ru-RU" dirty="0" smtClean="0"/>
              <a:t>5.Содержание политики определяют отношение между большими группами людей по поводу власти. </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002060"/>
                </a:solidFill>
              </a:rPr>
              <a:t>Признаки правового государства</a:t>
            </a:r>
            <a:endParaRPr lang="ru-RU" b="1" dirty="0">
              <a:solidFill>
                <a:srgbClr val="002060"/>
              </a:solidFill>
            </a:endParaRPr>
          </a:p>
        </p:txBody>
      </p:sp>
      <p:sp>
        <p:nvSpPr>
          <p:cNvPr id="3" name="Содержимое 2"/>
          <p:cNvSpPr>
            <a:spLocks noGrp="1"/>
          </p:cNvSpPr>
          <p:nvPr>
            <p:ph sz="quarter" idx="1"/>
          </p:nvPr>
        </p:nvSpPr>
        <p:spPr/>
        <p:txBody>
          <a:bodyPr/>
          <a:lstStyle/>
          <a:p>
            <a:r>
              <a:rPr lang="ru-RU" dirty="0" smtClean="0"/>
              <a:t>Верховенство права</a:t>
            </a:r>
          </a:p>
          <a:p>
            <a:r>
              <a:rPr lang="ru-RU" dirty="0" smtClean="0"/>
              <a:t>Незыблемость свобод и прав человека</a:t>
            </a:r>
          </a:p>
          <a:p>
            <a:r>
              <a:rPr lang="ru-RU" dirty="0" smtClean="0"/>
              <a:t>Разделение властей</a:t>
            </a:r>
          </a:p>
          <a:p>
            <a:r>
              <a:rPr lang="ru-RU" dirty="0" smtClean="0"/>
              <a:t>Взаимная ответственность государства и личности</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38"/>
            <a:ext cx="8229600" cy="1675266"/>
          </a:xfrm>
        </p:spPr>
        <p:txBody>
          <a:bodyPr>
            <a:noAutofit/>
          </a:bodyPr>
          <a:lstStyle/>
          <a:p>
            <a:pPr algn="l"/>
            <a:r>
              <a:rPr lang="ru-RU" sz="2800" b="1" dirty="0" smtClean="0">
                <a:solidFill>
                  <a:srgbClr val="002060"/>
                </a:solidFill>
              </a:rPr>
              <a:t>Условия появления и существования правового     государства  </a:t>
            </a:r>
            <a:endParaRPr lang="ru-RU" sz="2800" b="1" dirty="0">
              <a:solidFill>
                <a:srgbClr val="002060"/>
              </a:solidFill>
            </a:endParaRPr>
          </a:p>
        </p:txBody>
      </p:sp>
      <p:sp>
        <p:nvSpPr>
          <p:cNvPr id="3" name="Содержимое 2"/>
          <p:cNvSpPr>
            <a:spLocks noGrp="1"/>
          </p:cNvSpPr>
          <p:nvPr>
            <p:ph sz="quarter" idx="1"/>
          </p:nvPr>
        </p:nvSpPr>
        <p:spPr>
          <a:xfrm>
            <a:off x="683568" y="1700808"/>
            <a:ext cx="8046066" cy="4757461"/>
          </a:xfrm>
        </p:spPr>
        <p:txBody>
          <a:bodyPr>
            <a:normAutofit fontScale="92500"/>
          </a:bodyPr>
          <a:lstStyle/>
          <a:p>
            <a:pPr>
              <a:buNone/>
            </a:pPr>
            <a:r>
              <a:rPr lang="ru-RU" sz="1600" dirty="0" smtClean="0"/>
              <a:t>       </a:t>
            </a:r>
            <a:r>
              <a:rPr lang="ru-RU" sz="2400" dirty="0" smtClean="0"/>
              <a:t>Правовое государство не может появиться, если предварительно не созданы предпосылки для его существования.</a:t>
            </a:r>
          </a:p>
          <a:p>
            <a:r>
              <a:rPr lang="ru-RU" sz="2400" b="1" i="1" dirty="0" smtClean="0">
                <a:solidFill>
                  <a:srgbClr val="002060"/>
                </a:solidFill>
              </a:rPr>
              <a:t>Экономические предпосылки</a:t>
            </a:r>
            <a:r>
              <a:rPr lang="ru-RU" sz="2400" b="1" dirty="0" smtClean="0">
                <a:solidFill>
                  <a:srgbClr val="002060"/>
                </a:solidFill>
              </a:rPr>
              <a:t>- </a:t>
            </a:r>
            <a:r>
              <a:rPr lang="ru-RU" sz="2400" dirty="0" smtClean="0"/>
              <a:t>многообразие форм собственности , свобода предпринимательства,  экономическая независимость и  самостоятельность индивида.</a:t>
            </a:r>
          </a:p>
          <a:p>
            <a:r>
              <a:rPr lang="ru-RU" sz="2400" b="1" i="1" dirty="0" smtClean="0">
                <a:solidFill>
                  <a:srgbClr val="002060"/>
                </a:solidFill>
              </a:rPr>
              <a:t>Политические предпосылки</a:t>
            </a:r>
            <a:r>
              <a:rPr lang="ru-RU" sz="2400" b="1" dirty="0" smtClean="0">
                <a:solidFill>
                  <a:srgbClr val="002060"/>
                </a:solidFill>
              </a:rPr>
              <a:t>- </a:t>
            </a:r>
            <a:r>
              <a:rPr lang="ru-RU" sz="2400" dirty="0" smtClean="0"/>
              <a:t>невозможность узурпации власти, режим демократии, суверенитет индивида.</a:t>
            </a:r>
          </a:p>
          <a:p>
            <a:r>
              <a:rPr lang="ru-RU" sz="2400" b="1" i="1" dirty="0" smtClean="0">
                <a:solidFill>
                  <a:srgbClr val="002060"/>
                </a:solidFill>
              </a:rPr>
              <a:t>Юридические предпосылки</a:t>
            </a:r>
            <a:r>
              <a:rPr lang="ru-RU" sz="2400" dirty="0" smtClean="0">
                <a:solidFill>
                  <a:srgbClr val="002060"/>
                </a:solidFill>
              </a:rPr>
              <a:t>- </a:t>
            </a:r>
            <a:r>
              <a:rPr lang="ru-RU" sz="2400" dirty="0" smtClean="0"/>
              <a:t>создание внутренне единой  и непротиворечивой системы законодательства, что обеспечивает уважение закона.</a:t>
            </a:r>
          </a:p>
          <a:p>
            <a:endParaRPr lang="ru-RU" sz="1600" dirty="0" smtClean="0"/>
          </a:p>
          <a:p>
            <a:endParaRPr lang="ru-RU"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Высшие органы власти.JPG"/>
          <p:cNvPicPr>
            <a:picLocks noChangeAspect="1" noChangeArrowheads="1"/>
          </p:cNvPicPr>
          <p:nvPr/>
        </p:nvPicPr>
        <p:blipFill>
          <a:blip r:embed="rId2" cstate="print"/>
          <a:srcRect l="4274" t="5333" r="7689" b="14667"/>
          <a:stretch>
            <a:fillRect/>
          </a:stretch>
        </p:blipFill>
        <p:spPr bwMode="auto">
          <a:xfrm>
            <a:off x="251520" y="476672"/>
            <a:ext cx="8714168" cy="590465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7467600" cy="642942"/>
          </a:xfrm>
        </p:spPr>
        <p:txBody>
          <a:bodyPr/>
          <a:lstStyle/>
          <a:p>
            <a:r>
              <a:rPr lang="ru-RU" b="1" dirty="0" smtClean="0">
                <a:solidFill>
                  <a:srgbClr val="002060"/>
                </a:solidFill>
              </a:rPr>
              <a:t>Статья 15 Конституции РФ</a:t>
            </a:r>
            <a:endParaRPr lang="ru-RU" b="1" dirty="0">
              <a:solidFill>
                <a:srgbClr val="002060"/>
              </a:solidFill>
            </a:endParaRPr>
          </a:p>
        </p:txBody>
      </p:sp>
      <p:sp>
        <p:nvSpPr>
          <p:cNvPr id="3" name="Содержимое 2"/>
          <p:cNvSpPr>
            <a:spLocks noGrp="1"/>
          </p:cNvSpPr>
          <p:nvPr>
            <p:ph sz="quarter" idx="1"/>
          </p:nvPr>
        </p:nvSpPr>
        <p:spPr>
          <a:xfrm>
            <a:off x="457200" y="1000108"/>
            <a:ext cx="8115328" cy="5473844"/>
          </a:xfrm>
        </p:spPr>
        <p:txBody>
          <a:bodyPr>
            <a:noAutofit/>
          </a:bodyPr>
          <a:lstStyle/>
          <a:p>
            <a:pPr algn="just">
              <a:buNone/>
            </a:pPr>
            <a:r>
              <a:rPr lang="ru-RU" sz="1800" b="1" dirty="0" smtClean="0">
                <a:latin typeface="Times New Roman" pitchFamily="18" charset="0"/>
                <a:cs typeface="Times New Roman" pitchFamily="18" charset="0"/>
              </a:rPr>
              <a:t>1. Конституция Российской Федерации имеет высшую юридическую силу, прямое действие и применяется на всей территории Российской Федерации. Законы и иные правовые акты, принимаемые в Российской Федерации, не должны противоречить Конституции Российской   Федерации. </a:t>
            </a:r>
          </a:p>
          <a:p>
            <a:pPr algn="just">
              <a:buNone/>
            </a:pPr>
            <a:r>
              <a:rPr lang="ru-RU" sz="1800" b="1" dirty="0" smtClean="0">
                <a:latin typeface="Times New Roman" pitchFamily="18" charset="0"/>
                <a:cs typeface="Times New Roman" pitchFamily="18" charset="0"/>
              </a:rPr>
              <a:t>2. Органы государственной власти, органы местного самоуправления,  должностные лица, граждане и их объединения обязаны соблюдать Конституцию Российской Федерации и Законы. </a:t>
            </a:r>
          </a:p>
          <a:p>
            <a:pPr algn="just">
              <a:buNone/>
            </a:pPr>
            <a:r>
              <a:rPr lang="ru-RU" sz="1800" b="1" dirty="0" smtClean="0">
                <a:latin typeface="Times New Roman" pitchFamily="18" charset="0"/>
                <a:cs typeface="Times New Roman" pitchFamily="18" charset="0"/>
              </a:rPr>
              <a:t>3. Законы подлежат официальному опубликованию. Неопубликованные законы не применяются. Любые нормативные правовые акты, затрагивающие права, свободы и обязанности человека и гражданина, не могут применяться, если они не опубликованы официально для всеобщего сведения. </a:t>
            </a:r>
          </a:p>
          <a:p>
            <a:pPr algn="just">
              <a:buNone/>
            </a:pPr>
            <a:r>
              <a:rPr lang="ru-RU" sz="1800" b="1" dirty="0" smtClean="0">
                <a:latin typeface="Times New Roman" pitchFamily="18" charset="0"/>
                <a:cs typeface="Times New Roman" pitchFamily="18" charset="0"/>
              </a:rPr>
              <a:t>4. Общепризнанные принципы и нормы международного права и международные договоры Российской Федерации являются составной частью ее правовой системы. Если международным договором Российской Федерации установлены иные правила, чем предусмотренные законом, то применяются правила международного договора.</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2060"/>
                </a:solidFill>
              </a:rPr>
              <a:t>Статья 17 Конституции РФ</a:t>
            </a:r>
            <a:endParaRPr lang="ru-RU" b="1" dirty="0">
              <a:solidFill>
                <a:srgbClr val="002060"/>
              </a:solidFill>
            </a:endParaRPr>
          </a:p>
        </p:txBody>
      </p:sp>
      <p:sp>
        <p:nvSpPr>
          <p:cNvPr id="3" name="Содержимое 2"/>
          <p:cNvSpPr>
            <a:spLocks noGrp="1"/>
          </p:cNvSpPr>
          <p:nvPr>
            <p:ph sz="quarter" idx="1"/>
          </p:nvPr>
        </p:nvSpPr>
        <p:spPr>
          <a:xfrm>
            <a:off x="457200" y="1600200"/>
            <a:ext cx="8258204" cy="4873752"/>
          </a:xfrm>
        </p:spPr>
        <p:txBody>
          <a:bodyPr>
            <a:normAutofit/>
          </a:bodyPr>
          <a:lstStyle/>
          <a:p>
            <a:pPr algn="just">
              <a:buNone/>
            </a:pPr>
            <a:r>
              <a:rPr lang="ru-RU" b="1" dirty="0" smtClean="0">
                <a:latin typeface="Times New Roman" pitchFamily="18" charset="0"/>
                <a:cs typeface="Times New Roman" pitchFamily="18" charset="0"/>
              </a:rPr>
              <a:t>1. В Российской Федерации признаются и гарантируются права и свободы человека и гражданина согласно общепризнанным принципам и нормам международного права и в соответствии с настоящей Конституцией. </a:t>
            </a:r>
          </a:p>
          <a:p>
            <a:pPr algn="just">
              <a:buNone/>
            </a:pPr>
            <a:r>
              <a:rPr lang="ru-RU" b="1" dirty="0" smtClean="0">
                <a:latin typeface="Times New Roman" pitchFamily="18" charset="0"/>
                <a:cs typeface="Times New Roman" pitchFamily="18" charset="0"/>
              </a:rPr>
              <a:t>2. Основные права и свободы человека неотчуждаемы и принадлежат каждому от рождения. </a:t>
            </a:r>
          </a:p>
          <a:p>
            <a:pPr algn="just">
              <a:buNone/>
            </a:pPr>
            <a:r>
              <a:rPr lang="ru-RU" b="1" dirty="0" smtClean="0">
                <a:latin typeface="Times New Roman" pitchFamily="18" charset="0"/>
                <a:cs typeface="Times New Roman" pitchFamily="18" charset="0"/>
              </a:rPr>
              <a:t>3. Осуществление прав и свобод человека и гражданина не должно нарушать права и свободы других лиц.</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6924700" cy="490066"/>
          </a:xfrm>
        </p:spPr>
        <p:txBody>
          <a:bodyPr>
            <a:normAutofit fontScale="90000"/>
          </a:bodyPr>
          <a:lstStyle/>
          <a:p>
            <a:pPr algn="ctr"/>
            <a:r>
              <a:rPr lang="ru-RU" sz="2800" b="1" dirty="0" smtClean="0">
                <a:solidFill>
                  <a:srgbClr val="002060"/>
                </a:solidFill>
              </a:rPr>
              <a:t>Статьи 10 и 11 Конституции РФ</a:t>
            </a:r>
            <a:endParaRPr lang="ru-RU" sz="2800" b="1" dirty="0">
              <a:solidFill>
                <a:srgbClr val="002060"/>
              </a:solidFill>
            </a:endParaRPr>
          </a:p>
        </p:txBody>
      </p:sp>
      <p:sp>
        <p:nvSpPr>
          <p:cNvPr id="3" name="Содержимое 2"/>
          <p:cNvSpPr>
            <a:spLocks noGrp="1"/>
          </p:cNvSpPr>
          <p:nvPr>
            <p:ph sz="quarter" idx="1"/>
          </p:nvPr>
        </p:nvSpPr>
        <p:spPr>
          <a:xfrm>
            <a:off x="251520" y="836712"/>
            <a:ext cx="8640960" cy="5335805"/>
          </a:xfrm>
        </p:spPr>
        <p:txBody>
          <a:bodyPr>
            <a:normAutofit fontScale="85000" lnSpcReduction="20000"/>
          </a:bodyPr>
          <a:lstStyle/>
          <a:p>
            <a:pPr>
              <a:buNone/>
            </a:pPr>
            <a:r>
              <a:rPr lang="ru-RU" sz="2000" b="1" dirty="0" smtClean="0"/>
              <a:t>Статья 10 </a:t>
            </a:r>
            <a:br>
              <a:rPr lang="ru-RU" sz="2000" b="1" dirty="0" smtClean="0"/>
            </a:br>
            <a:r>
              <a:rPr lang="ru-RU" sz="2100" b="1" dirty="0" smtClean="0"/>
              <a:t>Государственная власть в Российской Федерации осуществляется на основе разделения на законодательную, исполнительную и судебную. Органы законодательной, исполнительной и судебной власти самостоятельны.</a:t>
            </a:r>
          </a:p>
          <a:p>
            <a:pPr>
              <a:buNone/>
            </a:pPr>
            <a:endParaRPr lang="ru-RU" sz="2100" b="1" dirty="0" smtClean="0"/>
          </a:p>
          <a:p>
            <a:pPr algn="just">
              <a:buNone/>
            </a:pPr>
            <a:r>
              <a:rPr lang="ru-RU" sz="2100" b="1" dirty="0" smtClean="0"/>
              <a:t>Статья 11 </a:t>
            </a:r>
          </a:p>
          <a:p>
            <a:pPr algn="just">
              <a:buNone/>
            </a:pPr>
            <a:r>
              <a:rPr lang="ru-RU" sz="2100" b="1" dirty="0" smtClean="0"/>
              <a:t>1.  Государственную власть в Российской Федерации осуществляют     Президент Российской Федерации, Федеральное Собрание (Совет  Федерации и Государственная Дума), Правительство Российской Федерации, суды Российской Федерации.</a:t>
            </a:r>
          </a:p>
          <a:p>
            <a:pPr marL="457200" indent="-457200" algn="just">
              <a:buAutoNum type="arabicPeriod"/>
            </a:pPr>
            <a:endParaRPr lang="ru-RU" sz="2100" b="1" dirty="0" smtClean="0"/>
          </a:p>
          <a:p>
            <a:pPr algn="just">
              <a:buNone/>
            </a:pPr>
            <a:r>
              <a:rPr lang="ru-RU" sz="2100" b="1" dirty="0" smtClean="0"/>
              <a:t>2. Государственную власть в субъектах Российской Федерации осуществляют образуемые ими органы государственной власти.</a:t>
            </a:r>
          </a:p>
          <a:p>
            <a:pPr algn="just">
              <a:buNone/>
            </a:pPr>
            <a:endParaRPr lang="ru-RU" sz="2100" b="1" dirty="0" smtClean="0"/>
          </a:p>
          <a:p>
            <a:pPr algn="just">
              <a:buNone/>
            </a:pPr>
            <a:r>
              <a:rPr lang="ru-RU" sz="2100" b="1" dirty="0" smtClean="0"/>
              <a:t>3. Разграничение предметов ведения и полномочий между органами   государственной власти Российской Федерации и органами государственной власти субъектов Российской Федерации осуществляется настоящей Конституцией, Федеративным и иными договорами о разграничении предметов ведения и полномочий.</a:t>
            </a:r>
            <a:endParaRPr lang="ru-RU" sz="21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640960" cy="5904656"/>
          </a:xfrm>
        </p:spPr>
        <p:txBody>
          <a:bodyPr>
            <a:normAutofit fontScale="92500" lnSpcReduction="20000"/>
          </a:bodyPr>
          <a:lstStyle/>
          <a:p>
            <a:pPr>
              <a:buNone/>
            </a:pPr>
            <a:r>
              <a:rPr lang="ru-RU" b="1" dirty="0" smtClean="0">
                <a:latin typeface="Times New Roman" pitchFamily="18" charset="0"/>
                <a:cs typeface="Times New Roman" pitchFamily="18" charset="0"/>
              </a:rPr>
              <a:t>      </a:t>
            </a:r>
          </a:p>
          <a:p>
            <a:pPr>
              <a:buNone/>
            </a:pPr>
            <a:r>
              <a:rPr lang="ru-RU" b="1" dirty="0" smtClean="0">
                <a:solidFill>
                  <a:srgbClr val="002060"/>
                </a:solidFill>
                <a:latin typeface="Times New Roman" pitchFamily="18" charset="0"/>
                <a:cs typeface="Times New Roman" pitchFamily="18" charset="0"/>
              </a:rPr>
              <a:t>Статья 80</a:t>
            </a:r>
          </a:p>
          <a:p>
            <a:pPr marL="514350" indent="-514350" algn="just">
              <a:buNone/>
            </a:pPr>
            <a:r>
              <a:rPr lang="ru-RU" dirty="0" smtClean="0">
                <a:latin typeface="Times New Roman" pitchFamily="18" charset="0"/>
                <a:cs typeface="Times New Roman" pitchFamily="18" charset="0"/>
              </a:rPr>
              <a:t>    1. Президент Российской Федерации является главой государства.</a:t>
            </a:r>
          </a:p>
          <a:p>
            <a:pPr>
              <a:buNone/>
            </a:pPr>
            <a:r>
              <a:rPr lang="ru-RU" b="1" dirty="0" smtClean="0">
                <a:solidFill>
                  <a:srgbClr val="002060"/>
                </a:solidFill>
                <a:latin typeface="Times New Roman" pitchFamily="18" charset="0"/>
                <a:cs typeface="Times New Roman" pitchFamily="18" charset="0"/>
              </a:rPr>
              <a:t>Статья 95</a:t>
            </a:r>
          </a:p>
          <a:p>
            <a:pPr algn="just">
              <a:buNone/>
            </a:pPr>
            <a:r>
              <a:rPr lang="ru-RU" dirty="0" smtClean="0">
                <a:latin typeface="Times New Roman" pitchFamily="18" charset="0"/>
                <a:cs typeface="Times New Roman" pitchFamily="18" charset="0"/>
              </a:rPr>
              <a:t>    1. Федеральное Собрание состоит из двух палат - Совета Федерации и Государственной Думы.                         </a:t>
            </a:r>
          </a:p>
          <a:p>
            <a:pPr>
              <a:buNone/>
            </a:pPr>
            <a:r>
              <a:rPr lang="ru-RU" dirty="0" smtClean="0">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Статья 96</a:t>
            </a:r>
          </a:p>
          <a:p>
            <a:pPr>
              <a:buNone/>
            </a:pPr>
            <a:r>
              <a:rPr lang="ru-RU" dirty="0" smtClean="0">
                <a:latin typeface="Times New Roman" pitchFamily="18" charset="0"/>
                <a:cs typeface="Times New Roman" pitchFamily="18" charset="0"/>
              </a:rPr>
              <a:t>    1.  Государственная Дума избирается сроком на пять лет.</a:t>
            </a:r>
          </a:p>
          <a:p>
            <a:pPr>
              <a:buNone/>
            </a:pPr>
            <a:r>
              <a:rPr lang="ru-RU" b="1" dirty="0" smtClean="0">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Статья 105</a:t>
            </a:r>
          </a:p>
          <a:p>
            <a:pPr>
              <a:buNone/>
            </a:pPr>
            <a:r>
              <a:rPr lang="ru-RU" dirty="0" smtClean="0">
                <a:latin typeface="Times New Roman" pitchFamily="18" charset="0"/>
                <a:cs typeface="Times New Roman" pitchFamily="18" charset="0"/>
              </a:rPr>
              <a:t>    1.  Федеральные законы принимаются Государственной Думой.</a:t>
            </a:r>
          </a:p>
          <a:p>
            <a:pPr>
              <a:buNone/>
            </a:pPr>
            <a:r>
              <a:rPr lang="ru-RU" b="1" dirty="0" smtClean="0">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Статья 110</a:t>
            </a:r>
          </a:p>
          <a:p>
            <a:pPr algn="just">
              <a:buNone/>
            </a:pPr>
            <a:r>
              <a:rPr lang="ru-RU" dirty="0" smtClean="0">
                <a:latin typeface="Times New Roman" pitchFamily="18" charset="0"/>
                <a:cs typeface="Times New Roman" pitchFamily="18" charset="0"/>
              </a:rPr>
              <a:t>    1. Исполнительную власть Российской Федерации осуществляет Правительство Российской Федерации.</a:t>
            </a:r>
          </a:p>
          <a:p>
            <a:pPr>
              <a:buNone/>
            </a:pPr>
            <a:r>
              <a:rPr lang="ru-RU" b="1" dirty="0" smtClean="0">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Статья 111</a:t>
            </a:r>
          </a:p>
          <a:p>
            <a:pPr algn="just">
              <a:buNone/>
            </a:pPr>
            <a:r>
              <a:rPr lang="ru-RU" dirty="0" smtClean="0">
                <a:latin typeface="Times New Roman" pitchFamily="18" charset="0"/>
                <a:cs typeface="Times New Roman" pitchFamily="18" charset="0"/>
              </a:rPr>
              <a:t>    1. Председатель Правительства Российской Федерации назначается Президентом Российской Федерации с согласия Государственной Думы.</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marL="514350" indent="-514350">
              <a:buAutoNum type="arabicPeriod"/>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143000"/>
          </a:xfrm>
        </p:spPr>
        <p:txBody>
          <a:bodyPr>
            <a:normAutofit/>
          </a:bodyPr>
          <a:lstStyle/>
          <a:p>
            <a:pPr algn="ctr"/>
            <a:r>
              <a:rPr lang="ru-RU" sz="2800" b="1" dirty="0" smtClean="0">
                <a:solidFill>
                  <a:srgbClr val="002060"/>
                </a:solidFill>
              </a:rPr>
              <a:t>Урок </a:t>
            </a:r>
            <a:br>
              <a:rPr lang="ru-RU" sz="2800" b="1" dirty="0" smtClean="0">
                <a:solidFill>
                  <a:srgbClr val="002060"/>
                </a:solidFill>
              </a:rPr>
            </a:br>
            <a:r>
              <a:rPr lang="ru-RU" sz="2800" b="1" dirty="0" smtClean="0">
                <a:solidFill>
                  <a:srgbClr val="002060"/>
                </a:solidFill>
              </a:rPr>
              <a:t>«Гражданское общество и государство»</a:t>
            </a:r>
            <a:endParaRPr lang="ru-RU" sz="2800" b="1" dirty="0">
              <a:solidFill>
                <a:srgbClr val="002060"/>
              </a:solidFill>
            </a:endParaRPr>
          </a:p>
        </p:txBody>
      </p:sp>
      <p:sp>
        <p:nvSpPr>
          <p:cNvPr id="3" name="Содержимое 2"/>
          <p:cNvSpPr>
            <a:spLocks noGrp="1"/>
          </p:cNvSpPr>
          <p:nvPr>
            <p:ph sz="quarter" idx="1"/>
          </p:nvPr>
        </p:nvSpPr>
        <p:spPr>
          <a:xfrm>
            <a:off x="785786" y="1916832"/>
            <a:ext cx="7139014" cy="4557120"/>
          </a:xfrm>
        </p:spPr>
        <p:txBody>
          <a:bodyPr/>
          <a:lstStyle/>
          <a:p>
            <a:pPr>
              <a:buNone/>
            </a:pPr>
            <a:r>
              <a:rPr lang="ru-RU" dirty="0" smtClean="0"/>
              <a:t>План изучения нового материала:</a:t>
            </a:r>
          </a:p>
          <a:p>
            <a:pPr>
              <a:buNone/>
            </a:pPr>
            <a:r>
              <a:rPr lang="ru-RU" dirty="0" smtClean="0"/>
              <a:t>1.Что такое гражданское общество?</a:t>
            </a:r>
          </a:p>
          <a:p>
            <a:pPr>
              <a:buNone/>
            </a:pPr>
            <a:r>
              <a:rPr lang="ru-RU" dirty="0" smtClean="0"/>
              <a:t>2. Местное самоуправление.</a:t>
            </a:r>
          </a:p>
          <a:p>
            <a:pPr>
              <a:buNone/>
            </a:pPr>
            <a:r>
              <a:rPr lang="ru-RU" dirty="0" smtClean="0"/>
              <a:t>3. Общественная палата.</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img18.jpg"/>
          <p:cNvPicPr>
            <a:picLocks noGrp="1" noChangeAspect="1" noChangeArrowheads="1"/>
          </p:cNvPicPr>
          <p:nvPr>
            <p:ph sz="quarter" idx="1"/>
          </p:nvPr>
        </p:nvPicPr>
        <p:blipFill>
          <a:blip r:embed="rId2" cstate="print"/>
          <a:srcRect/>
          <a:stretch>
            <a:fillRect/>
          </a:stretch>
        </p:blipFill>
        <p:spPr bwMode="auto">
          <a:xfrm>
            <a:off x="323528" y="188640"/>
            <a:ext cx="8568952" cy="604867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esktop\0007-007-Pravovoe-gosudarstvo-i-grazhdanskoe-obschestvo.jpg"/>
          <p:cNvPicPr>
            <a:picLocks noGrp="1" noChangeAspect="1" noChangeArrowheads="1"/>
          </p:cNvPicPr>
          <p:nvPr>
            <p:ph sz="quarter" idx="1"/>
          </p:nvPr>
        </p:nvPicPr>
        <p:blipFill>
          <a:blip r:embed="rId2" cstate="email">
            <a:extLst>
              <a:ext uri="{28A0092B-C50C-407E-A947-70E740481C1C}">
                <a14:useLocalDpi xmlns:a14="http://schemas.microsoft.com/office/drawing/2010/main" xmlns=""/>
              </a:ext>
            </a:extLst>
          </a:blip>
          <a:srcRect/>
          <a:stretch>
            <a:fillRect/>
          </a:stretch>
        </p:blipFill>
        <p:spPr bwMode="auto">
          <a:xfrm>
            <a:off x="251520" y="188640"/>
            <a:ext cx="8496944" cy="593752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285992"/>
            <a:ext cx="7786742" cy="1114412"/>
          </a:xfrm>
        </p:spPr>
        <p:txBody>
          <a:bodyPr>
            <a:normAutofit fontScale="90000"/>
          </a:bodyPr>
          <a:lstStyle/>
          <a:p>
            <a:pPr algn="just"/>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smtClean="0"/>
              <a:t/>
            </a:r>
            <a:br>
              <a:rPr lang="ru-RU" dirty="0" smtClean="0"/>
            </a:br>
            <a:r>
              <a:rPr lang="ru-RU" sz="3100" b="1" dirty="0" smtClean="0">
                <a:latin typeface="Times New Roman" pitchFamily="18" charset="0"/>
                <a:cs typeface="Times New Roman" pitchFamily="18" charset="0"/>
              </a:rPr>
              <a:t>Политика </a:t>
            </a:r>
            <a:r>
              <a:rPr lang="ru-RU" sz="3100" dirty="0" smtClean="0">
                <a:latin typeface="Times New Roman" pitchFamily="18" charset="0"/>
                <a:cs typeface="Times New Roman" pitchFamily="18" charset="0"/>
              </a:rPr>
              <a:t>– это сфера взаимоотношений между социальными группами по осуществлению общих интересов с помощью политической власти.</a:t>
            </a:r>
            <a:endParaRPr lang="ru-RU" sz="31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User\Desktop\24568_html_m7efd2d4.gif"/>
          <p:cNvPicPr>
            <a:picLocks noGrp="1" noChangeAspect="1" noChangeArrowheads="1"/>
          </p:cNvPicPr>
          <p:nvPr>
            <p:ph sz="quarter" idx="1"/>
          </p:nvPr>
        </p:nvPicPr>
        <p:blipFill>
          <a:blip r:embed="rId2" cstate="print"/>
          <a:srcRect/>
          <a:stretch>
            <a:fillRect/>
          </a:stretch>
        </p:blipFill>
        <p:spPr bwMode="auto">
          <a:xfrm>
            <a:off x="179512" y="260648"/>
            <a:ext cx="8712968" cy="576063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Органы местного самоуправления по Конституции РФ</a:t>
            </a:r>
            <a:endParaRPr lang="ru-RU" b="1" dirty="0">
              <a:solidFill>
                <a:srgbClr val="002060"/>
              </a:solidFill>
            </a:endParaRPr>
          </a:p>
        </p:txBody>
      </p:sp>
      <p:sp>
        <p:nvSpPr>
          <p:cNvPr id="3" name="Содержимое 2"/>
          <p:cNvSpPr>
            <a:spLocks noGrp="1"/>
          </p:cNvSpPr>
          <p:nvPr>
            <p:ph sz="quarter" idx="1"/>
          </p:nvPr>
        </p:nvSpPr>
        <p:spPr>
          <a:xfrm>
            <a:off x="457200" y="1600200"/>
            <a:ext cx="8186766" cy="4873752"/>
          </a:xfrm>
        </p:spPr>
        <p:txBody>
          <a:bodyPr>
            <a:normAutofit fontScale="85000" lnSpcReduction="20000"/>
          </a:bodyPr>
          <a:lstStyle/>
          <a:p>
            <a:pPr>
              <a:buNone/>
            </a:pPr>
            <a:r>
              <a:rPr lang="ru-RU" b="1" dirty="0" smtClean="0">
                <a:latin typeface="Times New Roman" pitchFamily="18" charset="0"/>
                <a:cs typeface="Times New Roman" pitchFamily="18" charset="0"/>
              </a:rPr>
              <a:t>Статья 130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1. Местное самоуправление в Российской Федерации обеспечивает самостоятельное решение населением вопросов местного значения, владение, пользование и распоряжение муниципальной собственностью.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2. Местное самоуправление осуществляется гражданами путем референдума, выборов, других форм прямого волеизъявления, через выборные и другие органы местного самоуправления.</a:t>
            </a:r>
            <a:r>
              <a:rPr lang="ru-RU" dirty="0" smtClean="0">
                <a:latin typeface="Times New Roman" pitchFamily="18" charset="0"/>
                <a:cs typeface="Times New Roman" pitchFamily="18" charset="0"/>
              </a:rPr>
              <a:t> </a:t>
            </a:r>
          </a:p>
          <a:p>
            <a:pPr>
              <a:buNone/>
            </a:pPr>
            <a:endParaRPr lang="ru-RU"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Статья 131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1. Местное самоуправление осуществляется в городских, сельских поселениях и на других территориях с учетом исторических и иных местных традиций. Структура органов местного самоуправления определяется населением самостоятельно.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2. Изменение границ территорий, в которых осуществляется местное самоуправление, допускается с учетом мнения населения соответствующих территорий.</a:t>
            </a:r>
          </a:p>
          <a:p>
            <a:pPr>
              <a:buNone/>
            </a:pPr>
            <a:endParaRPr lang="ru-RU" sz="2400" b="1" dirty="0" smtClean="0"/>
          </a:p>
          <a:p>
            <a:pPr>
              <a:buNone/>
            </a:pPr>
            <a:endParaRPr lang="ru-RU" sz="2200" dirty="0" smtClean="0"/>
          </a:p>
          <a:p>
            <a:pPr>
              <a:buNone/>
            </a:pP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
          </p:nvPr>
        </p:nvSpPr>
        <p:spPr>
          <a:xfrm>
            <a:off x="457200" y="188913"/>
            <a:ext cx="8229600" cy="5937250"/>
          </a:xfrm>
        </p:spPr>
        <p:txBody>
          <a:bodyPr>
            <a:normAutofit/>
          </a:bodyPr>
          <a:lstStyle/>
          <a:p>
            <a:pPr>
              <a:buNone/>
            </a:pPr>
            <a:r>
              <a:rPr lang="ru-RU" sz="2000" b="1" dirty="0" smtClean="0">
                <a:latin typeface="Times New Roman" pitchFamily="18" charset="0"/>
                <a:cs typeface="Times New Roman" pitchFamily="18" charset="0"/>
              </a:rPr>
              <a:t>Статья 132</a:t>
            </a:r>
          </a:p>
          <a:p>
            <a:pPr>
              <a:buNone/>
            </a:pPr>
            <a:r>
              <a:rPr lang="ru-RU" sz="2000" b="1" dirty="0" smtClean="0">
                <a:latin typeface="Times New Roman" pitchFamily="18" charset="0"/>
                <a:cs typeface="Times New Roman" pitchFamily="18" charset="0"/>
              </a:rPr>
              <a:t>    1. Органы местного самоуправления самостоятельно управляют муниципальной собственностью, формируют, утверждают и исполняют местный бюджет, устанавливают местные налоги и сборы, осуществляют охрану общественного порядка, а также решают иные вопросы местного значения.</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2. Органы местного самоуправления могут наделяться законом отдельными государственными полномочиями с передачей необходимых для их осуществления материальных и финансовых средств. Реализация переданных полномочий подконтрольна государству.</a:t>
            </a:r>
          </a:p>
          <a:p>
            <a:pPr>
              <a:buNone/>
            </a:pPr>
            <a:r>
              <a:rPr lang="ru-RU" sz="2000" b="1" dirty="0" smtClean="0">
                <a:latin typeface="Times New Roman" pitchFamily="18" charset="0"/>
                <a:cs typeface="Times New Roman" pitchFamily="18" charset="0"/>
              </a:rPr>
              <a:t>Статья 133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1. Местное самоуправление в Российской Федерации гарантируется правом на судебную защиту, на компенсацию дополнительных расходов, возникших в результате решений, принятых органами государственной власти, запретом на ограничение прав местного самоуправления, установленных Конституцией Российской Федерации и федеральными законами.</a:t>
            </a: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27-3.gif"/>
          <p:cNvPicPr>
            <a:picLocks noGrp="1" noChangeAspect="1" noChangeArrowheads="1"/>
          </p:cNvPicPr>
          <p:nvPr>
            <p:ph sz="quarter" idx="1"/>
          </p:nvPr>
        </p:nvPicPr>
        <p:blipFill>
          <a:blip r:embed="rId2" cstate="print"/>
          <a:srcRect/>
          <a:stretch>
            <a:fillRect/>
          </a:stretch>
        </p:blipFill>
        <p:spPr bwMode="auto">
          <a:xfrm>
            <a:off x="323528" y="188640"/>
            <a:ext cx="8496944" cy="604867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7467600" cy="785818"/>
          </a:xfrm>
        </p:spPr>
        <p:txBody>
          <a:bodyPr>
            <a:normAutofit/>
          </a:bodyPr>
          <a:lstStyle/>
          <a:p>
            <a:r>
              <a:rPr lang="ru-RU" dirty="0" smtClean="0"/>
              <a:t>       </a:t>
            </a:r>
            <a:r>
              <a:rPr lang="ru-RU" b="1" dirty="0" smtClean="0">
                <a:solidFill>
                  <a:srgbClr val="002060"/>
                </a:solidFill>
              </a:rPr>
              <a:t>Общественная палата в РФ</a:t>
            </a:r>
            <a:endParaRPr lang="ru-RU" b="1" dirty="0">
              <a:solidFill>
                <a:srgbClr val="002060"/>
              </a:solidFill>
            </a:endParaRPr>
          </a:p>
        </p:txBody>
      </p:sp>
      <p:sp>
        <p:nvSpPr>
          <p:cNvPr id="3" name="Содержимое 2"/>
          <p:cNvSpPr>
            <a:spLocks noGrp="1"/>
          </p:cNvSpPr>
          <p:nvPr>
            <p:ph sz="quarter" idx="1"/>
          </p:nvPr>
        </p:nvSpPr>
        <p:spPr>
          <a:xfrm>
            <a:off x="457200" y="1214422"/>
            <a:ext cx="8229600" cy="5286412"/>
          </a:xfrm>
        </p:spPr>
        <p:txBody>
          <a:bodyPr>
            <a:normAutofit fontScale="62500" lnSpcReduction="20000"/>
          </a:bodyPr>
          <a:lstStyle/>
          <a:p>
            <a:pPr algn="just">
              <a:buNone/>
            </a:pPr>
            <a:r>
              <a:rPr lang="ru-RU" sz="2900" b="1" dirty="0" smtClean="0"/>
              <a:t>    </a:t>
            </a:r>
            <a:r>
              <a:rPr lang="ru-RU" sz="3200" b="1" dirty="0" smtClean="0"/>
              <a:t>Общественная палата России </a:t>
            </a:r>
            <a:r>
              <a:rPr lang="ru-RU" sz="3200" dirty="0" smtClean="0"/>
              <a:t>– это структура, созданная для взаимодействия общества с органами государственной власти. Основная ее задача – контролировать, соблюдаются ли в процессе разработки законов интересы и права простых граждан. Появилась Общественная палата в апреле 2005 года.</a:t>
            </a:r>
          </a:p>
          <a:p>
            <a:pPr algn="just">
              <a:buNone/>
            </a:pPr>
            <a:r>
              <a:rPr lang="ru-RU" sz="3200" dirty="0" smtClean="0"/>
              <a:t>    Функционирует она на добровольной основе. Заработную плату ее членам не выплачивают, но для представителей межрегиональных и региональных объединений и вновь избранных членов предусмотрена оплата проезда к местам проведения конференций и обратно, а также возмещение трат на проживание и дополнительных расходов.</a:t>
            </a:r>
          </a:p>
          <a:p>
            <a:pPr algn="just">
              <a:buNone/>
            </a:pPr>
            <a:endParaRPr lang="ru-RU" sz="3200" dirty="0" smtClean="0"/>
          </a:p>
          <a:p>
            <a:pPr algn="just">
              <a:buNone/>
            </a:pPr>
            <a:r>
              <a:rPr lang="ru-RU" sz="3200" dirty="0" smtClean="0"/>
              <a:t>    Выборы в палату проходят раз в три года, а состав формируется в три этапа. Первые 42 члена палаты назначаются указом президента. Затем, они выбирают 42-х представителей от общественных организаций. На последнем этапе кандидатуры в члены палаты выдвигают представители региональных и межрегиональных общественных объединений; решение по ним принимают утвержденные члены палаты.</a:t>
            </a:r>
          </a:p>
          <a:p>
            <a:pPr algn="just">
              <a:buNone/>
            </a:pPr>
            <a:endParaRPr lang="ru-RU" sz="2900" dirty="0" smtClean="0"/>
          </a:p>
          <a:p>
            <a:pPr algn="just">
              <a:buNone/>
            </a:pPr>
            <a:endParaRPr lang="ru-RU" b="1"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467600" cy="642918"/>
          </a:xfrm>
        </p:spPr>
        <p:txBody>
          <a:bodyPr>
            <a:normAutofit fontScale="90000"/>
          </a:bodyPr>
          <a:lstStyle/>
          <a:p>
            <a:r>
              <a:rPr lang="ru-RU" dirty="0" smtClean="0"/>
              <a:t>        </a:t>
            </a:r>
            <a:r>
              <a:rPr lang="ru-RU" b="1" dirty="0" smtClean="0">
                <a:solidFill>
                  <a:srgbClr val="002060"/>
                </a:solidFill>
              </a:rPr>
              <a:t>Комиссии общественной палаты</a:t>
            </a:r>
            <a:endParaRPr lang="ru-RU" b="1" dirty="0">
              <a:solidFill>
                <a:srgbClr val="002060"/>
              </a:solidFill>
            </a:endParaRPr>
          </a:p>
        </p:txBody>
      </p:sp>
      <p:sp>
        <p:nvSpPr>
          <p:cNvPr id="3" name="Содержимое 2"/>
          <p:cNvSpPr>
            <a:spLocks noGrp="1"/>
          </p:cNvSpPr>
          <p:nvPr>
            <p:ph sz="quarter" idx="1"/>
          </p:nvPr>
        </p:nvSpPr>
        <p:spPr>
          <a:xfrm>
            <a:off x="428596" y="785794"/>
            <a:ext cx="8229600" cy="5400600"/>
          </a:xfrm>
        </p:spPr>
        <p:txBody>
          <a:bodyPr>
            <a:noAutofit/>
          </a:bodyPr>
          <a:lstStyle/>
          <a:p>
            <a:r>
              <a:rPr lang="ru-RU" sz="1600" dirty="0" smtClean="0">
                <a:latin typeface="Times New Roman" pitchFamily="18" charset="0"/>
                <a:cs typeface="Times New Roman" pitchFamily="18" charset="0"/>
              </a:rPr>
              <a:t>Комиссия по развитию гражданского общества и взаимодействию с общественными палатами субъектов Российской Федерации</a:t>
            </a:r>
          </a:p>
          <a:p>
            <a:r>
              <a:rPr lang="ru-RU" sz="1600" dirty="0" smtClean="0">
                <a:latin typeface="Times New Roman" pitchFamily="18" charset="0"/>
                <a:cs typeface="Times New Roman" pitchFamily="18" charset="0"/>
              </a:rPr>
              <a:t>Комиссия по социальной политике, трудовым отношениям и качеству жизни граждан</a:t>
            </a:r>
          </a:p>
          <a:p>
            <a:r>
              <a:rPr lang="ru-RU" sz="1600" dirty="0" smtClean="0">
                <a:latin typeface="Times New Roman" pitchFamily="18" charset="0"/>
                <a:cs typeface="Times New Roman" pitchFamily="18" charset="0"/>
              </a:rPr>
              <a:t>Комиссия по проблемам безопасности граждан и взаимодействию с системой судебно-правоохранительных органов</a:t>
            </a:r>
          </a:p>
          <a:p>
            <a:r>
              <a:rPr lang="ru-RU" sz="1600" dirty="0" smtClean="0">
                <a:latin typeface="Times New Roman" pitchFamily="18" charset="0"/>
                <a:cs typeface="Times New Roman" pitchFamily="18" charset="0"/>
              </a:rPr>
              <a:t>Комиссия по поддержке средств массовой информации как основы гражданского общества, обеспечению свободы слова и доступа к информации</a:t>
            </a:r>
          </a:p>
          <a:p>
            <a:r>
              <a:rPr lang="ru-RU" sz="1600" dirty="0" smtClean="0">
                <a:latin typeface="Times New Roman" pitchFamily="18" charset="0"/>
                <a:cs typeface="Times New Roman" pitchFamily="18" charset="0"/>
              </a:rPr>
              <a:t>Комиссия по межнациональным отношениям и свободе совести</a:t>
            </a:r>
          </a:p>
          <a:p>
            <a:r>
              <a:rPr lang="ru-RU" sz="1600" dirty="0" smtClean="0">
                <a:latin typeface="Times New Roman" pitchFamily="18" charset="0"/>
                <a:cs typeface="Times New Roman" pitchFamily="18" charset="0"/>
              </a:rPr>
              <a:t>Комиссия по экономическому развитию и предпринимательству</a:t>
            </a:r>
          </a:p>
          <a:p>
            <a:r>
              <a:rPr lang="ru-RU" sz="1600" dirty="0" smtClean="0">
                <a:latin typeface="Times New Roman" pitchFamily="18" charset="0"/>
                <a:cs typeface="Times New Roman" pitchFamily="18" charset="0"/>
              </a:rPr>
              <a:t>Комиссия по здоровью нации, развитию спорта и туризма</a:t>
            </a:r>
          </a:p>
          <a:p>
            <a:r>
              <a:rPr lang="ru-RU" sz="1600" dirty="0" smtClean="0">
                <a:latin typeface="Times New Roman" pitchFamily="18" charset="0"/>
                <a:cs typeface="Times New Roman" pitchFamily="18" charset="0"/>
              </a:rPr>
              <a:t>Комиссия по контролю за реформой и модернизацией системы здравоохранения и демографии</a:t>
            </a:r>
          </a:p>
          <a:p>
            <a:r>
              <a:rPr lang="ru-RU" sz="1600" dirty="0" smtClean="0">
                <a:latin typeface="Times New Roman" pitchFamily="18" charset="0"/>
                <a:cs typeface="Times New Roman" pitchFamily="18" charset="0"/>
              </a:rPr>
              <a:t>Комиссия по развитию образования</a:t>
            </a:r>
          </a:p>
          <a:p>
            <a:r>
              <a:rPr lang="ru-RU" sz="1600" dirty="0" smtClean="0">
                <a:latin typeface="Times New Roman" pitchFamily="18" charset="0"/>
                <a:cs typeface="Times New Roman" pitchFamily="18" charset="0"/>
              </a:rPr>
              <a:t>Комиссия по культуре и сохранению историко-культурного наследия</a:t>
            </a:r>
          </a:p>
          <a:p>
            <a:r>
              <a:rPr lang="ru-RU" sz="1600" dirty="0" smtClean="0">
                <a:latin typeface="Times New Roman" pitchFamily="18" charset="0"/>
                <a:cs typeface="Times New Roman" pitchFamily="18" charset="0"/>
              </a:rPr>
              <a:t>Комиссия по региональному развитию и федеративным отношениям</a:t>
            </a:r>
          </a:p>
          <a:p>
            <a:r>
              <a:rPr lang="ru-RU" sz="1600" dirty="0" smtClean="0">
                <a:latin typeface="Times New Roman" pitchFamily="18" charset="0"/>
                <a:cs typeface="Times New Roman" pitchFamily="18" charset="0"/>
              </a:rPr>
              <a:t>Комиссия по местному самоуправлению и жилищно-коммунальной политике</a:t>
            </a:r>
          </a:p>
          <a:p>
            <a:r>
              <a:rPr lang="ru-RU" sz="1600" dirty="0" smtClean="0">
                <a:latin typeface="Times New Roman" pitchFamily="18" charset="0"/>
                <a:cs typeface="Times New Roman" pitchFamily="18" charset="0"/>
              </a:rPr>
              <a:t>Комиссия по проблемам национальной безопасности и социально-экономическим условиям жизни военнослужащих, членов их семей и ветеранов</a:t>
            </a:r>
          </a:p>
          <a:p>
            <a:r>
              <a:rPr lang="ru-RU" sz="1600" dirty="0" smtClean="0">
                <a:latin typeface="Times New Roman" pitchFamily="18" charset="0"/>
                <a:cs typeface="Times New Roman" pitchFamily="18" charset="0"/>
              </a:rPr>
              <a:t>Комиссия по развитию благотворительности и </a:t>
            </a:r>
            <a:r>
              <a:rPr lang="ru-RU" sz="1600" dirty="0" err="1" smtClean="0">
                <a:latin typeface="Times New Roman" pitchFamily="18" charset="0"/>
                <a:cs typeface="Times New Roman" pitchFamily="18" charset="0"/>
              </a:rPr>
              <a:t>волонтерства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Комиссия по науке и инновациям</a:t>
            </a:r>
          </a:p>
          <a:p>
            <a:pPr>
              <a:buNone/>
            </a:pP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43998" cy="857256"/>
          </a:xfrm>
        </p:spPr>
        <p:txBody>
          <a:bodyPr>
            <a:normAutofit fontScale="90000"/>
          </a:bodyPr>
          <a:lstStyle/>
          <a:p>
            <a:r>
              <a:rPr lang="ru-RU" sz="3200" dirty="0" smtClean="0">
                <a:solidFill>
                  <a:srgbClr val="002060"/>
                </a:solidFill>
              </a:rPr>
              <a:t>Из Федерального закона об общественной палате РФ от 4 апреля 2005 г.</a:t>
            </a:r>
            <a:endParaRPr lang="ru-RU" sz="3200" dirty="0">
              <a:solidFill>
                <a:srgbClr val="002060"/>
              </a:solidFill>
            </a:endParaRPr>
          </a:p>
        </p:txBody>
      </p:sp>
      <p:sp>
        <p:nvSpPr>
          <p:cNvPr id="3" name="Содержимое 2"/>
          <p:cNvSpPr>
            <a:spLocks noGrp="1"/>
          </p:cNvSpPr>
          <p:nvPr>
            <p:ph sz="quarter" idx="1"/>
          </p:nvPr>
        </p:nvSpPr>
        <p:spPr>
          <a:xfrm>
            <a:off x="500034" y="1071546"/>
            <a:ext cx="8001056" cy="5143536"/>
          </a:xfrm>
        </p:spPr>
        <p:txBody>
          <a:bodyPr>
            <a:normAutofit fontScale="62500" lnSpcReduction="20000"/>
          </a:bodyPr>
          <a:lstStyle/>
          <a:p>
            <a:pPr>
              <a:buNone/>
            </a:pPr>
            <a:r>
              <a:rPr lang="ru-RU" sz="2900" b="1" dirty="0" smtClean="0"/>
              <a:t>Статья 2. Цели и задачи Общественной палаты</a:t>
            </a:r>
          </a:p>
          <a:p>
            <a:pPr algn="just">
              <a:buNone/>
            </a:pPr>
            <a:r>
              <a:rPr lang="ru-RU" sz="2900" dirty="0" smtClean="0"/>
              <a:t>     Общественная палата призвана обеспечить согласование общественно значимых интересов граждан Российской Федерации, общественных объединений, органов государственной власти и органов местного самоуправления для решения наиболее важных вопросов экономического и социального развития, обеспечения национальной безопасности, защиты прав и свобод граждан Российской Федерации, конституционного строя Российской Федерации и демократических принципов развития гражданского общества в Российской Федерации путем:</a:t>
            </a:r>
          </a:p>
          <a:p>
            <a:pPr algn="just">
              <a:buNone/>
            </a:pPr>
            <a:r>
              <a:rPr lang="ru-RU" sz="2900" dirty="0" smtClean="0"/>
              <a:t>    1) привлечения граждан и общественных объединений к реализации государственной политики;</a:t>
            </a:r>
          </a:p>
          <a:p>
            <a:pPr algn="just">
              <a:buNone/>
            </a:pPr>
            <a:r>
              <a:rPr lang="ru-RU" sz="2900" dirty="0" smtClean="0"/>
              <a:t>     2) выдвижения и поддержки гражданских инициатив, имеющих общероссийское значение и направленных на реализацию конституционных прав, свобод и законных интересов граждан и общественных объединений;</a:t>
            </a:r>
          </a:p>
          <a:p>
            <a:pPr algn="just">
              <a:buNone/>
            </a:pPr>
            <a:r>
              <a:rPr lang="ru-RU" sz="2900" dirty="0" smtClean="0"/>
              <a:t>     3) проведения общественной экспертизы проектов федеральных законов и проектов законов субъектов Российской Федерации, а также проектов нормативных правовых актов органов исполнительной власти Российской Федерации и проектов правовых актов органов местного самоуправления;</a:t>
            </a:r>
          </a:p>
          <a:p>
            <a:pPr>
              <a:buNone/>
            </a:pPr>
            <a:endParaRPr lang="ru-RU" sz="2400" dirty="0" smtClean="0"/>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476672"/>
            <a:ext cx="8229600" cy="6024162"/>
          </a:xfrm>
        </p:spPr>
        <p:txBody>
          <a:bodyPr>
            <a:noAutofit/>
          </a:bodyPr>
          <a:lstStyle/>
          <a:p>
            <a:pPr algn="just">
              <a:buNone/>
            </a:pPr>
            <a:r>
              <a:rPr lang="ru-RU" sz="1800" dirty="0" smtClean="0">
                <a:latin typeface="Times New Roman" pitchFamily="18" charset="0"/>
                <a:cs typeface="Times New Roman" pitchFamily="18" charset="0"/>
              </a:rPr>
              <a:t>4</a:t>
            </a:r>
            <a:r>
              <a:rPr lang="ru-RU" sz="2000" dirty="0" smtClean="0">
                <a:latin typeface="Times New Roman" pitchFamily="18" charset="0"/>
                <a:cs typeface="Times New Roman" pitchFamily="18" charset="0"/>
              </a:rPr>
              <a:t>) осуществления в соответствии с настоящим Федеральным законом общественного контроля за деятельностью Правительства Российской Федерации, федеральных органов исполнительной власти, органов исполнительной власти субъектов Российской Федерации и органов местного самоуправления, а также за соблюдением свободы слова в средствах массовой информации;</a:t>
            </a:r>
          </a:p>
          <a:p>
            <a:pPr algn="just">
              <a:buNone/>
            </a:pPr>
            <a:r>
              <a:rPr lang="ru-RU" sz="2000" dirty="0" smtClean="0">
                <a:latin typeface="Times New Roman" pitchFamily="18" charset="0"/>
                <a:cs typeface="Times New Roman" pitchFamily="18" charset="0"/>
              </a:rPr>
              <a:t>5) выработки рекомендаций органам государственной власти Российской   Федерации при определении приоритетов в области государственной поддержки общественных объединений и иных объединений граждан Российской Федерации, деятельность которых направлена на развитие гражданского общества в Российской Федерации;</a:t>
            </a:r>
          </a:p>
          <a:p>
            <a:pPr algn="just">
              <a:buNone/>
            </a:pPr>
            <a:r>
              <a:rPr lang="ru-RU" sz="2000" dirty="0" smtClean="0">
                <a:latin typeface="Times New Roman" pitchFamily="18" charset="0"/>
                <a:cs typeface="Times New Roman" pitchFamily="18" charset="0"/>
              </a:rPr>
              <a:t>6) оказания информационной, методической и иной поддержки общественным палатам, созданным в субъектах Российской Федерации, и общественным объединениям, деятельность которых направлена на развитие гражданского общества в Российской Федерации;</a:t>
            </a:r>
          </a:p>
          <a:p>
            <a:pPr>
              <a:buNone/>
            </a:pP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42910" y="764704"/>
            <a:ext cx="8033546" cy="5037718"/>
          </a:xfrm>
        </p:spPr>
        <p:txBody>
          <a:bodyPr>
            <a:normAutofit/>
          </a:bodyPr>
          <a:lstStyle/>
          <a:p>
            <a:pPr>
              <a:buNone/>
            </a:pPr>
            <a:r>
              <a:rPr lang="ru-RU" sz="1900" dirty="0" smtClean="0">
                <a:latin typeface="Times New Roman" pitchFamily="18" charset="0"/>
                <a:cs typeface="Times New Roman" pitchFamily="18" charset="0"/>
              </a:rPr>
              <a:t>7) </a:t>
            </a:r>
            <a:r>
              <a:rPr lang="ru-RU" dirty="0" smtClean="0">
                <a:latin typeface="Times New Roman" pitchFamily="18" charset="0"/>
                <a:cs typeface="Times New Roman" pitchFamily="18" charset="0"/>
              </a:rPr>
              <a:t>привлечения граждан, общественных объединений и представителей средств массовой информации к обсуждению вопросов, касающихся соблюдения свободы слова в средствах массовой информации, реализации права граждан на распространение информации законным способом, обеспечения гарантий свободы слова и свободы массовой информации, и выработки по данным вопросам рекомендаций;</a:t>
            </a:r>
          </a:p>
          <a:p>
            <a:pPr>
              <a:buNone/>
            </a:pPr>
            <a:r>
              <a:rPr lang="ru-RU" dirty="0" smtClean="0">
                <a:latin typeface="Times New Roman" pitchFamily="18" charset="0"/>
                <a:cs typeface="Times New Roman" pitchFamily="18" charset="0"/>
              </a:rPr>
              <a:t>8) осуществления международного сотрудничества в соответствии с целями и задачами, определенными настоящей статьей, и участия в работе международных организаций, а также в работе международных конференций, совещаний и других мероприятиях.</a:t>
            </a:r>
          </a:p>
          <a:p>
            <a:pPr>
              <a:buNone/>
            </a:pP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002060"/>
                </a:solidFill>
              </a:rPr>
              <a:t>Урок «Участие граждан в политической жизни»</a:t>
            </a:r>
            <a:endParaRPr lang="ru-RU" sz="3600" b="1" dirty="0">
              <a:solidFill>
                <a:srgbClr val="002060"/>
              </a:solidFill>
            </a:endParaRPr>
          </a:p>
        </p:txBody>
      </p:sp>
      <p:sp>
        <p:nvSpPr>
          <p:cNvPr id="3" name="Содержимое 2"/>
          <p:cNvSpPr>
            <a:spLocks noGrp="1"/>
          </p:cNvSpPr>
          <p:nvPr>
            <p:ph idx="1"/>
          </p:nvPr>
        </p:nvSpPr>
        <p:spPr>
          <a:xfrm>
            <a:off x="457200" y="1935480"/>
            <a:ext cx="8291264" cy="4389120"/>
          </a:xfrm>
        </p:spPr>
        <p:txBody>
          <a:bodyPr>
            <a:normAutofit/>
          </a:bodyPr>
          <a:lstStyle/>
          <a:p>
            <a:pPr algn="ctr">
              <a:buNone/>
            </a:pPr>
            <a:r>
              <a:rPr lang="ru-RU" dirty="0" smtClean="0"/>
              <a:t>    План изучения нового материала:</a:t>
            </a:r>
          </a:p>
          <a:p>
            <a:pPr>
              <a:buNone/>
            </a:pPr>
            <a:r>
              <a:rPr lang="ru-RU" dirty="0" smtClean="0"/>
              <a:t>1. Выборы,  референдумы.</a:t>
            </a:r>
          </a:p>
          <a:p>
            <a:pPr>
              <a:buNone/>
            </a:pPr>
            <a:r>
              <a:rPr lang="ru-RU" dirty="0" smtClean="0"/>
              <a:t>2. Право на равный доступ к государственной службе.</a:t>
            </a:r>
          </a:p>
          <a:p>
            <a:pPr>
              <a:buNone/>
            </a:pPr>
            <a:r>
              <a:rPr lang="ru-RU" dirty="0" smtClean="0"/>
              <a:t>3. Обращение в органы власти.</a:t>
            </a:r>
          </a:p>
          <a:p>
            <a:pPr>
              <a:buNone/>
            </a:pPr>
            <a:r>
              <a:rPr lang="ru-RU" dirty="0" smtClean="0"/>
              <a:t>4. Другие пути влияния на власть.</a:t>
            </a:r>
          </a:p>
          <a:p>
            <a:pPr>
              <a:buNone/>
            </a:pPr>
            <a:r>
              <a:rPr lang="ru-RU" dirty="0" smtClean="0"/>
              <a:t>5. Значение свободы слова.</a:t>
            </a:r>
          </a:p>
          <a:p>
            <a:pPr>
              <a:buNone/>
            </a:pPr>
            <a:r>
              <a:rPr lang="ru-RU" dirty="0" smtClean="0"/>
              <a:t>6. Опасность политического экстремизма.</a:t>
            </a:r>
          </a:p>
          <a:p>
            <a:pPr>
              <a:buNone/>
            </a:pPr>
            <a:r>
              <a:rPr lang="ru-RU" dirty="0" smtClean="0"/>
              <a:t>7. Политика -  дело каждого?</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a:bodyPr>
          <a:lstStyle/>
          <a:p>
            <a:r>
              <a:rPr lang="ru-RU" sz="3600" b="1" dirty="0" smtClean="0"/>
              <a:t>Особенности политической власти</a:t>
            </a:r>
            <a:endParaRPr lang="ru-RU" sz="3600" b="1" dirty="0"/>
          </a:p>
        </p:txBody>
      </p:sp>
      <p:sp>
        <p:nvSpPr>
          <p:cNvPr id="3" name="Содержимое 2"/>
          <p:cNvSpPr>
            <a:spLocks noGrp="1"/>
          </p:cNvSpPr>
          <p:nvPr>
            <p:ph idx="1"/>
          </p:nvPr>
        </p:nvSpPr>
        <p:spPr>
          <a:xfrm>
            <a:off x="357158" y="1785926"/>
            <a:ext cx="8229600" cy="4900634"/>
          </a:xfrm>
        </p:spPr>
        <p:txBody>
          <a:bodyPr>
            <a:normAutofit/>
          </a:bodyPr>
          <a:lstStyle/>
          <a:p>
            <a:pPr algn="just">
              <a:buNone/>
            </a:pPr>
            <a:r>
              <a:rPr lang="ru-RU" dirty="0" smtClean="0">
                <a:latin typeface="Times New Roman" pitchFamily="18" charset="0"/>
                <a:cs typeface="Times New Roman" pitchFamily="18" charset="0"/>
              </a:rPr>
              <a:t>1.Право отдавать распоряжения большим социальным группам. </a:t>
            </a:r>
          </a:p>
          <a:p>
            <a:pPr algn="just">
              <a:buNone/>
            </a:pPr>
            <a:r>
              <a:rPr lang="ru-RU" dirty="0" smtClean="0">
                <a:latin typeface="Times New Roman" pitchFamily="18" charset="0"/>
                <a:cs typeface="Times New Roman" pitchFamily="18" charset="0"/>
              </a:rPr>
              <a:t>2.Возможность использовать суд, полицию, армию, чтобы принуждать к подчинению своей воле.</a:t>
            </a:r>
          </a:p>
          <a:p>
            <a:pPr algn="just">
              <a:buNone/>
            </a:pPr>
            <a:r>
              <a:rPr lang="ru-RU" dirty="0" smtClean="0">
                <a:latin typeface="Times New Roman" pitchFamily="18" charset="0"/>
                <a:cs typeface="Times New Roman" pitchFamily="18" charset="0"/>
              </a:rPr>
              <a:t>3.Дает наибольшие шансы той или иной социальной группе добиться осуществления своих интересов. </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Власть может успешно решать свои задачи, когда пользуется своим авторитетом в народе. </a:t>
            </a:r>
          </a:p>
          <a:p>
            <a:pPr>
              <a:buNone/>
            </a:pP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147248" cy="720080"/>
          </a:xfrm>
        </p:spPr>
        <p:txBody>
          <a:bodyPr>
            <a:normAutofit/>
          </a:bodyPr>
          <a:lstStyle/>
          <a:p>
            <a:pPr algn="ctr"/>
            <a:r>
              <a:rPr lang="ru-RU" sz="3600" b="1" dirty="0" smtClean="0"/>
              <a:t>Статья 32 Конституции РФ</a:t>
            </a:r>
            <a:endParaRPr lang="ru-RU" sz="3600" b="1" dirty="0"/>
          </a:p>
        </p:txBody>
      </p:sp>
      <p:sp>
        <p:nvSpPr>
          <p:cNvPr id="3" name="Содержимое 2"/>
          <p:cNvSpPr>
            <a:spLocks noGrp="1"/>
          </p:cNvSpPr>
          <p:nvPr>
            <p:ph idx="1"/>
          </p:nvPr>
        </p:nvSpPr>
        <p:spPr>
          <a:xfrm>
            <a:off x="251520" y="1268760"/>
            <a:ext cx="8568952" cy="5256584"/>
          </a:xfrm>
        </p:spPr>
        <p:txBody>
          <a:bodyPr>
            <a:normAutofit fontScale="85000" lnSpcReduction="20000"/>
          </a:bodyPr>
          <a:lstStyle/>
          <a:p>
            <a:pPr>
              <a:buNone/>
            </a:pPr>
            <a:r>
              <a:rPr lang="ru-RU" b="1" dirty="0" smtClean="0"/>
              <a:t>Статья 32 </a:t>
            </a:r>
            <a:br>
              <a:rPr lang="ru-RU" b="1" dirty="0" smtClean="0"/>
            </a:br>
            <a:r>
              <a:rPr lang="ru-RU" dirty="0" smtClean="0"/>
              <a:t>1. Граждане Российской Федерации имеют право участвовать в управлении делами государства как непосредственно, так и через своих представителей. </a:t>
            </a:r>
          </a:p>
          <a:p>
            <a:pPr>
              <a:buNone/>
            </a:pPr>
            <a:r>
              <a:rPr lang="ru-RU" dirty="0" smtClean="0"/>
              <a:t/>
            </a:r>
            <a:br>
              <a:rPr lang="ru-RU" dirty="0" smtClean="0"/>
            </a:br>
            <a:r>
              <a:rPr lang="ru-RU" dirty="0" smtClean="0"/>
              <a:t> 2. Граждане Российской Федерации имеют право избирать и быть избранными в органы государственной власти и органы местного самоуправления, а также участвовать в референдуме. </a:t>
            </a:r>
          </a:p>
          <a:p>
            <a:pPr>
              <a:buNone/>
            </a:pPr>
            <a:r>
              <a:rPr lang="ru-RU" dirty="0" smtClean="0"/>
              <a:t/>
            </a:r>
            <a:br>
              <a:rPr lang="ru-RU" dirty="0" smtClean="0"/>
            </a:br>
            <a:r>
              <a:rPr lang="ru-RU" dirty="0" smtClean="0"/>
              <a:t> 3. Не имеют права избирать и быть избранными граждане, признанные судом недееспособными, а также содержащиеся в местах лишения свободы по приговору суда. </a:t>
            </a:r>
          </a:p>
          <a:p>
            <a:pPr>
              <a:buNone/>
            </a:pPr>
            <a:r>
              <a:rPr lang="ru-RU" dirty="0" smtClean="0"/>
              <a:t/>
            </a:r>
            <a:br>
              <a:rPr lang="ru-RU" dirty="0" smtClean="0"/>
            </a:br>
            <a:r>
              <a:rPr lang="ru-RU" dirty="0" smtClean="0"/>
              <a:t>4. Граждане Российской Федерации имеют равный доступ к государственной службе. </a:t>
            </a:r>
          </a:p>
          <a:p>
            <a:pPr>
              <a:buNone/>
            </a:pPr>
            <a:r>
              <a:rPr lang="ru-RU" dirty="0" smtClean="0"/>
              <a:t/>
            </a:r>
            <a:br>
              <a:rPr lang="ru-RU" dirty="0" smtClean="0"/>
            </a:br>
            <a:r>
              <a:rPr lang="ru-RU" dirty="0" smtClean="0"/>
              <a:t> 5. Граждане Российской Федерации имеют право участвовать в отправлении правосудия. </a:t>
            </a: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Статья 33 Конституции РФ</a:t>
            </a:r>
            <a:endParaRPr lang="ru-RU" sz="3600" b="1" dirty="0"/>
          </a:p>
        </p:txBody>
      </p:sp>
      <p:sp>
        <p:nvSpPr>
          <p:cNvPr id="3" name="Содержимое 2"/>
          <p:cNvSpPr>
            <a:spLocks noGrp="1"/>
          </p:cNvSpPr>
          <p:nvPr>
            <p:ph idx="1"/>
          </p:nvPr>
        </p:nvSpPr>
        <p:spPr/>
        <p:txBody>
          <a:bodyPr/>
          <a:lstStyle/>
          <a:p>
            <a:pPr>
              <a:buNone/>
            </a:pPr>
            <a:r>
              <a:rPr lang="ru-RU" b="1" dirty="0" smtClean="0"/>
              <a:t>Статья 33 </a:t>
            </a:r>
            <a:br>
              <a:rPr lang="ru-RU" b="1" dirty="0" smtClean="0"/>
            </a:br>
            <a:r>
              <a:rPr lang="ru-RU" b="1" dirty="0" smtClean="0"/>
              <a:t>      </a:t>
            </a:r>
          </a:p>
          <a:p>
            <a:pPr algn="just">
              <a:buNone/>
            </a:pPr>
            <a:r>
              <a:rPr lang="ru-RU" sz="2400" b="1" dirty="0" smtClean="0"/>
              <a:t>    </a:t>
            </a:r>
            <a:r>
              <a:rPr lang="ru-RU" sz="2400" b="1" dirty="0" smtClean="0">
                <a:latin typeface="Times New Roman" pitchFamily="18" charset="0"/>
                <a:cs typeface="Times New Roman" pitchFamily="18" charset="0"/>
              </a:rPr>
              <a:t>Граждане Российской Федерации имеют право обращаться лично, а также направлять индивидуальные и коллективные обращения в государственные органы и органы местного самоуправления.</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764704"/>
            <a:ext cx="8363272" cy="5544616"/>
          </a:xfrm>
          <a:solidFill>
            <a:schemeClr val="bg1"/>
          </a:solidFill>
        </p:spPr>
        <p:txBody>
          <a:bodyPr>
            <a:noAutofit/>
          </a:bodyPr>
          <a:lstStyle/>
          <a:p>
            <a:pPr>
              <a:buNone/>
            </a:pPr>
            <a:r>
              <a:rPr lang="ru-RU" sz="2800" b="1" dirty="0" smtClean="0"/>
              <a:t>   В</a:t>
            </a:r>
            <a:r>
              <a:rPr lang="ru-RU" sz="2800" b="1" dirty="0" smtClean="0">
                <a:solidFill>
                  <a:srgbClr val="002060"/>
                </a:solidFill>
              </a:rPr>
              <a:t>ыборами</a:t>
            </a:r>
            <a:r>
              <a:rPr lang="ru-RU" sz="2800" dirty="0" smtClean="0"/>
              <a:t> называют процесс, в ходе которого избираются или переизбираются кандидаты на какой-либо пост. </a:t>
            </a:r>
          </a:p>
          <a:p>
            <a:pPr>
              <a:buNone/>
            </a:pPr>
            <a:r>
              <a:rPr lang="ru-RU" sz="2800" dirty="0" smtClean="0"/>
              <a:t>   Чаще всего понятие выборов применяется по отношению к депутатам и должностным лицам государственных органов или органов местного самоуправления. Это одна из основных форм выражения воли народа, важнейший институт современной демократии. Выборы происходят посредством голосования в специальных пунктах. Допускаются к этому процессу граждане, достигшие совершеннолетия.</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2088"/>
          </a:xfrm>
        </p:spPr>
        <p:txBody>
          <a:bodyPr>
            <a:normAutofit fontScale="90000"/>
          </a:bodyPr>
          <a:lstStyle/>
          <a:p>
            <a:pPr algn="ctr"/>
            <a:r>
              <a:rPr lang="ru-RU" sz="3600" b="1" dirty="0" smtClean="0"/>
              <a:t>Значение публичных выборов</a:t>
            </a:r>
            <a:r>
              <a:rPr lang="ru-RU" b="1" dirty="0" smtClean="0"/>
              <a:t> </a:t>
            </a:r>
            <a:endParaRPr lang="ru-RU" b="1" dirty="0"/>
          </a:p>
        </p:txBody>
      </p:sp>
      <p:sp>
        <p:nvSpPr>
          <p:cNvPr id="3" name="Содержимое 2"/>
          <p:cNvSpPr>
            <a:spLocks noGrp="1"/>
          </p:cNvSpPr>
          <p:nvPr>
            <p:ph idx="1"/>
          </p:nvPr>
        </p:nvSpPr>
        <p:spPr>
          <a:xfrm>
            <a:off x="457200" y="1556792"/>
            <a:ext cx="8435280" cy="4767808"/>
          </a:xfrm>
        </p:spPr>
        <p:txBody>
          <a:bodyPr>
            <a:normAutofit fontScale="92500" lnSpcReduction="10000"/>
          </a:bodyPr>
          <a:lstStyle/>
          <a:p>
            <a:r>
              <a:rPr lang="ru-RU" dirty="0" smtClean="0"/>
              <a:t>1. Это важное средство решения вопросов власти, систематического обновления властных структур.</a:t>
            </a:r>
          </a:p>
          <a:p>
            <a:r>
              <a:rPr lang="ru-RU" dirty="0" smtClean="0"/>
              <a:t>2. Через выборы заявления и программы кандидатов политических партий, которые в наибольшей степени отвечают интересам и потребностям народа принимают законный характер и определяют деятельность высших должностных лиц.</a:t>
            </a:r>
          </a:p>
          <a:p>
            <a:r>
              <a:rPr lang="ru-RU" dirty="0" smtClean="0"/>
              <a:t>3. Способствуют приобщению рядовых граждан к политике , их политическому просвещению и воспитанию.</a:t>
            </a:r>
          </a:p>
          <a:p>
            <a:r>
              <a:rPr lang="ru-RU" dirty="0" smtClean="0"/>
              <a:t>4. По средствам выборов государственная и муниципальная власти приобретают легитимность, то есть законность. </a:t>
            </a:r>
          </a:p>
          <a:p>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792088"/>
          </a:xfrm>
        </p:spPr>
        <p:txBody>
          <a:bodyPr>
            <a:normAutofit/>
          </a:bodyPr>
          <a:lstStyle/>
          <a:p>
            <a:pPr algn="ctr"/>
            <a:r>
              <a:rPr lang="ru-RU" sz="3600" b="1" dirty="0" smtClean="0"/>
              <a:t>Избирательное право в РФ </a:t>
            </a:r>
            <a:endParaRPr lang="ru-RU" sz="3600" b="1" dirty="0"/>
          </a:p>
        </p:txBody>
      </p:sp>
      <p:sp>
        <p:nvSpPr>
          <p:cNvPr id="3" name="Содержимое 2"/>
          <p:cNvSpPr>
            <a:spLocks noGrp="1"/>
          </p:cNvSpPr>
          <p:nvPr>
            <p:ph idx="1"/>
          </p:nvPr>
        </p:nvSpPr>
        <p:spPr>
          <a:xfrm>
            <a:off x="323528" y="1628800"/>
            <a:ext cx="8363272" cy="4695800"/>
          </a:xfrm>
        </p:spPr>
        <p:txBody>
          <a:bodyPr>
            <a:normAutofit fontScale="85000" lnSpcReduction="10000"/>
          </a:bodyPr>
          <a:lstStyle/>
          <a:p>
            <a:r>
              <a:rPr lang="ru-RU" dirty="0" smtClean="0"/>
              <a:t>В Российской Федерации существуют следующие ограничения:</a:t>
            </a:r>
          </a:p>
          <a:p>
            <a:r>
              <a:rPr lang="ru-RU" dirty="0" smtClean="0"/>
              <a:t>1. Избирать имеют право граждане РФ, достигшие 18-летнего возраста.</a:t>
            </a:r>
          </a:p>
          <a:p>
            <a:r>
              <a:rPr lang="ru-RU" dirty="0" smtClean="0"/>
              <a:t>2. С 18 лет можно избираться депутатом представительного органа муниципального образования.</a:t>
            </a:r>
          </a:p>
          <a:p>
            <a:r>
              <a:rPr lang="ru-RU" dirty="0" smtClean="0"/>
              <a:t>3. С 21 года можно избираться депутатом в Государственной Думы Федерального Собрания Российской Федерации.</a:t>
            </a:r>
          </a:p>
          <a:p>
            <a:r>
              <a:rPr lang="ru-RU" dirty="0" smtClean="0"/>
              <a:t>4. Гражданин РФ, достигший 35-летнего возраста и постоянно проживающий  в РФ не менее 10 лет может быть избран Президентом страны.</a:t>
            </a:r>
          </a:p>
          <a:p>
            <a:pPr>
              <a:buNone/>
            </a:pPr>
            <a:r>
              <a:rPr lang="ru-RU" dirty="0" smtClean="0"/>
              <a:t>    По законам РФ ограничены в праве избирать и быть избранными: лица, признанные судом недееспособными и содержащиеся по приговору суда в местах лишения свободы.</a:t>
            </a:r>
          </a:p>
          <a:p>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04088"/>
            <a:ext cx="8640960" cy="636680"/>
          </a:xfrm>
        </p:spPr>
        <p:txBody>
          <a:bodyPr>
            <a:normAutofit/>
          </a:bodyPr>
          <a:lstStyle/>
          <a:p>
            <a:pPr algn="ctr"/>
            <a:r>
              <a:rPr lang="ru-RU" sz="3600" b="1" dirty="0" smtClean="0"/>
              <a:t>Принципы избирательного права </a:t>
            </a:r>
            <a:endParaRPr lang="ru-RU" sz="3600" b="1" dirty="0"/>
          </a:p>
        </p:txBody>
      </p:sp>
      <p:sp>
        <p:nvSpPr>
          <p:cNvPr id="3" name="Содержимое 2"/>
          <p:cNvSpPr>
            <a:spLocks noGrp="1"/>
          </p:cNvSpPr>
          <p:nvPr>
            <p:ph idx="1"/>
          </p:nvPr>
        </p:nvSpPr>
        <p:spPr/>
        <p:txBody>
          <a:bodyPr>
            <a:normAutofit/>
          </a:bodyPr>
          <a:lstStyle/>
          <a:p>
            <a:r>
              <a:rPr lang="ru-RU" dirty="0" smtClean="0"/>
              <a:t>1. Принцип всеобщего избирательного права.</a:t>
            </a:r>
          </a:p>
          <a:p>
            <a:r>
              <a:rPr lang="ru-RU" dirty="0" smtClean="0"/>
              <a:t>2. Принцип равного избирательного права.</a:t>
            </a:r>
          </a:p>
          <a:p>
            <a:r>
              <a:rPr lang="ru-RU" dirty="0" smtClean="0"/>
              <a:t>3. Принцип прямого избирательного права.</a:t>
            </a:r>
          </a:p>
          <a:p>
            <a:r>
              <a:rPr lang="ru-RU" dirty="0" smtClean="0"/>
              <a:t>4. Тайное голосование.</a:t>
            </a:r>
          </a:p>
          <a:p>
            <a:r>
              <a:rPr lang="ru-RU" dirty="0" smtClean="0"/>
              <a:t>5. Принцип добровольного и свободного участия граждан в выборах.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pPr algn="ctr"/>
            <a:r>
              <a:rPr lang="ru-RU" sz="3600" b="1" dirty="0" smtClean="0"/>
              <a:t>КОГО МЫ ИЗБИРАЕМ?</a:t>
            </a:r>
            <a:endParaRPr lang="ru-RU" sz="3600" b="1" dirty="0"/>
          </a:p>
        </p:txBody>
      </p:sp>
      <p:sp>
        <p:nvSpPr>
          <p:cNvPr id="3" name="Содержимое 2"/>
          <p:cNvSpPr>
            <a:spLocks noGrp="1"/>
          </p:cNvSpPr>
          <p:nvPr>
            <p:ph idx="1"/>
          </p:nvPr>
        </p:nvSpPr>
        <p:spPr/>
        <p:txBody>
          <a:bodyPr>
            <a:normAutofit/>
          </a:bodyPr>
          <a:lstStyle/>
          <a:p>
            <a:r>
              <a:rPr lang="ru-RU" dirty="0" smtClean="0"/>
              <a:t>1.  Президента России – на 6 лет</a:t>
            </a:r>
          </a:p>
          <a:p>
            <a:r>
              <a:rPr lang="ru-RU" dirty="0" smtClean="0"/>
              <a:t>2.  Депутатов Государственной Думы – на 5 лет</a:t>
            </a:r>
          </a:p>
          <a:p>
            <a:r>
              <a:rPr lang="ru-RU" dirty="0" smtClean="0"/>
              <a:t>3.  Депутатов Законодательного собрания края – на 5  лет</a:t>
            </a:r>
          </a:p>
          <a:p>
            <a:r>
              <a:rPr lang="ru-RU" dirty="0" smtClean="0"/>
              <a:t>4.  Главу местного самоуправления – на 5 лет</a:t>
            </a:r>
          </a:p>
          <a:p>
            <a:r>
              <a:rPr lang="ru-RU" dirty="0" smtClean="0"/>
              <a:t>5.  Депутатов представительного органа муниципального образования – на 2-5 лет</a:t>
            </a:r>
          </a:p>
          <a:p>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g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764704"/>
            <a:ext cx="8390166" cy="5361459"/>
          </a:xfrm>
          <a:solidFill>
            <a:schemeClr val="bg1"/>
          </a:solidFill>
          <a:ln>
            <a:solidFill>
              <a:schemeClr val="bg1"/>
            </a:solidFill>
          </a:ln>
        </p:spPr>
        <p:txBody>
          <a:bodyPr>
            <a:normAutofit/>
          </a:bodyPr>
          <a:lstStyle/>
          <a:p>
            <a:pPr marL="0" indent="0" algn="just">
              <a:lnSpc>
                <a:spcPct val="150000"/>
              </a:lnSpc>
              <a:spcBef>
                <a:spcPts val="0"/>
              </a:spcBef>
              <a:buNone/>
            </a:pPr>
            <a:endParaRPr lang="ru-RU" sz="2800" b="1" dirty="0" smtClean="0"/>
          </a:p>
          <a:p>
            <a:pPr marL="0" indent="0" algn="just">
              <a:lnSpc>
                <a:spcPct val="150000"/>
              </a:lnSpc>
              <a:spcBef>
                <a:spcPts val="0"/>
              </a:spcBef>
              <a:buNone/>
            </a:pPr>
            <a:r>
              <a:rPr lang="ru-RU" sz="2800" b="1" dirty="0" smtClean="0"/>
              <a:t>Референдум</a:t>
            </a:r>
            <a:r>
              <a:rPr lang="ru-RU" sz="2800" dirty="0" smtClean="0"/>
              <a:t>–это всенародное голосование по проектам законов и другим вопросам государственного значения.</a:t>
            </a:r>
            <a:endParaRPr lang="ru-RU"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a:bodyPr>
          <a:lstStyle/>
          <a:p>
            <a:pPr algn="ctr"/>
            <a:r>
              <a:rPr lang="ru-RU" sz="3600" b="1" dirty="0" smtClean="0"/>
              <a:t>Отличие выборов от референдума</a:t>
            </a:r>
            <a:endParaRPr lang="ru-RU" sz="3600" b="1" dirty="0"/>
          </a:p>
        </p:txBody>
      </p:sp>
      <p:sp>
        <p:nvSpPr>
          <p:cNvPr id="3" name="Содержимое 2"/>
          <p:cNvSpPr>
            <a:spLocks noGrp="1"/>
          </p:cNvSpPr>
          <p:nvPr>
            <p:ph idx="1"/>
          </p:nvPr>
        </p:nvSpPr>
        <p:spPr>
          <a:xfrm>
            <a:off x="179512" y="1935480"/>
            <a:ext cx="8507288" cy="4389120"/>
          </a:xfrm>
          <a:solidFill>
            <a:schemeClr val="bg1"/>
          </a:solidFill>
        </p:spPr>
        <p:txBody>
          <a:bodyPr>
            <a:normAutofit fontScale="85000" lnSpcReduction="10000"/>
          </a:bodyPr>
          <a:lstStyle/>
          <a:p>
            <a:r>
              <a:rPr lang="ru-RU" sz="2100" b="1" dirty="0" smtClean="0"/>
              <a:t>Периодичность проведения. </a:t>
            </a:r>
            <a:r>
              <a:rPr lang="ru-RU" sz="2100" dirty="0" smtClean="0"/>
              <a:t>Референдум назначается по мере возникновения вопросов, требующих народного волеизъявления. Выборы президента, парламента, а также иных органов власти проводятся один раз в 3-6 лет либо досрочно.</a:t>
            </a:r>
          </a:p>
          <a:p>
            <a:r>
              <a:rPr lang="ru-RU" sz="2100" b="1" dirty="0" smtClean="0"/>
              <a:t>Круг решаемых вопросов. </a:t>
            </a:r>
            <a:r>
              <a:rPr lang="ru-RU" sz="2100" dirty="0" smtClean="0"/>
              <a:t>На выборах гражданам нужно ответить, какую партию или каких людей они хотят видеть на постах государственных органов. На референдуме высказывается мнение о возможности принятия новой конституции, разоружении, отказе от атомной энергии.</a:t>
            </a:r>
          </a:p>
          <a:p>
            <a:r>
              <a:rPr lang="ru-RU" sz="2100" b="1" dirty="0" smtClean="0"/>
              <a:t>Результат.</a:t>
            </a:r>
            <a:r>
              <a:rPr lang="ru-RU" sz="2100" dirty="0" smtClean="0"/>
              <a:t> Референдум придаёт легитимность конкретному вопросу, а выборы – мандату их участника.</a:t>
            </a:r>
          </a:p>
          <a:p>
            <a:r>
              <a:rPr lang="ru-RU" sz="2100" b="1" dirty="0" smtClean="0"/>
              <a:t>Цель. </a:t>
            </a:r>
            <a:r>
              <a:rPr lang="ru-RU" sz="2100" dirty="0" smtClean="0"/>
              <a:t>Выборы необходимы для формирования органов власти, референдумы – для определения условий дальнейшего развития общества.</a:t>
            </a:r>
          </a:p>
          <a:p>
            <a:r>
              <a:rPr lang="ru-RU" sz="2100" b="1" dirty="0" smtClean="0"/>
              <a:t>Срок действия.</a:t>
            </a:r>
            <a:r>
              <a:rPr lang="ru-RU" sz="2100" dirty="0" smtClean="0"/>
              <a:t> Лица, получившие власть после выборов, пользуются ею в пределах заранее отведённого интервала. Решения, принятые на референдуме, имеют высшую силу и действуют бессрочно.</a:t>
            </a:r>
            <a:br>
              <a:rPr lang="ru-RU" sz="2100" dirty="0" smtClean="0"/>
            </a:br>
            <a:endParaRPr lang="ru-RU" sz="2100" dirty="0" smtClean="0"/>
          </a:p>
          <a:p>
            <a:pPr>
              <a:buNone/>
            </a:pP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Роль политики в жизни общества</a:t>
            </a:r>
            <a:br>
              <a:rPr lang="ru-RU" sz="3600" b="1" dirty="0" smtClean="0"/>
            </a:br>
            <a:endParaRPr lang="ru-RU" sz="3600" b="1" dirty="0"/>
          </a:p>
        </p:txBody>
      </p:sp>
      <p:sp>
        <p:nvSpPr>
          <p:cNvPr id="3" name="Содержимое 2"/>
          <p:cNvSpPr>
            <a:spLocks noGrp="1"/>
          </p:cNvSpPr>
          <p:nvPr>
            <p:ph idx="1"/>
          </p:nvPr>
        </p:nvSpPr>
        <p:spPr>
          <a:xfrm>
            <a:off x="500034" y="1643051"/>
            <a:ext cx="8229600" cy="3143272"/>
          </a:xfrm>
        </p:spPr>
        <p:txBody>
          <a:bodyPr>
            <a:normAutofit lnSpcReduction="10000"/>
          </a:bodyPr>
          <a:lstStyle/>
          <a:p>
            <a:pPr algn="just">
              <a:buNone/>
            </a:pP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1.От того какую политику проводит государство зависят условия жизни различных общественных групп, их благосостояние и степень свободы.</a:t>
            </a:r>
          </a:p>
          <a:p>
            <a:pPr algn="just">
              <a:buNone/>
            </a:pPr>
            <a:r>
              <a:rPr lang="ru-RU" sz="2800" dirty="0" smtClean="0">
                <a:latin typeface="Times New Roman" pitchFamily="18" charset="0"/>
                <a:cs typeface="Times New Roman" pitchFamily="18" charset="0"/>
              </a:rPr>
              <a:t>2.Политическая власть решает вопросы о путях и темпах обновления всех сфер жизни общества, последовательность преобразований.</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568952" cy="6408712"/>
          </a:xfrm>
          <a:solidFill>
            <a:schemeClr val="bg1"/>
          </a:solidFill>
        </p:spPr>
        <p:txBody>
          <a:bodyPr>
            <a:noAutofit/>
          </a:bodyPr>
          <a:lstStyle/>
          <a:p>
            <a:pPr algn="just">
              <a:buNone/>
            </a:pPr>
            <a:r>
              <a:rPr lang="ru-RU" sz="1800" b="1" dirty="0" smtClean="0"/>
              <a:t>    ПРАВО НА РАВНЫЙ ДОСТУП К ГОСУДАРСТВЕННОЙ СЛУЖБЕ </a:t>
            </a:r>
            <a:r>
              <a:rPr lang="ru-RU" sz="1800" dirty="0" smtClean="0"/>
              <a:t>- </a:t>
            </a:r>
            <a:r>
              <a:rPr lang="ru-RU" sz="1800" dirty="0" smtClean="0">
                <a:solidFill>
                  <a:srgbClr val="FF0000"/>
                </a:solidFill>
              </a:rPr>
              <a:t> </a:t>
            </a:r>
            <a:r>
              <a:rPr lang="ru-RU" sz="1800" u="sng" dirty="0" smtClean="0">
                <a:solidFill>
                  <a:srgbClr val="FF0000"/>
                </a:solidFill>
              </a:rPr>
              <a:t>конституционное право</a:t>
            </a:r>
            <a:r>
              <a:rPr lang="ru-RU" sz="1800" dirty="0" smtClean="0">
                <a:solidFill>
                  <a:srgbClr val="FF0000"/>
                </a:solidFill>
              </a:rPr>
              <a:t> </a:t>
            </a:r>
            <a:r>
              <a:rPr lang="ru-RU" sz="1800" dirty="0" smtClean="0"/>
              <a:t>граждан РФ участвовать в управлении делами государства посредством занятия любой государственной должности. Институт государственной службы составляют государственные должности, вне которых  </a:t>
            </a:r>
            <a:r>
              <a:rPr lang="ru-RU" sz="1800" u="sng" dirty="0" smtClean="0">
                <a:solidFill>
                  <a:srgbClr val="FF0000"/>
                </a:solidFill>
              </a:rPr>
              <a:t>государственная служба</a:t>
            </a:r>
            <a:r>
              <a:rPr lang="ru-RU" sz="1800" dirty="0" smtClean="0">
                <a:solidFill>
                  <a:srgbClr val="FF0000"/>
                </a:solidFill>
              </a:rPr>
              <a:t> </a:t>
            </a:r>
            <a:r>
              <a:rPr lang="ru-RU" sz="1800" dirty="0" smtClean="0"/>
              <a:t>невозможна. </a:t>
            </a:r>
          </a:p>
          <a:p>
            <a:pPr algn="just">
              <a:buNone/>
            </a:pPr>
            <a:endParaRPr lang="ru-RU" sz="800" dirty="0" smtClean="0"/>
          </a:p>
          <a:p>
            <a:pPr algn="just">
              <a:buNone/>
            </a:pPr>
            <a:r>
              <a:rPr lang="ru-RU" sz="1800" dirty="0" smtClean="0"/>
              <a:t>	Федеральный закон от 31 июля 1995 г. "Об основах государственной службы Российской Федерации" (п. 3 ст. 21) устанавливает исчерпывающие основания отказа принятия на государственную службу и нахождения на ней. </a:t>
            </a:r>
            <a:endParaRPr lang="ru-RU" sz="800" dirty="0" smtClean="0"/>
          </a:p>
          <a:p>
            <a:pPr algn="just">
              <a:buNone/>
            </a:pPr>
            <a:endParaRPr lang="ru-RU" sz="800" dirty="0" smtClean="0"/>
          </a:p>
          <a:p>
            <a:pPr algn="just">
              <a:buNone/>
            </a:pPr>
            <a:r>
              <a:rPr lang="ru-RU" sz="1800" dirty="0" smtClean="0"/>
              <a:t>	Это признание судом гражданина недееспособным или ограниченно дееспособным; лишение судом права занимать государственные должности в течение определенного срока; наличие подтвержденного заключением медицинского учреждения заболевания, препятствующего исполнению должностных обязанностей; наличие близкого родства (свойства) (родители, супруги, братья, сестры, дети) с государственными служащими при непосредственной их подчиненности или подконтрольности друг другу; отказ от представления сведений о полученных доходах и имуществе, принадлежащем на праве собственности и др. </a:t>
            </a:r>
          </a:p>
          <a:p>
            <a:pPr algn="just">
              <a:buNone/>
            </a:pPr>
            <a:endParaRPr lang="ru-RU" sz="800" dirty="0" smtClean="0"/>
          </a:p>
          <a:p>
            <a:pPr algn="just">
              <a:buNone/>
            </a:pPr>
            <a:r>
              <a:rPr lang="ru-RU" sz="1800" dirty="0" smtClean="0"/>
              <a:t>	Закон определяет требования, предъявляемые к кандидату на </a:t>
            </a:r>
            <a:r>
              <a:rPr lang="ru-RU" sz="1800" dirty="0" err="1" smtClean="0"/>
              <a:t>госслужбу</a:t>
            </a:r>
            <a:r>
              <a:rPr lang="ru-RU" sz="1800" dirty="0" smtClean="0"/>
              <a:t>, порядок обязательной аттестации государственных служащих, условия их труда, меры ответственности за должностные проступки, условия труда и др. </a:t>
            </a:r>
            <a:endParaRPr lang="ru-RU" sz="1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noAutofit/>
          </a:bodyPr>
          <a:lstStyle/>
          <a:p>
            <a:r>
              <a:rPr lang="ru-RU" sz="3600" b="1" dirty="0" smtClean="0"/>
              <a:t>Право граждан на обращение в органы власти</a:t>
            </a:r>
            <a:endParaRPr lang="ru-RU" sz="3600" dirty="0"/>
          </a:p>
        </p:txBody>
      </p:sp>
      <p:sp>
        <p:nvSpPr>
          <p:cNvPr id="3" name="Содержимое 2"/>
          <p:cNvSpPr>
            <a:spLocks noGrp="1"/>
          </p:cNvSpPr>
          <p:nvPr>
            <p:ph idx="1"/>
          </p:nvPr>
        </p:nvSpPr>
        <p:spPr>
          <a:xfrm>
            <a:off x="457200" y="1628800"/>
            <a:ext cx="8435280" cy="4695800"/>
          </a:xfrm>
          <a:solidFill>
            <a:schemeClr val="bg1"/>
          </a:solidFill>
        </p:spPr>
        <p:txBody>
          <a:bodyPr>
            <a:normAutofit/>
          </a:bodyPr>
          <a:lstStyle/>
          <a:p>
            <a:pPr>
              <a:buNone/>
            </a:pPr>
            <a:r>
              <a:rPr lang="ru-RU" sz="2800" b="1" dirty="0" smtClean="0"/>
              <a:t>Статья 33  </a:t>
            </a:r>
            <a:r>
              <a:rPr lang="ru-RU" sz="2800" dirty="0" smtClean="0"/>
              <a:t>Конституции РФ гарантирует</a:t>
            </a:r>
          </a:p>
          <a:p>
            <a:pPr>
              <a:buNone/>
            </a:pPr>
            <a:r>
              <a:rPr lang="ru-RU" sz="2800" dirty="0" smtClean="0"/>
              <a:t>гражданам России право обращаться лично, а</a:t>
            </a:r>
          </a:p>
          <a:p>
            <a:pPr>
              <a:buNone/>
            </a:pPr>
            <a:r>
              <a:rPr lang="ru-RU" sz="2800" dirty="0" smtClean="0"/>
              <a:t>также направлять индивидуальные и</a:t>
            </a:r>
          </a:p>
          <a:p>
            <a:pPr>
              <a:buNone/>
            </a:pPr>
            <a:r>
              <a:rPr lang="ru-RU" sz="2800" dirty="0" smtClean="0"/>
              <a:t>коллективные обращения в государственные</a:t>
            </a:r>
          </a:p>
          <a:p>
            <a:pPr>
              <a:buNone/>
            </a:pPr>
            <a:r>
              <a:rPr lang="ru-RU" sz="2800" dirty="0" smtClean="0"/>
              <a:t>органы и органы местного самоуправления.</a:t>
            </a:r>
          </a:p>
          <a:p>
            <a:pPr>
              <a:buNone/>
            </a:pPr>
            <a:r>
              <a:rPr lang="ru-RU" sz="2800" dirty="0" smtClean="0"/>
              <a:t>Правоотношения в этой сфере регулируются</a:t>
            </a:r>
          </a:p>
          <a:p>
            <a:pPr>
              <a:buNone/>
            </a:pPr>
            <a:r>
              <a:rPr lang="ru-RU" sz="2800" dirty="0" smtClean="0"/>
              <a:t>Федеральным законом «О порядке рассмотрения</a:t>
            </a:r>
          </a:p>
          <a:p>
            <a:pPr>
              <a:buNone/>
            </a:pPr>
            <a:r>
              <a:rPr lang="ru-RU" sz="2800" dirty="0" smtClean="0"/>
              <a:t>обращений граждан Российской Федерации». </a:t>
            </a:r>
            <a:endParaRPr lang="ru-RU"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466144" cy="562074"/>
          </a:xfrm>
        </p:spPr>
        <p:txBody>
          <a:bodyPr>
            <a:noAutofit/>
          </a:bodyPr>
          <a:lstStyle/>
          <a:p>
            <a:r>
              <a:rPr lang="ru-RU" sz="3200" b="1" dirty="0" smtClean="0"/>
              <a:t>Что понимается под обращением гражданина?</a:t>
            </a:r>
            <a:endParaRPr lang="ru-RU" sz="3200" dirty="0"/>
          </a:p>
        </p:txBody>
      </p:sp>
      <p:sp>
        <p:nvSpPr>
          <p:cNvPr id="3" name="Содержимое 2"/>
          <p:cNvSpPr>
            <a:spLocks noGrp="1"/>
          </p:cNvSpPr>
          <p:nvPr>
            <p:ph idx="1"/>
          </p:nvPr>
        </p:nvSpPr>
        <p:spPr>
          <a:xfrm>
            <a:off x="395536" y="1124744"/>
            <a:ext cx="8424936" cy="5733256"/>
          </a:xfrm>
          <a:solidFill>
            <a:schemeClr val="bg1"/>
          </a:solidFill>
        </p:spPr>
        <p:txBody>
          <a:bodyPr>
            <a:normAutofit fontScale="85000" lnSpcReduction="20000"/>
          </a:bodyPr>
          <a:lstStyle/>
          <a:p>
            <a:r>
              <a:rPr lang="ru-RU" sz="2100" b="1" i="1" dirty="0" smtClean="0">
                <a:solidFill>
                  <a:srgbClr val="FF0000"/>
                </a:solidFill>
              </a:rPr>
              <a:t>Под обращением </a:t>
            </a:r>
            <a:r>
              <a:rPr lang="ru-RU" sz="2100" dirty="0" smtClean="0"/>
              <a:t>гражданина в рамках данного Федерального закона понимаются направленные в госорган, орган местного самоуправления или должностному лицу </a:t>
            </a:r>
            <a:r>
              <a:rPr lang="ru-RU" sz="2100" i="1" dirty="0" smtClean="0"/>
              <a:t>письменные</a:t>
            </a:r>
            <a:r>
              <a:rPr lang="ru-RU" sz="2100" dirty="0" smtClean="0"/>
              <a:t> предложение, заявление или жалоба, а также </a:t>
            </a:r>
            <a:r>
              <a:rPr lang="ru-RU" sz="2100" i="1" dirty="0" smtClean="0"/>
              <a:t>устное</a:t>
            </a:r>
            <a:r>
              <a:rPr lang="ru-RU" sz="2100" dirty="0" smtClean="0"/>
              <a:t> обращение в указанные органы. </a:t>
            </a:r>
          </a:p>
          <a:p>
            <a:r>
              <a:rPr lang="ru-RU" sz="2100" b="1" i="1" dirty="0" smtClean="0">
                <a:solidFill>
                  <a:srgbClr val="FF0000"/>
                </a:solidFill>
              </a:rPr>
              <a:t>Предложение</a:t>
            </a:r>
            <a:r>
              <a:rPr lang="ru-RU" sz="2100" dirty="0" smtClean="0"/>
              <a:t> – это рекомендация гражданина по совершенствованию законов и иных нормативных правовых актов, деятельности госорганов и органов местного самоуправления, развитию общественных отношений, улучшению социально-экономической и иных сфер деятельности государства и общества.</a:t>
            </a:r>
          </a:p>
          <a:p>
            <a:r>
              <a:rPr lang="ru-RU" sz="2100" b="1" i="1" dirty="0" smtClean="0">
                <a:solidFill>
                  <a:srgbClr val="FF0000"/>
                </a:solidFill>
              </a:rPr>
              <a:t>Заявление</a:t>
            </a:r>
            <a:r>
              <a:rPr lang="ru-RU" sz="2100" dirty="0" smtClean="0"/>
              <a:t> – это просьба гражданина о содействии в реализации его конституционных прав и свобод или конституционных прав и свобод других лиц, либо сообщение о нарушении законов и иных нормативных правовых актов, недостатках в работе госорганов, органов местного самоуправления и должностных лиц, либо критика деятельности указанных органов и должностных лиц. </a:t>
            </a:r>
          </a:p>
          <a:p>
            <a:r>
              <a:rPr lang="ru-RU" sz="2100" b="1" i="1" dirty="0" smtClean="0">
                <a:solidFill>
                  <a:srgbClr val="FF0000"/>
                </a:solidFill>
              </a:rPr>
              <a:t>Жалоба</a:t>
            </a:r>
            <a:r>
              <a:rPr lang="ru-RU" sz="2100" b="1" dirty="0" smtClean="0">
                <a:solidFill>
                  <a:srgbClr val="FF0000"/>
                </a:solidFill>
              </a:rPr>
              <a:t> </a:t>
            </a:r>
            <a:r>
              <a:rPr lang="ru-RU" sz="2100" dirty="0" smtClean="0">
                <a:solidFill>
                  <a:srgbClr val="FF0000"/>
                </a:solidFill>
              </a:rPr>
              <a:t>–</a:t>
            </a:r>
            <a:r>
              <a:rPr lang="ru-RU" sz="2100" dirty="0" smtClean="0"/>
              <a:t> это просьба гражданина о восстановлении или защите его нарушенных прав, свобод или законных интересов либо прав, свобод или законных интересов других лиц.</a:t>
            </a:r>
          </a:p>
          <a:p>
            <a:r>
              <a:rPr lang="ru-RU" sz="2100" b="1" i="1" dirty="0" smtClean="0">
                <a:solidFill>
                  <a:srgbClr val="FF0000"/>
                </a:solidFill>
              </a:rPr>
              <a:t>Должностным лицом</a:t>
            </a:r>
            <a:r>
              <a:rPr lang="ru-RU" sz="2100" b="1" dirty="0" smtClean="0">
                <a:solidFill>
                  <a:srgbClr val="FF0000"/>
                </a:solidFill>
              </a:rPr>
              <a:t> </a:t>
            </a:r>
            <a:r>
              <a:rPr lang="ru-RU" sz="2100" dirty="0" smtClean="0"/>
              <a:t>является лицо, постоянно, временно или по специальному полномочию осуществляющее функции представителя власти либо выполняющее организационно-распорядительные, административно-хозяйственные функции в госоргане или органе местного самоуправления.</a:t>
            </a:r>
          </a:p>
          <a:p>
            <a:pPr>
              <a:buNone/>
            </a:pPr>
            <a:endParaRPr lang="ru-RU" sz="1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pPr algn="ctr"/>
            <a:r>
              <a:rPr lang="ru-RU" sz="3600" b="1" dirty="0" smtClean="0"/>
              <a:t>Другие пути влияния на власть</a:t>
            </a:r>
            <a:endParaRPr lang="ru-RU" sz="3600" b="1" dirty="0"/>
          </a:p>
        </p:txBody>
      </p:sp>
      <p:sp>
        <p:nvSpPr>
          <p:cNvPr id="3" name="Содержимое 2"/>
          <p:cNvSpPr>
            <a:spLocks noGrp="1"/>
          </p:cNvSpPr>
          <p:nvPr>
            <p:ph idx="1"/>
          </p:nvPr>
        </p:nvSpPr>
        <p:spPr/>
        <p:txBody>
          <a:bodyPr/>
          <a:lstStyle/>
          <a:p>
            <a:pPr>
              <a:buNone/>
            </a:pPr>
            <a:r>
              <a:rPr lang="ru-RU" b="1" dirty="0" smtClean="0"/>
              <a:t>Статья 31 Конституции РФ </a:t>
            </a:r>
          </a:p>
          <a:p>
            <a:pPr algn="just">
              <a:buNone/>
            </a:pPr>
            <a:r>
              <a:rPr lang="ru-RU" b="1" dirty="0" smtClean="0"/>
              <a:t>   Граждане Российской Федерации имеют право собираться мирно, без оружия, проводить собрания, митинги и демонстрации, шествия и пикетирование.</a:t>
            </a:r>
            <a:r>
              <a:rPr lang="ru-RU" dirty="0" smtClean="0"/>
              <a:t> </a:t>
            </a: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pPr algn="ctr"/>
            <a:r>
              <a:rPr lang="ru-RU" sz="3600" b="1" dirty="0" smtClean="0"/>
              <a:t>Статья 29 Конституции РФ</a:t>
            </a:r>
            <a:endParaRPr lang="ru-RU" sz="3600" b="1" dirty="0"/>
          </a:p>
        </p:txBody>
      </p:sp>
      <p:sp>
        <p:nvSpPr>
          <p:cNvPr id="3" name="Содержимое 2"/>
          <p:cNvSpPr>
            <a:spLocks noGrp="1"/>
          </p:cNvSpPr>
          <p:nvPr>
            <p:ph idx="1"/>
          </p:nvPr>
        </p:nvSpPr>
        <p:spPr>
          <a:xfrm>
            <a:off x="323528" y="1484784"/>
            <a:ext cx="8363272" cy="5040560"/>
          </a:xfrm>
          <a:solidFill>
            <a:schemeClr val="bg1"/>
          </a:solidFill>
        </p:spPr>
        <p:txBody>
          <a:bodyPr>
            <a:normAutofit fontScale="85000" lnSpcReduction="10000"/>
          </a:bodyPr>
          <a:lstStyle/>
          <a:p>
            <a:pPr marL="596646" indent="-514350" algn="just">
              <a:buAutoNum type="arabicPeriod"/>
            </a:pPr>
            <a:r>
              <a:rPr lang="ru-RU" b="1" dirty="0" smtClean="0"/>
              <a:t>Каждому гарантируется свобода мысли и слова. </a:t>
            </a:r>
          </a:p>
          <a:p>
            <a:pPr marL="596646" indent="-514350" algn="just">
              <a:buAutoNum type="arabicPeriod"/>
            </a:pPr>
            <a:r>
              <a:rPr lang="ru-RU" b="1" dirty="0" smtClean="0"/>
              <a:t>Не допускаются пропаганда или агитация, возбуждающие социальную, расовую, национальную или религиозную ненависть и вражду. Запрещается пропаганда социального, расового, национального, религиозного или языкового превосходства.</a:t>
            </a:r>
          </a:p>
          <a:p>
            <a:pPr marL="596646" indent="-514350" algn="just">
              <a:buAutoNum type="arabicPeriod"/>
            </a:pPr>
            <a:r>
              <a:rPr lang="ru-RU" b="1" dirty="0" smtClean="0"/>
              <a:t>Никто не может быть принужден к выражению своих мнений и убеждений или отказу от них. </a:t>
            </a:r>
          </a:p>
          <a:p>
            <a:pPr marL="596646" indent="-514350" algn="just">
              <a:buAutoNum type="arabicPeriod"/>
            </a:pPr>
            <a:r>
              <a:rPr lang="ru-RU" b="1" dirty="0" smtClean="0"/>
              <a:t>Каждый имеет право свободно искать, получать, передавать, производить и распространять информацию любым законным способом. Перечень сведений, составляющих государственную тайну, определяется федеральным законом. </a:t>
            </a:r>
          </a:p>
          <a:p>
            <a:pPr marL="596646" indent="-514350" algn="just">
              <a:buAutoNum type="arabicPeriod"/>
            </a:pPr>
            <a:r>
              <a:rPr lang="ru-RU" b="1" dirty="0" smtClean="0"/>
              <a:t>Гарантируется свобода массовой информации. Цензура запрещается.</a:t>
            </a:r>
            <a:r>
              <a:rPr lang="ru-RU" dirty="0" smtClean="0"/>
              <a:t> </a:t>
            </a:r>
            <a:endParaRPr lang="ru-RU"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img9.jpg"/>
          <p:cNvPicPr>
            <a:picLocks noGrp="1" noChangeAspect="1" noChangeArrowheads="1"/>
          </p:cNvPicPr>
          <p:nvPr>
            <p:ph idx="1"/>
          </p:nvPr>
        </p:nvPicPr>
        <p:blipFill>
          <a:blip r:embed="rId2" cstate="print"/>
          <a:srcRect/>
          <a:stretch>
            <a:fillRect/>
          </a:stretch>
        </p:blipFill>
        <p:spPr bwMode="auto">
          <a:xfrm>
            <a:off x="-251519" y="0"/>
            <a:ext cx="9395519" cy="6858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250120" cy="1154098"/>
          </a:xfrm>
        </p:spPr>
        <p:txBody>
          <a:bodyPr>
            <a:noAutofit/>
          </a:bodyPr>
          <a:lstStyle/>
          <a:p>
            <a:pPr algn="ctr"/>
            <a:r>
              <a:rPr lang="ru-RU" sz="2800" b="1" dirty="0" smtClean="0"/>
              <a:t>Федеральный закон от 25 июля 2002 г. </a:t>
            </a:r>
            <a:br>
              <a:rPr lang="ru-RU" sz="2800" b="1" dirty="0" smtClean="0"/>
            </a:br>
            <a:r>
              <a:rPr lang="ru-RU" sz="2800" b="1" dirty="0" smtClean="0"/>
              <a:t>«О противодействии экстремистской деятельности»</a:t>
            </a:r>
            <a:endParaRPr lang="ru-RU" sz="2800" b="1" dirty="0"/>
          </a:p>
        </p:txBody>
      </p:sp>
      <p:sp>
        <p:nvSpPr>
          <p:cNvPr id="3" name="Содержимое 2"/>
          <p:cNvSpPr>
            <a:spLocks noGrp="1"/>
          </p:cNvSpPr>
          <p:nvPr>
            <p:ph idx="1"/>
          </p:nvPr>
        </p:nvSpPr>
        <p:spPr>
          <a:xfrm>
            <a:off x="323528" y="1600200"/>
            <a:ext cx="8606190" cy="5257800"/>
          </a:xfrm>
        </p:spPr>
        <p:txBody>
          <a:bodyPr>
            <a:normAutofit lnSpcReduction="10000"/>
          </a:bodyPr>
          <a:lstStyle/>
          <a:p>
            <a:pPr>
              <a:buNone/>
            </a:pPr>
            <a:r>
              <a:rPr lang="ru-RU" sz="1900" b="1" dirty="0" smtClean="0"/>
              <a:t>Статья 1. Основные понятия</a:t>
            </a:r>
            <a:endParaRPr lang="ru-RU" sz="1900" dirty="0" smtClean="0"/>
          </a:p>
          <a:p>
            <a:pPr>
              <a:buNone/>
            </a:pPr>
            <a:r>
              <a:rPr lang="ru-RU" sz="1900" dirty="0" smtClean="0"/>
              <a:t> Для целей настоящего Федерального закона применяются следующие</a:t>
            </a:r>
          </a:p>
          <a:p>
            <a:pPr>
              <a:buNone/>
            </a:pPr>
            <a:r>
              <a:rPr lang="ru-RU" sz="1900" dirty="0" smtClean="0"/>
              <a:t>основные понятия:</a:t>
            </a:r>
          </a:p>
          <a:p>
            <a:pPr>
              <a:buNone/>
            </a:pPr>
            <a:r>
              <a:rPr lang="ru-RU" sz="1900" b="1" i="1" dirty="0" smtClean="0"/>
              <a:t>экстремистская деятельность (экстремизм):</a:t>
            </a:r>
          </a:p>
          <a:p>
            <a:pPr>
              <a:buNone/>
            </a:pPr>
            <a:r>
              <a:rPr lang="ru-RU" sz="1900" dirty="0" smtClean="0"/>
              <a:t>     1) деятельность общественных и религиозных объединений, либо иных организаций, либо средств массовой информации, либо физических лиц по планированию, организации, подготовке и совершению действий, направленных на:</a:t>
            </a:r>
          </a:p>
          <a:p>
            <a:r>
              <a:rPr lang="ru-RU" sz="1900" dirty="0" smtClean="0"/>
              <a:t>насильственное изменение основ конституционного строя и нарушение целостности Российской Федерации;</a:t>
            </a:r>
          </a:p>
          <a:p>
            <a:r>
              <a:rPr lang="ru-RU" sz="1900" dirty="0" smtClean="0"/>
              <a:t>подрыв безопасности Российской Федерации;</a:t>
            </a:r>
          </a:p>
          <a:p>
            <a:r>
              <a:rPr lang="ru-RU" sz="1900" dirty="0" smtClean="0"/>
              <a:t>захват или присвоение властных полномочий;</a:t>
            </a:r>
          </a:p>
          <a:p>
            <a:r>
              <a:rPr lang="ru-RU" sz="1900" dirty="0" smtClean="0"/>
              <a:t>создание незаконных вооруженных формирований;</a:t>
            </a:r>
          </a:p>
          <a:p>
            <a:r>
              <a:rPr lang="ru-RU" sz="1900" dirty="0" smtClean="0"/>
              <a:t> осуществление террористической деятельности;</a:t>
            </a:r>
          </a:p>
          <a:p>
            <a:r>
              <a:rPr lang="ru-RU" sz="1900" dirty="0" smtClean="0"/>
              <a:t>возбуждение расовой, национальной или религиозной розни, а также социальной розни, связанной с насилием или призывами к насилию;</a:t>
            </a:r>
          </a:p>
          <a:p>
            <a:r>
              <a:rPr lang="ru-RU" sz="1900" dirty="0" smtClean="0"/>
              <a:t> унижение национального достоинства;</a:t>
            </a:r>
          </a:p>
          <a:p>
            <a:pPr>
              <a:buNone/>
            </a:pPr>
            <a:endParaRPr lang="ru-RU" sz="1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80920" cy="5328592"/>
          </a:xfrm>
        </p:spPr>
        <p:txBody>
          <a:bodyPr>
            <a:normAutofit fontScale="92500" lnSpcReduction="20000"/>
          </a:bodyPr>
          <a:lstStyle/>
          <a:p>
            <a:pPr algn="just"/>
            <a:r>
              <a:rPr lang="ru-RU" sz="1900" dirty="0" smtClean="0"/>
              <a:t>осуществление массовых беспорядков, хулиганских действий и актов вандализма по мотивам идеологической, политической, расовой, национальной или религиозной ненависти либо вражды, а равно по мотивам ненависти либо вражды в отношении какой-либо социальной группы;</a:t>
            </a:r>
          </a:p>
          <a:p>
            <a:pPr algn="just"/>
            <a:r>
              <a:rPr lang="ru-RU" sz="1900" dirty="0" smtClean="0"/>
              <a:t>пропаганду исключительности, превосходства либо неполноценности граждан по признаку их отношения к религии, социальной, расовой, национальной, религиозной или языковой принадлежности;</a:t>
            </a:r>
          </a:p>
          <a:p>
            <a:pPr algn="just">
              <a:buNone/>
            </a:pPr>
            <a:r>
              <a:rPr lang="ru-RU" sz="1900" dirty="0" smtClean="0"/>
              <a:t>     </a:t>
            </a:r>
          </a:p>
          <a:p>
            <a:pPr algn="just">
              <a:buNone/>
            </a:pPr>
            <a:r>
              <a:rPr lang="ru-RU" sz="1900" dirty="0" smtClean="0"/>
              <a:t>2) </a:t>
            </a:r>
            <a:r>
              <a:rPr lang="ru-RU" sz="1900" b="1" i="1" dirty="0" smtClean="0"/>
              <a:t>пропаганда и публичное демонстрирование </a:t>
            </a:r>
            <a:r>
              <a:rPr lang="ru-RU" sz="1900" dirty="0" smtClean="0"/>
              <a:t>нацистской атрибутики или символики либо атрибутики или символики, сходных с нацистской атрибутикой или символикой до степени смешения;</a:t>
            </a:r>
          </a:p>
          <a:p>
            <a:pPr algn="just">
              <a:buNone/>
            </a:pPr>
            <a:endParaRPr lang="ru-RU" sz="1900" dirty="0" smtClean="0"/>
          </a:p>
          <a:p>
            <a:pPr algn="just">
              <a:buNone/>
            </a:pPr>
            <a:r>
              <a:rPr lang="ru-RU" sz="1900" dirty="0" smtClean="0"/>
              <a:t>3) </a:t>
            </a:r>
            <a:r>
              <a:rPr lang="ru-RU" sz="1900" b="1" i="1" dirty="0" smtClean="0"/>
              <a:t>публичные призывы </a:t>
            </a:r>
            <a:r>
              <a:rPr lang="ru-RU" sz="1900" dirty="0" smtClean="0"/>
              <a:t>к осуществлению указанной деятельности или совершению указанных действий;</a:t>
            </a:r>
          </a:p>
          <a:p>
            <a:pPr algn="just">
              <a:buNone/>
            </a:pPr>
            <a:endParaRPr lang="ru-RU" sz="1900" dirty="0" smtClean="0"/>
          </a:p>
          <a:p>
            <a:pPr algn="just">
              <a:buNone/>
            </a:pPr>
            <a:r>
              <a:rPr lang="ru-RU" sz="1900" dirty="0" smtClean="0"/>
              <a:t>4) </a:t>
            </a:r>
            <a:r>
              <a:rPr lang="ru-RU" sz="1900" b="1" i="1" dirty="0" smtClean="0"/>
              <a:t>финансирование указанной деятельности </a:t>
            </a:r>
            <a:r>
              <a:rPr lang="ru-RU" sz="1900" dirty="0" smtClean="0"/>
              <a:t>либо иное содействие ее осуществлению или совершению указанных действий, в том числе путем предоставления для осуществления указанной деятельности финансовых средств, недвижимости, учебной, полиграфической и материально-технической базы, телефонной, факсимильной и иных видов связи, информационных услуг, иных материально-технических средств;</a:t>
            </a:r>
          </a:p>
          <a:p>
            <a:pPr>
              <a:buNone/>
            </a:pPr>
            <a:endParaRPr lang="ru-RU" sz="1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496944" cy="5544616"/>
          </a:xfrm>
        </p:spPr>
        <p:txBody>
          <a:bodyPr>
            <a:normAutofit lnSpcReduction="10000"/>
          </a:bodyPr>
          <a:lstStyle/>
          <a:p>
            <a:pPr algn="just"/>
            <a:r>
              <a:rPr lang="ru-RU" sz="2000" b="1" i="1" dirty="0" smtClean="0"/>
              <a:t>экстремистская организация </a:t>
            </a:r>
            <a:r>
              <a:rPr lang="ru-RU" sz="2000" dirty="0" smtClean="0"/>
              <a:t>- общественное или религиозное объединение либо иная организация, в отношении которых по основаниям, предусмотренным настоящим Федеральным законом, судом принято вступившее в законную силу решение о ликвидации или запрете деятельности в связи с осуществлением экстремистской деятельности;</a:t>
            </a:r>
          </a:p>
          <a:p>
            <a:pPr algn="just"/>
            <a:r>
              <a:rPr lang="ru-RU" sz="2000" b="1" i="1" dirty="0" smtClean="0"/>
              <a:t>экстремистские материалы </a:t>
            </a:r>
            <a:r>
              <a:rPr lang="ru-RU" sz="2000" dirty="0" smtClean="0"/>
              <a:t>- предназначенные для обнародования документы либо информация на иных носителях, призывающие к осуществлению экстремистской деятельности либо обосновывающие или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или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группы.</a:t>
            </a:r>
          </a:p>
          <a:p>
            <a:pPr>
              <a:buNone/>
            </a:pPr>
            <a:endParaRPr lang="ru-RU" sz="1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640960" cy="1224136"/>
          </a:xfrm>
        </p:spPr>
        <p:txBody>
          <a:bodyPr>
            <a:normAutofit fontScale="90000"/>
          </a:bodyPr>
          <a:lstStyle/>
          <a:p>
            <a:pPr algn="ctr"/>
            <a:r>
              <a:rPr lang="ru-RU" dirty="0" smtClean="0"/>
              <a:t>Урок «Политические партии </a:t>
            </a:r>
            <a:br>
              <a:rPr lang="ru-RU" dirty="0" smtClean="0"/>
            </a:br>
            <a:r>
              <a:rPr lang="ru-RU" dirty="0" smtClean="0"/>
              <a:t>и движения»</a:t>
            </a:r>
            <a:endParaRPr lang="ru-RU" dirty="0"/>
          </a:p>
        </p:txBody>
      </p:sp>
      <p:sp>
        <p:nvSpPr>
          <p:cNvPr id="3" name="Содержимое 2"/>
          <p:cNvSpPr>
            <a:spLocks noGrp="1"/>
          </p:cNvSpPr>
          <p:nvPr>
            <p:ph idx="1"/>
          </p:nvPr>
        </p:nvSpPr>
        <p:spPr>
          <a:xfrm>
            <a:off x="914400" y="2132856"/>
            <a:ext cx="7772400" cy="4222704"/>
          </a:xfrm>
        </p:spPr>
        <p:txBody>
          <a:bodyPr/>
          <a:lstStyle/>
          <a:p>
            <a:pPr>
              <a:buNone/>
            </a:pPr>
            <a:r>
              <a:rPr lang="ru-RU" dirty="0" smtClean="0"/>
              <a:t>План изучения нового материала:</a:t>
            </a:r>
          </a:p>
          <a:p>
            <a:pPr>
              <a:buNone/>
            </a:pPr>
            <a:r>
              <a:rPr lang="ru-RU" dirty="0" smtClean="0"/>
              <a:t>1.Общественно политические движения.</a:t>
            </a:r>
          </a:p>
          <a:p>
            <a:pPr>
              <a:buNone/>
            </a:pPr>
            <a:r>
              <a:rPr lang="ru-RU" dirty="0" smtClean="0"/>
              <a:t>2.Политические партии.</a:t>
            </a:r>
          </a:p>
          <a:p>
            <a:pPr>
              <a:buNone/>
            </a:pPr>
            <a:r>
              <a:rPr lang="ru-RU" dirty="0" smtClean="0"/>
              <a:t>3.Многопартийность.</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a:bodyPr>
          <a:lstStyle/>
          <a:p>
            <a:r>
              <a:rPr lang="ru-RU" sz="3600" b="1" dirty="0" smtClean="0"/>
              <a:t>Варианты использования власти</a:t>
            </a:r>
            <a:endParaRPr lang="ru-RU" sz="3600" b="1" dirty="0"/>
          </a:p>
        </p:txBody>
      </p:sp>
      <p:sp>
        <p:nvSpPr>
          <p:cNvPr id="3" name="Содержимое 2"/>
          <p:cNvSpPr>
            <a:spLocks noGrp="1"/>
          </p:cNvSpPr>
          <p:nvPr>
            <p:ph idx="1"/>
          </p:nvPr>
        </p:nvSpPr>
        <p:spPr/>
        <p:txBody>
          <a:bodyPr/>
          <a:lstStyle/>
          <a:p>
            <a:pPr>
              <a:buNone/>
            </a:pPr>
            <a:r>
              <a:rPr lang="ru-RU" dirty="0" smtClean="0">
                <a:latin typeface="Times New Roman" pitchFamily="18" charset="0"/>
                <a:cs typeface="Times New Roman" pitchFamily="18" charset="0"/>
              </a:rPr>
              <a:t>1.Во имя идеальных целей (например, для блага народа).</a:t>
            </a:r>
          </a:p>
          <a:p>
            <a:pPr algn="just">
              <a:buNone/>
            </a:pPr>
            <a:r>
              <a:rPr lang="ru-RU" dirty="0" smtClean="0">
                <a:latin typeface="Times New Roman" pitchFamily="18" charset="0"/>
                <a:cs typeface="Times New Roman" pitchFamily="18" charset="0"/>
              </a:rPr>
              <a:t>2.Для достижения эгоистических целей (например, получение для своей семьи различных материальных благ).</a:t>
            </a:r>
          </a:p>
          <a:p>
            <a:pPr algn="just">
              <a:buNone/>
            </a:pPr>
            <a:r>
              <a:rPr lang="ru-RU" dirty="0" smtClean="0">
                <a:latin typeface="Times New Roman" pitchFamily="18" charset="0"/>
                <a:cs typeface="Times New Roman" pitchFamily="18" charset="0"/>
              </a:rPr>
              <a:t>3.Ради самой власти (наслаждаться своим особым положением и возможностью управлять другими людьми).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7772400" cy="1008112"/>
          </a:xfrm>
        </p:spPr>
        <p:txBody>
          <a:bodyPr>
            <a:normAutofit fontScale="90000"/>
          </a:bodyPr>
          <a:lstStyle/>
          <a:p>
            <a:r>
              <a:rPr lang="ru-RU" sz="3200" b="1" dirty="0" smtClean="0"/>
              <a:t>Федеральный закон РФ «Об общественных объединениях»</a:t>
            </a:r>
            <a:r>
              <a:rPr lang="ru-RU" sz="3200" dirty="0" smtClean="0"/>
              <a:t> 19 мая 1995 года N 82-ФЗ</a:t>
            </a:r>
            <a:r>
              <a:rPr lang="ru-RU" sz="3200" b="1" dirty="0" smtClean="0"/>
              <a:t> </a:t>
            </a:r>
            <a:endParaRPr lang="ru-RU" sz="3200" dirty="0"/>
          </a:p>
        </p:txBody>
      </p:sp>
      <p:sp>
        <p:nvSpPr>
          <p:cNvPr id="3" name="Содержимое 2"/>
          <p:cNvSpPr>
            <a:spLocks noGrp="1"/>
          </p:cNvSpPr>
          <p:nvPr>
            <p:ph idx="1"/>
          </p:nvPr>
        </p:nvSpPr>
        <p:spPr>
          <a:xfrm>
            <a:off x="395536" y="1412776"/>
            <a:ext cx="8496944" cy="5302372"/>
          </a:xfrm>
        </p:spPr>
        <p:txBody>
          <a:bodyPr>
            <a:normAutofit lnSpcReduction="10000"/>
          </a:bodyPr>
          <a:lstStyle/>
          <a:p>
            <a:pPr>
              <a:buNone/>
            </a:pPr>
            <a:r>
              <a:rPr lang="ru-RU" sz="1900" b="1" dirty="0" smtClean="0"/>
              <a:t>Статья 3. Содержание права граждан на объединение</a:t>
            </a:r>
          </a:p>
          <a:p>
            <a:pPr>
              <a:buNone/>
            </a:pPr>
            <a:r>
              <a:rPr lang="ru-RU" sz="1900" dirty="0" smtClean="0"/>
              <a:t>        Право граждан на объединение включает в себя право создавать на добровольной основе общественные объединения для защиты общих интересов и достижения общих целей, право вступать в существующие общественные объединения либо воздерживаться от вступления в них, а также право беспрепятственно выходить из общественных объединений.</a:t>
            </a:r>
          </a:p>
          <a:p>
            <a:pPr>
              <a:buNone/>
            </a:pPr>
            <a:r>
              <a:rPr lang="ru-RU" sz="1900" dirty="0" smtClean="0"/>
              <a:t>       Создание общественных объединений способствует реализации прав и законных интересов граждан.</a:t>
            </a:r>
          </a:p>
          <a:p>
            <a:pPr algn="just">
              <a:buNone/>
            </a:pPr>
            <a:r>
              <a:rPr lang="ru-RU" sz="1900" dirty="0" smtClean="0"/>
              <a:t>       Граждане имеют право создавать по своему выбору общественные объединения без предварительного разрешения органов государственной власти и органов местного самоуправления, а также право вступать в такие общественные объединения на условиях соблюдения норм их уставов.</a:t>
            </a:r>
          </a:p>
          <a:p>
            <a:pPr algn="just">
              <a:buNone/>
            </a:pPr>
            <a:r>
              <a:rPr lang="ru-RU" sz="1900" dirty="0" smtClean="0"/>
              <a:t>       Создаваемые гражданами общественные объединения могут регистрироваться в порядке, предусмотренном настоящим Федеральным законом, и приобретать права юридического лица либо функционировать без государственной регистрации и приобретения прав юридического лица.</a:t>
            </a:r>
          </a:p>
          <a:p>
            <a:pPr>
              <a:buNone/>
            </a:pPr>
            <a:endParaRPr lang="ru-RU" sz="19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568952" cy="6408712"/>
          </a:xfrm>
        </p:spPr>
        <p:txBody>
          <a:bodyPr>
            <a:normAutofit fontScale="70000" lnSpcReduction="20000"/>
          </a:bodyPr>
          <a:lstStyle/>
          <a:p>
            <a:pPr algn="just">
              <a:buNone/>
            </a:pPr>
            <a:r>
              <a:rPr lang="ru-RU" sz="2300" b="1" dirty="0" smtClean="0"/>
              <a:t>Статья 4.</a:t>
            </a:r>
            <a:r>
              <a:rPr lang="ru-RU" sz="2300" dirty="0" smtClean="0"/>
              <a:t> </a:t>
            </a:r>
            <a:r>
              <a:rPr lang="ru-RU" sz="2300" b="1" dirty="0" smtClean="0"/>
              <a:t>Законы об общественных объединениях</a:t>
            </a:r>
          </a:p>
          <a:p>
            <a:pPr algn="just">
              <a:buNone/>
            </a:pPr>
            <a:r>
              <a:rPr lang="ru-RU" sz="2300" dirty="0" smtClean="0"/>
              <a:t> Содержание права граждан на объединение, основные государственные гарантии этого</a:t>
            </a:r>
          </a:p>
          <a:p>
            <a:pPr algn="just">
              <a:buNone/>
            </a:pPr>
            <a:r>
              <a:rPr lang="ru-RU" sz="2300" dirty="0" smtClean="0"/>
              <a:t>права, статус общественных объединений, порядок их создания, деятельности,</a:t>
            </a:r>
          </a:p>
          <a:p>
            <a:pPr algn="just">
              <a:buNone/>
            </a:pPr>
            <a:r>
              <a:rPr lang="ru-RU" sz="2300" dirty="0" smtClean="0"/>
              <a:t>реорганизации и (или) ликвидации регулируются настоящим Федеральным законом,</a:t>
            </a:r>
          </a:p>
          <a:p>
            <a:pPr algn="just">
              <a:buNone/>
            </a:pPr>
            <a:r>
              <a:rPr lang="ru-RU" sz="2300" dirty="0" smtClean="0"/>
              <a:t>Гражданским кодексом Российской Федерации и другими законами об отдельных вида</a:t>
            </a:r>
          </a:p>
          <a:p>
            <a:pPr algn="just">
              <a:buNone/>
            </a:pPr>
            <a:r>
              <a:rPr lang="ru-RU" sz="2300" dirty="0" smtClean="0"/>
              <a:t>общественных объединений.</a:t>
            </a:r>
          </a:p>
          <a:p>
            <a:pPr algn="just">
              <a:buNone/>
            </a:pPr>
            <a:r>
              <a:rPr lang="ru-RU" sz="2300" dirty="0" smtClean="0"/>
              <a:t>Особенности, связанные с созданием, деятельностью, реорганизацией и (или) ликвидацией</a:t>
            </a:r>
          </a:p>
          <a:p>
            <a:pPr algn="just">
              <a:buNone/>
            </a:pPr>
            <a:r>
              <a:rPr lang="ru-RU" sz="2300" dirty="0" smtClean="0"/>
              <a:t>отдельных видов общественных объединений - профессиональных союзов,</a:t>
            </a:r>
          </a:p>
          <a:p>
            <a:pPr algn="just">
              <a:buNone/>
            </a:pPr>
            <a:r>
              <a:rPr lang="ru-RU" sz="2300" dirty="0" smtClean="0"/>
              <a:t>благотворительных и других видов общественных объединений, - могут регулироваться</a:t>
            </a:r>
          </a:p>
          <a:p>
            <a:pPr algn="just">
              <a:buNone/>
            </a:pPr>
            <a:r>
              <a:rPr lang="ru-RU" sz="2300" dirty="0" smtClean="0"/>
              <a:t>специальными законами, принимаемыми в соответствии с настоящим Федеральным</a:t>
            </a:r>
          </a:p>
          <a:p>
            <a:pPr algn="just">
              <a:buNone/>
            </a:pPr>
            <a:r>
              <a:rPr lang="ru-RU" sz="2300" dirty="0" smtClean="0"/>
              <a:t>законом. Деятельность указанных общественных объединений до принятия специальных</a:t>
            </a:r>
          </a:p>
          <a:p>
            <a:pPr algn="just">
              <a:buNone/>
            </a:pPr>
            <a:r>
              <a:rPr lang="ru-RU" sz="2300" dirty="0" smtClean="0"/>
              <a:t>законов, а также деятельность общественных объединений, не урегулированная</a:t>
            </a:r>
          </a:p>
          <a:p>
            <a:pPr algn="just">
              <a:buNone/>
            </a:pPr>
            <a:r>
              <a:rPr lang="ru-RU" sz="2300" dirty="0" smtClean="0"/>
              <a:t>специальными законами, регулируются настоящим Федеральным законом.</a:t>
            </a:r>
            <a:endParaRPr lang="ru-RU" sz="2300" b="1" dirty="0" smtClean="0"/>
          </a:p>
          <a:p>
            <a:pPr algn="just">
              <a:buNone/>
            </a:pPr>
            <a:endParaRPr lang="ru-RU" sz="2300" b="1" dirty="0" smtClean="0"/>
          </a:p>
          <a:p>
            <a:pPr algn="just">
              <a:buNone/>
            </a:pPr>
            <a:r>
              <a:rPr lang="ru-RU" sz="2300" b="1" dirty="0" smtClean="0"/>
              <a:t>Статья 5. Понятие общественного объединения</a:t>
            </a:r>
          </a:p>
          <a:p>
            <a:pPr algn="just">
              <a:buNone/>
            </a:pPr>
            <a:r>
              <a:rPr lang="ru-RU" sz="2300" dirty="0" smtClean="0"/>
              <a:t>Под общественным объединением понимается добровольное, самоуправляемое,</a:t>
            </a:r>
          </a:p>
          <a:p>
            <a:pPr algn="just">
              <a:buNone/>
            </a:pPr>
            <a:r>
              <a:rPr lang="ru-RU" sz="2300" dirty="0" smtClean="0"/>
              <a:t>некоммерческое формирование, созданное по инициативе граждан, объединившихся на</a:t>
            </a:r>
          </a:p>
          <a:p>
            <a:pPr algn="just">
              <a:buNone/>
            </a:pPr>
            <a:r>
              <a:rPr lang="ru-RU" sz="2300" dirty="0" smtClean="0"/>
              <a:t>основе общности интересов для реализации общих целей, указанных в уставе </a:t>
            </a:r>
          </a:p>
          <a:p>
            <a:pPr algn="just">
              <a:buNone/>
            </a:pPr>
            <a:r>
              <a:rPr lang="ru-RU" sz="2300" dirty="0" smtClean="0"/>
              <a:t>общественного объединения (далее - уставные цели).</a:t>
            </a:r>
          </a:p>
          <a:p>
            <a:pPr algn="just">
              <a:buNone/>
            </a:pPr>
            <a:r>
              <a:rPr lang="ru-RU" sz="2300" dirty="0" smtClean="0"/>
              <a:t> Право граждан на создание общественных объединений реализуется как непосредственно</a:t>
            </a:r>
          </a:p>
          <a:p>
            <a:pPr algn="just">
              <a:buNone/>
            </a:pPr>
            <a:r>
              <a:rPr lang="ru-RU" sz="2300" dirty="0" smtClean="0"/>
              <a:t>путем объединения физических лиц, так и через юридические лица – общественные</a:t>
            </a:r>
          </a:p>
          <a:p>
            <a:pPr algn="just">
              <a:buNone/>
            </a:pPr>
            <a:r>
              <a:rPr lang="ru-RU" sz="2300" dirty="0" smtClean="0"/>
              <a:t>объединения.</a:t>
            </a:r>
          </a:p>
          <a:p>
            <a:pPr>
              <a:buNone/>
            </a:pPr>
            <a:endParaRPr lang="ru-RU" sz="1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92696"/>
            <a:ext cx="8568952" cy="5904656"/>
          </a:xfrm>
        </p:spPr>
        <p:txBody>
          <a:bodyPr>
            <a:normAutofit/>
          </a:bodyPr>
          <a:lstStyle/>
          <a:p>
            <a:pPr>
              <a:buNone/>
            </a:pPr>
            <a:r>
              <a:rPr lang="ru-RU" sz="2000" dirty="0" smtClean="0"/>
              <a:t> </a:t>
            </a:r>
          </a:p>
          <a:p>
            <a:pPr>
              <a:buNone/>
            </a:pPr>
            <a:r>
              <a:rPr lang="ru-RU" sz="2000" b="1" dirty="0" smtClean="0"/>
              <a:t>Статья 9. Общественное движение</a:t>
            </a:r>
          </a:p>
          <a:p>
            <a:pPr algn="just">
              <a:buNone/>
            </a:pPr>
            <a:r>
              <a:rPr lang="ru-RU" sz="1800" dirty="0" smtClean="0"/>
              <a:t>Общественным движением является состоящее из участников и не имеющее</a:t>
            </a:r>
          </a:p>
          <a:p>
            <a:pPr algn="just">
              <a:buNone/>
            </a:pPr>
            <a:r>
              <a:rPr lang="ru-RU" sz="1800" dirty="0" smtClean="0"/>
              <a:t>членства массовое общественное объединение, преследующее социальные,</a:t>
            </a:r>
          </a:p>
          <a:p>
            <a:pPr algn="just">
              <a:buNone/>
            </a:pPr>
            <a:r>
              <a:rPr lang="ru-RU" sz="1800" dirty="0" smtClean="0"/>
              <a:t>политические и иные общественно полезные цели, поддерживаемые участниками</a:t>
            </a:r>
          </a:p>
          <a:p>
            <a:pPr algn="just">
              <a:buNone/>
            </a:pPr>
            <a:r>
              <a:rPr lang="ru-RU" sz="1800" dirty="0" smtClean="0"/>
              <a:t>общественного движения.</a:t>
            </a:r>
          </a:p>
          <a:p>
            <a:pPr algn="just">
              <a:buNone/>
            </a:pPr>
            <a:r>
              <a:rPr lang="ru-RU" sz="1800" dirty="0" smtClean="0"/>
              <a:t>Высшим руководящим органом общественного движения является съезд</a:t>
            </a:r>
          </a:p>
          <a:p>
            <a:pPr algn="just">
              <a:buNone/>
            </a:pPr>
            <a:r>
              <a:rPr lang="ru-RU" sz="1800" dirty="0" smtClean="0"/>
              <a:t>(конференция) или общее собрание. Постоянно действующим руководящим</a:t>
            </a:r>
          </a:p>
          <a:p>
            <a:pPr algn="just">
              <a:buNone/>
            </a:pPr>
            <a:r>
              <a:rPr lang="ru-RU" sz="1800" dirty="0" smtClean="0"/>
              <a:t>органом общественного движения является выборный коллегиальный орган,</a:t>
            </a:r>
          </a:p>
          <a:p>
            <a:pPr algn="just">
              <a:buNone/>
            </a:pPr>
            <a:r>
              <a:rPr lang="ru-RU" sz="1800" dirty="0" smtClean="0"/>
              <a:t>подотчетный съезду (конференции) или общему собранию.</a:t>
            </a:r>
          </a:p>
          <a:p>
            <a:pPr algn="just">
              <a:buNone/>
            </a:pPr>
            <a:r>
              <a:rPr lang="ru-RU" sz="1800" dirty="0" smtClean="0"/>
              <a:t>В случае государственной регистрации общественного движения его постоянно</a:t>
            </a:r>
          </a:p>
          <a:p>
            <a:pPr algn="just">
              <a:buNone/>
            </a:pPr>
            <a:r>
              <a:rPr lang="ru-RU" sz="1800" dirty="0" smtClean="0"/>
              <a:t>действующий руководящий орган осуществляет права юридического лица от</a:t>
            </a:r>
          </a:p>
          <a:p>
            <a:pPr algn="just">
              <a:buNone/>
            </a:pPr>
            <a:r>
              <a:rPr lang="ru-RU" sz="1800" dirty="0" smtClean="0"/>
              <a:t>имени общественного движения и исполняет его обязанности в соответствии с</a:t>
            </a:r>
          </a:p>
          <a:p>
            <a:pPr algn="just">
              <a:buNone/>
            </a:pPr>
            <a:r>
              <a:rPr lang="ru-RU" sz="1800" dirty="0" smtClean="0"/>
              <a:t>уставом.</a:t>
            </a:r>
          </a:p>
          <a:p>
            <a:pPr>
              <a:buNone/>
            </a:pPr>
            <a:endParaRPr lang="ru-RU"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215370" cy="857256"/>
          </a:xfrm>
        </p:spPr>
        <p:txBody>
          <a:bodyPr>
            <a:noAutofit/>
          </a:bodyPr>
          <a:lstStyle/>
          <a:p>
            <a:r>
              <a:rPr lang="ru-RU" sz="2800" dirty="0" smtClean="0"/>
              <a:t>Федеральный закон РФ «О политических партиях» от 11 июля 2001 г. N 95-ФЗ</a:t>
            </a:r>
            <a:endParaRPr lang="ru-RU" sz="2800" dirty="0"/>
          </a:p>
        </p:txBody>
      </p:sp>
      <p:sp>
        <p:nvSpPr>
          <p:cNvPr id="3" name="Содержимое 2"/>
          <p:cNvSpPr>
            <a:spLocks noGrp="1"/>
          </p:cNvSpPr>
          <p:nvPr>
            <p:ph idx="1"/>
          </p:nvPr>
        </p:nvSpPr>
        <p:spPr>
          <a:xfrm>
            <a:off x="323528" y="1071546"/>
            <a:ext cx="8640960" cy="5643602"/>
          </a:xfrm>
        </p:spPr>
        <p:txBody>
          <a:bodyPr>
            <a:normAutofit fontScale="70000" lnSpcReduction="20000"/>
          </a:bodyPr>
          <a:lstStyle/>
          <a:p>
            <a:pPr>
              <a:buNone/>
            </a:pPr>
            <a:endParaRPr lang="ru-RU" sz="2300" b="1" dirty="0" smtClean="0"/>
          </a:p>
          <a:p>
            <a:pPr>
              <a:buNone/>
            </a:pPr>
            <a:r>
              <a:rPr lang="ru-RU" sz="2300" b="1" dirty="0" smtClean="0"/>
              <a:t>Статья 3. Понятие политической партии и ее структура</a:t>
            </a:r>
          </a:p>
          <a:p>
            <a:pPr>
              <a:buNone/>
            </a:pPr>
            <a:endParaRPr lang="ru-RU" sz="1100" dirty="0" smtClean="0"/>
          </a:p>
          <a:p>
            <a:pPr>
              <a:buNone/>
            </a:pPr>
            <a:r>
              <a:rPr lang="ru-RU" sz="2300" b="1" i="1" dirty="0" smtClean="0"/>
              <a:t>1. Политическая партия </a:t>
            </a:r>
            <a:r>
              <a:rPr lang="ru-RU" sz="2300" dirty="0" smtClean="0"/>
              <a:t>- это общественное объединение, созданное в целях</a:t>
            </a:r>
          </a:p>
          <a:p>
            <a:pPr marL="525780" indent="-457200" algn="just">
              <a:buNone/>
            </a:pPr>
            <a:r>
              <a:rPr lang="ru-RU" sz="2300" dirty="0" smtClean="0"/>
              <a:t>участия граждан Российской Федерации в политической жизни общества посредством</a:t>
            </a:r>
          </a:p>
          <a:p>
            <a:pPr marL="525780" indent="-457200" algn="just">
              <a:buNone/>
            </a:pPr>
            <a:r>
              <a:rPr lang="ru-RU" sz="2300" dirty="0" smtClean="0"/>
              <a:t>формирования и выражения их политической воли, участия в общественных и политических</a:t>
            </a:r>
          </a:p>
          <a:p>
            <a:pPr marL="525780" indent="-457200" algn="just">
              <a:buNone/>
            </a:pPr>
            <a:r>
              <a:rPr lang="ru-RU" sz="2300" dirty="0" smtClean="0"/>
              <a:t>акциях, в выборах и референдумах, а также в целях представления интересов граждан в</a:t>
            </a:r>
          </a:p>
          <a:p>
            <a:pPr marL="525780" indent="-457200" algn="just">
              <a:buNone/>
            </a:pPr>
            <a:r>
              <a:rPr lang="ru-RU" sz="2300" dirty="0" smtClean="0"/>
              <a:t>органах государственной власти и органах местного самоуправления.</a:t>
            </a:r>
          </a:p>
          <a:p>
            <a:pPr marL="525780" indent="-457200" algn="just">
              <a:buNone/>
            </a:pPr>
            <a:endParaRPr lang="ru-RU" sz="1100" dirty="0" smtClean="0"/>
          </a:p>
          <a:p>
            <a:pPr algn="just">
              <a:buNone/>
            </a:pPr>
            <a:r>
              <a:rPr lang="ru-RU" sz="2300" b="1" i="1" dirty="0" smtClean="0"/>
              <a:t> 2. Политическая партия </a:t>
            </a:r>
            <a:r>
              <a:rPr lang="ru-RU" sz="2300" dirty="0" smtClean="0"/>
              <a:t>должна отвечать следующим требованиям:</a:t>
            </a:r>
          </a:p>
          <a:p>
            <a:pPr algn="just">
              <a:buNone/>
            </a:pPr>
            <a:r>
              <a:rPr lang="ru-RU" sz="2300" dirty="0" smtClean="0"/>
              <a:t>	политическая партия должна иметь региональные отделения более чем в половине субъектов Российской Федерации, при этом в субъекте Российской Федерации может быть создано только одно региональное отделение данной политической партии;</a:t>
            </a:r>
          </a:p>
          <a:p>
            <a:pPr algn="just">
              <a:buNone/>
            </a:pPr>
            <a:r>
              <a:rPr lang="ru-RU" sz="2300" dirty="0" smtClean="0"/>
              <a:t> 	в политической партии должно состоять не менее десяти тысяч членов политической партии, при этом более чем в половине субъектов Российской Федерации политическая партия должна иметь региональные отделения численностью не менее ста членов политической партии в соответствии с пунктом 6 статьи 23 настоящего Федерального закона. В остальных региональных отделениях численность каждого из них не может составлять менее пятидесяти членов политической партии в соответствии с пунктом 6 статьи 23 настоящего Федерального закона;</a:t>
            </a:r>
          </a:p>
          <a:p>
            <a:pPr algn="just">
              <a:buNone/>
            </a:pPr>
            <a:r>
              <a:rPr lang="ru-RU" sz="2300" dirty="0" smtClean="0"/>
              <a:t> 	руководящие и иные органы политической партии, ее региональные отделения и иные структурные подразделения должны находиться на территории Российской Федерации.</a:t>
            </a:r>
          </a:p>
          <a:p>
            <a:pPr>
              <a:buNone/>
            </a:pPr>
            <a:endParaRPr lang="ru-RU" sz="1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4"/>
            <a:ext cx="8496944" cy="5832648"/>
          </a:xfrm>
        </p:spPr>
        <p:txBody>
          <a:bodyPr>
            <a:normAutofit/>
          </a:bodyPr>
          <a:lstStyle/>
          <a:p>
            <a:pPr>
              <a:buNone/>
            </a:pPr>
            <a:r>
              <a:rPr lang="ru-RU" sz="2000" b="1" dirty="0" smtClean="0"/>
              <a:t>Статья 8. Основные принципы деятельности политических партий</a:t>
            </a:r>
            <a:endParaRPr lang="ru-RU" sz="2000" dirty="0" smtClean="0"/>
          </a:p>
          <a:p>
            <a:pPr algn="just">
              <a:buAutoNum type="arabicPeriod"/>
            </a:pPr>
            <a:r>
              <a:rPr lang="ru-RU" sz="1800" dirty="0" smtClean="0"/>
              <a:t>Деятельность политических партий основывается на принципах добровольности, равноправия, самоуправления, законности и гласности. Политические партии свободны в определении своей внутренней структуры, целей, форм и методов деятельности, за исключением ограничений, установленных настоящим Федеральным законом.</a:t>
            </a:r>
          </a:p>
          <a:p>
            <a:pPr algn="just">
              <a:buNone/>
            </a:pPr>
            <a:r>
              <a:rPr lang="ru-RU" sz="1800" dirty="0" smtClean="0"/>
              <a:t>2. Деятельность политических партий не должна нарушать права и свободы человека и гражданина, гарантированные Конституцией Российской Федерации.</a:t>
            </a:r>
          </a:p>
          <a:p>
            <a:pPr algn="just">
              <a:buNone/>
            </a:pPr>
            <a:r>
              <a:rPr lang="ru-RU" sz="1800" dirty="0" smtClean="0"/>
              <a:t>3. Политические партии действуют гласно, информация об их учредительных и программных документах является общедоступной.</a:t>
            </a:r>
          </a:p>
          <a:p>
            <a:pPr algn="just">
              <a:buNone/>
            </a:pPr>
            <a:r>
              <a:rPr lang="ru-RU" sz="1800" dirty="0" smtClean="0"/>
              <a:t>4. Политические партии должны создавать мужчинам и женщинам, гражданам Российской Федерации разных национальностей, являющимся членами политической партии, равные возможности для представительства в руководящих органах политической партии, в списках кандидатов в депутаты и на иные выборные должности в органах государственной власти и органах местного самоуправления.</a:t>
            </a:r>
          </a:p>
          <a:p>
            <a:pPr>
              <a:buNone/>
            </a:pPr>
            <a:endParaRPr lang="ru-RU"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785786" y="1571612"/>
          <a:ext cx="7772400" cy="4572012"/>
        </p:xfrm>
        <a:graphic>
          <a:graphicData uri="http://schemas.openxmlformats.org/drawingml/2006/table">
            <a:tbl>
              <a:tblPr firstRow="1" bandRow="1">
                <a:tableStyleId>{5C22544A-7EE6-4342-B048-85BDC9FD1C3A}</a:tableStyleId>
              </a:tblPr>
              <a:tblGrid>
                <a:gridCol w="2590800"/>
                <a:gridCol w="2590800"/>
                <a:gridCol w="2590800"/>
              </a:tblGrid>
              <a:tr h="975360">
                <a:tc>
                  <a:txBody>
                    <a:bodyPr/>
                    <a:lstStyle/>
                    <a:p>
                      <a:r>
                        <a:rPr lang="ru-RU" dirty="0" smtClean="0"/>
                        <a:t>Признаки</a:t>
                      </a:r>
                      <a:endParaRPr lang="ru-RU" dirty="0"/>
                    </a:p>
                  </a:txBody>
                  <a:tcPr>
                    <a:solidFill>
                      <a:schemeClr val="tx2">
                        <a:lumMod val="25000"/>
                      </a:schemeClr>
                    </a:solidFill>
                  </a:tcPr>
                </a:tc>
                <a:tc>
                  <a:txBody>
                    <a:bodyPr/>
                    <a:lstStyle/>
                    <a:p>
                      <a:r>
                        <a:rPr lang="ru-RU" dirty="0" smtClean="0"/>
                        <a:t>Общественно –</a:t>
                      </a:r>
                      <a:r>
                        <a:rPr lang="ru-RU" baseline="0" dirty="0" smtClean="0"/>
                        <a:t> политические  движения</a:t>
                      </a:r>
                      <a:endParaRPr lang="ru-RU" dirty="0"/>
                    </a:p>
                  </a:txBody>
                  <a:tcPr>
                    <a:solidFill>
                      <a:schemeClr val="tx2">
                        <a:lumMod val="25000"/>
                      </a:schemeClr>
                    </a:solidFill>
                  </a:tcPr>
                </a:tc>
                <a:tc>
                  <a:txBody>
                    <a:bodyPr/>
                    <a:lstStyle/>
                    <a:p>
                      <a:r>
                        <a:rPr lang="ru-RU" dirty="0" smtClean="0"/>
                        <a:t>Политические партии</a:t>
                      </a:r>
                      <a:endParaRPr lang="ru-RU" dirty="0"/>
                    </a:p>
                  </a:txBody>
                  <a:tcPr>
                    <a:solidFill>
                      <a:schemeClr val="tx2">
                        <a:lumMod val="25000"/>
                      </a:schemeClr>
                    </a:solidFill>
                  </a:tcPr>
                </a:tc>
              </a:tr>
              <a:tr h="395563">
                <a:tc>
                  <a:txBody>
                    <a:bodyPr/>
                    <a:lstStyle/>
                    <a:p>
                      <a:r>
                        <a:rPr lang="ru-RU" dirty="0" smtClean="0"/>
                        <a:t>Цели</a:t>
                      </a:r>
                      <a:endParaRPr lang="ru-RU" dirty="0"/>
                    </a:p>
                  </a:txBody>
                  <a:tcPr/>
                </a:tc>
                <a:tc>
                  <a:txBody>
                    <a:bodyPr/>
                    <a:lstStyle/>
                    <a:p>
                      <a:endParaRPr lang="ru-RU" dirty="0"/>
                    </a:p>
                  </a:txBody>
                  <a:tcPr/>
                </a:tc>
                <a:tc>
                  <a:txBody>
                    <a:bodyPr/>
                    <a:lstStyle/>
                    <a:p>
                      <a:endParaRPr lang="ru-RU"/>
                    </a:p>
                  </a:txBody>
                  <a:tcPr/>
                </a:tc>
              </a:tr>
              <a:tr h="682752">
                <a:tc>
                  <a:txBody>
                    <a:bodyPr/>
                    <a:lstStyle/>
                    <a:p>
                      <a:r>
                        <a:rPr lang="ru-RU" dirty="0" smtClean="0"/>
                        <a:t>Продолжительность</a:t>
                      </a:r>
                      <a:r>
                        <a:rPr lang="ru-RU" baseline="0" dirty="0" smtClean="0"/>
                        <a:t> существования</a:t>
                      </a:r>
                      <a:endParaRPr lang="ru-RU" dirty="0"/>
                    </a:p>
                  </a:txBody>
                  <a:tcPr/>
                </a:tc>
                <a:tc>
                  <a:txBody>
                    <a:bodyPr/>
                    <a:lstStyle/>
                    <a:p>
                      <a:endParaRPr lang="ru-RU" dirty="0"/>
                    </a:p>
                  </a:txBody>
                  <a:tcPr/>
                </a:tc>
                <a:tc>
                  <a:txBody>
                    <a:bodyPr/>
                    <a:lstStyle/>
                    <a:p>
                      <a:endParaRPr lang="ru-RU" dirty="0"/>
                    </a:p>
                  </a:txBody>
                  <a:tcPr/>
                </a:tc>
              </a:tr>
              <a:tr h="682752">
                <a:tc>
                  <a:txBody>
                    <a:bodyPr/>
                    <a:lstStyle/>
                    <a:p>
                      <a:r>
                        <a:rPr lang="ru-RU" dirty="0" smtClean="0"/>
                        <a:t>Организационная</a:t>
                      </a:r>
                      <a:r>
                        <a:rPr lang="ru-RU" baseline="0" dirty="0" smtClean="0"/>
                        <a:t> структура</a:t>
                      </a:r>
                      <a:endParaRPr lang="ru-RU" dirty="0"/>
                    </a:p>
                  </a:txBody>
                  <a:tcPr/>
                </a:tc>
                <a:tc>
                  <a:txBody>
                    <a:bodyPr/>
                    <a:lstStyle/>
                    <a:p>
                      <a:endParaRPr lang="ru-RU" dirty="0"/>
                    </a:p>
                  </a:txBody>
                  <a:tcPr/>
                </a:tc>
                <a:tc>
                  <a:txBody>
                    <a:bodyPr/>
                    <a:lstStyle/>
                    <a:p>
                      <a:endParaRPr lang="ru-RU" dirty="0"/>
                    </a:p>
                  </a:txBody>
                  <a:tcPr/>
                </a:tc>
              </a:tr>
              <a:tr h="395563">
                <a:tc>
                  <a:txBody>
                    <a:bodyPr/>
                    <a:lstStyle/>
                    <a:p>
                      <a:r>
                        <a:rPr lang="ru-RU" dirty="0" smtClean="0"/>
                        <a:t>«Массовая опора»</a:t>
                      </a:r>
                      <a:endParaRPr lang="ru-RU" dirty="0"/>
                    </a:p>
                  </a:txBody>
                  <a:tcPr/>
                </a:tc>
                <a:tc>
                  <a:txBody>
                    <a:bodyPr/>
                    <a:lstStyle/>
                    <a:p>
                      <a:endParaRPr lang="ru-RU"/>
                    </a:p>
                  </a:txBody>
                  <a:tcPr/>
                </a:tc>
                <a:tc>
                  <a:txBody>
                    <a:bodyPr/>
                    <a:lstStyle/>
                    <a:p>
                      <a:endParaRPr lang="ru-RU"/>
                    </a:p>
                  </a:txBody>
                  <a:tcPr/>
                </a:tc>
              </a:tr>
              <a:tr h="1440022">
                <a:tc>
                  <a:txBody>
                    <a:bodyPr/>
                    <a:lstStyle/>
                    <a:p>
                      <a:r>
                        <a:rPr lang="ru-RU" dirty="0" smtClean="0"/>
                        <a:t>Взгляды на социальные</a:t>
                      </a:r>
                      <a:r>
                        <a:rPr lang="ru-RU" baseline="0" dirty="0" smtClean="0"/>
                        <a:t> проблемы</a:t>
                      </a:r>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5" name="Заголовок 1"/>
          <p:cNvSpPr>
            <a:spLocks noGrp="1"/>
          </p:cNvSpPr>
          <p:nvPr>
            <p:ph type="title"/>
          </p:nvPr>
        </p:nvSpPr>
        <p:spPr>
          <a:xfrm>
            <a:off x="914400" y="512064"/>
            <a:ext cx="7772400" cy="914400"/>
          </a:xfrm>
        </p:spPr>
        <p:txBody>
          <a:bodyPr/>
          <a:lstStyle/>
          <a:p>
            <a:r>
              <a:rPr lang="ru-RU" sz="2800" dirty="0" smtClean="0"/>
              <a:t>Отличия политических партий от общественно-политических движений</a:t>
            </a:r>
            <a:endParaRPr lang="ru-RU"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32656"/>
            <a:ext cx="7772400" cy="738890"/>
          </a:xfrm>
        </p:spPr>
        <p:txBody>
          <a:bodyPr>
            <a:normAutofit/>
          </a:bodyPr>
          <a:lstStyle/>
          <a:p>
            <a:r>
              <a:rPr lang="ru-RU" sz="2800" dirty="0" smtClean="0"/>
              <a:t>Отличия партий от общественных движений</a:t>
            </a:r>
            <a:endParaRPr lang="ru-RU" sz="2800" dirty="0"/>
          </a:p>
        </p:txBody>
      </p:sp>
      <p:sp>
        <p:nvSpPr>
          <p:cNvPr id="3" name="Содержимое 2"/>
          <p:cNvSpPr>
            <a:spLocks noGrp="1"/>
          </p:cNvSpPr>
          <p:nvPr>
            <p:ph idx="1"/>
          </p:nvPr>
        </p:nvSpPr>
        <p:spPr>
          <a:xfrm>
            <a:off x="467544" y="1000108"/>
            <a:ext cx="8390736" cy="5643602"/>
          </a:xfrm>
        </p:spPr>
        <p:txBody>
          <a:bodyPr>
            <a:normAutofit fontScale="77500" lnSpcReduction="20000"/>
          </a:bodyPr>
          <a:lstStyle/>
          <a:p>
            <a:pPr>
              <a:buNone/>
            </a:pPr>
            <a:r>
              <a:rPr lang="ru-RU" sz="2100" b="1" i="1" dirty="0" smtClean="0"/>
              <a:t>Основными отличиями политических партий от общественных организации</a:t>
            </a:r>
          </a:p>
          <a:p>
            <a:pPr>
              <a:buNone/>
            </a:pPr>
            <a:r>
              <a:rPr lang="ru-RU" sz="2100" b="1" i="1" dirty="0" smtClean="0"/>
              <a:t>являются следующие признаки партий:</a:t>
            </a:r>
          </a:p>
          <a:p>
            <a:pPr>
              <a:buNone/>
            </a:pPr>
            <a:r>
              <a:rPr lang="ru-RU" sz="2100" dirty="0" smtClean="0"/>
              <a:t>   - партии всегда стремятся к достижению государственной власти, тогда как ни одна</a:t>
            </a:r>
          </a:p>
          <a:p>
            <a:pPr>
              <a:buNone/>
            </a:pPr>
            <a:r>
              <a:rPr lang="ru-RU" sz="2100" dirty="0" smtClean="0"/>
              <a:t>общественная организация такой прямой цели перед собой не ставит;</a:t>
            </a:r>
          </a:p>
          <a:p>
            <a:pPr>
              <a:buNone/>
            </a:pPr>
            <a:r>
              <a:rPr lang="ru-RU" sz="2100" dirty="0" smtClean="0"/>
              <a:t>  - партии предполагают идейную общность своих членов;</a:t>
            </a:r>
          </a:p>
          <a:p>
            <a:pPr>
              <a:buNone/>
            </a:pPr>
            <a:r>
              <a:rPr lang="ru-RU" sz="2100" dirty="0" smtClean="0"/>
              <a:t> - партии всегда обладают конкретным названием, лозунгами, девизами и другими</a:t>
            </a:r>
          </a:p>
          <a:p>
            <a:pPr>
              <a:buNone/>
            </a:pPr>
            <a:r>
              <a:rPr lang="ru-RU" sz="2100" dirty="0" smtClean="0"/>
              <a:t>политическими символами, которые указывают на их идеологическую ориентацию.</a:t>
            </a:r>
          </a:p>
          <a:p>
            <a:pPr>
              <a:buNone/>
            </a:pPr>
            <a:endParaRPr lang="ru-RU" sz="2100" b="1" i="1" dirty="0" smtClean="0"/>
          </a:p>
          <a:p>
            <a:pPr>
              <a:buNone/>
            </a:pPr>
            <a:r>
              <a:rPr lang="ru-RU" sz="2100" b="1" i="1" dirty="0" smtClean="0"/>
              <a:t>Основными разновидностями общественных движений являются:</a:t>
            </a:r>
          </a:p>
          <a:p>
            <a:pPr>
              <a:buNone/>
            </a:pPr>
            <a:r>
              <a:rPr lang="ru-RU" sz="2100" dirty="0" smtClean="0"/>
              <a:t>политические движения, массовые демократические (движения за </a:t>
            </a:r>
          </a:p>
          <a:p>
            <a:pPr>
              <a:buNone/>
            </a:pPr>
            <a:r>
              <a:rPr lang="ru-RU" sz="2100" dirty="0" smtClean="0"/>
              <a:t>демократические преобразования, антифашистские и антидиктаторские,</a:t>
            </a:r>
          </a:p>
          <a:p>
            <a:pPr>
              <a:buNone/>
            </a:pPr>
            <a:r>
              <a:rPr lang="ru-RU" sz="2100" dirty="0" smtClean="0"/>
              <a:t>против расовой и национальной дискриминации и пр.); </a:t>
            </a:r>
          </a:p>
          <a:p>
            <a:pPr>
              <a:buNone/>
            </a:pPr>
            <a:r>
              <a:rPr lang="ru-RU" sz="2100" dirty="0" smtClean="0"/>
              <a:t>так называемые "новые социальные движения", получившие распространение</a:t>
            </a:r>
          </a:p>
          <a:p>
            <a:pPr>
              <a:buNone/>
            </a:pPr>
            <a:r>
              <a:rPr lang="ru-RU" sz="2100" dirty="0" smtClean="0"/>
              <a:t>в последние десятилетия (антивоенные, экологические, нефеминистские  и</a:t>
            </a:r>
          </a:p>
          <a:p>
            <a:pPr>
              <a:buNone/>
            </a:pPr>
            <a:r>
              <a:rPr lang="ru-RU" sz="2100" dirty="0" smtClean="0"/>
              <a:t>пр.). </a:t>
            </a:r>
          </a:p>
          <a:p>
            <a:pPr>
              <a:buNone/>
            </a:pPr>
            <a:r>
              <a:rPr lang="ru-RU" sz="2100" i="1" dirty="0" smtClean="0"/>
              <a:t>Некоторые из названных движений выдвигают в своей деятельности относительно узкие</a:t>
            </a:r>
          </a:p>
          <a:p>
            <a:pPr>
              <a:buNone/>
            </a:pPr>
            <a:r>
              <a:rPr lang="ru-RU" sz="2100" i="1" dirty="0" smtClean="0"/>
              <a:t>задачи, другие поднимают вопросы общенационального, общечеловеческого характера.</a:t>
            </a:r>
            <a:endParaRPr lang="ru-RU" sz="2100" i="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Урок «Право, его роль в жизни общества и государства»</a:t>
            </a:r>
            <a:endParaRPr lang="ru-RU" sz="3200" b="1" dirty="0"/>
          </a:p>
        </p:txBody>
      </p:sp>
      <p:sp>
        <p:nvSpPr>
          <p:cNvPr id="3" name="Содержимое 2"/>
          <p:cNvSpPr>
            <a:spLocks noGrp="1"/>
          </p:cNvSpPr>
          <p:nvPr>
            <p:ph idx="1"/>
          </p:nvPr>
        </p:nvSpPr>
        <p:spPr/>
        <p:txBody>
          <a:bodyPr>
            <a:normAutofit/>
          </a:bodyPr>
          <a:lstStyle/>
          <a:p>
            <a:pPr>
              <a:buNone/>
            </a:pPr>
            <a:r>
              <a:rPr lang="ru-RU" sz="3200" dirty="0" smtClean="0"/>
              <a:t>План изучения нового материала:</a:t>
            </a:r>
          </a:p>
          <a:p>
            <a:pPr>
              <a:buNone/>
            </a:pPr>
            <a:r>
              <a:rPr lang="ru-RU" sz="3200" dirty="0" smtClean="0"/>
              <a:t>1.Что такое право?</a:t>
            </a:r>
          </a:p>
          <a:p>
            <a:pPr>
              <a:buNone/>
            </a:pPr>
            <a:r>
              <a:rPr lang="ru-RU" sz="3200" dirty="0" smtClean="0"/>
              <a:t>2.Мера свободы, справедливости и ответственности.</a:t>
            </a:r>
          </a:p>
          <a:p>
            <a:pPr>
              <a:buNone/>
            </a:pPr>
            <a:r>
              <a:rPr lang="ru-RU" sz="3200" dirty="0" smtClean="0"/>
              <a:t>3.Норма права. Закон.</a:t>
            </a:r>
          </a:p>
          <a:p>
            <a:pPr>
              <a:buNone/>
            </a:pPr>
            <a:r>
              <a:rPr lang="ru-RU" sz="3200" dirty="0" smtClean="0"/>
              <a:t>4.Система законодательства.</a:t>
            </a:r>
          </a:p>
          <a:p>
            <a:pPr>
              <a:buNone/>
            </a:pPr>
            <a:r>
              <a:rPr lang="ru-RU" sz="3200" dirty="0" smtClean="0"/>
              <a:t>5.Право и закон.</a:t>
            </a:r>
            <a:endParaRPr lang="ru-RU" sz="32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67544" y="548680"/>
            <a:ext cx="8466144" cy="737180"/>
          </a:xfrm>
        </p:spPr>
        <p:txBody>
          <a:bodyPr>
            <a:noAutofit/>
          </a:bodyPr>
          <a:lstStyle/>
          <a:p>
            <a:r>
              <a:rPr lang="ru-RU" sz="2800" b="1" dirty="0" smtClean="0"/>
              <a:t>Мыслители полагали, что в основе права лежат мера справедливости  добра, мера свободы человека в обществе и в то же время человеческой несвободы.</a:t>
            </a:r>
            <a:endParaRPr lang="ru-RU" sz="2800" b="1" dirty="0"/>
          </a:p>
        </p:txBody>
      </p:sp>
      <p:sp>
        <p:nvSpPr>
          <p:cNvPr id="3" name="Содержимое 2"/>
          <p:cNvSpPr>
            <a:spLocks noGrp="1"/>
          </p:cNvSpPr>
          <p:nvPr>
            <p:ph idx="1"/>
          </p:nvPr>
        </p:nvSpPr>
        <p:spPr>
          <a:xfrm>
            <a:off x="500034" y="1428736"/>
            <a:ext cx="8394136" cy="4907632"/>
          </a:xfrm>
        </p:spPr>
        <p:txBody>
          <a:bodyPr>
            <a:normAutofit/>
          </a:bodyPr>
          <a:lstStyle/>
          <a:p>
            <a:pPr>
              <a:buNone/>
            </a:pPr>
            <a:r>
              <a:rPr lang="ru-RU" sz="1800" dirty="0" smtClean="0"/>
              <a:t>                                                      </a:t>
            </a:r>
            <a:r>
              <a:rPr lang="ru-RU" sz="2400" b="1" dirty="0" smtClean="0"/>
              <a:t>Право</a:t>
            </a:r>
            <a:r>
              <a:rPr lang="ru-RU" sz="1800" dirty="0" smtClean="0"/>
              <a:t>  </a:t>
            </a:r>
          </a:p>
          <a:p>
            <a:pPr>
              <a:buNone/>
            </a:pPr>
            <a:endParaRPr lang="ru-RU" sz="1800" dirty="0" smtClean="0"/>
          </a:p>
          <a:p>
            <a:pPr>
              <a:buNone/>
            </a:pPr>
            <a:endParaRPr lang="ru-RU" sz="1600" dirty="0" smtClean="0"/>
          </a:p>
          <a:p>
            <a:pPr>
              <a:buNone/>
            </a:pPr>
            <a:endParaRPr lang="ru-RU" sz="1600" dirty="0" smtClean="0"/>
          </a:p>
          <a:p>
            <a:pPr>
              <a:buNone/>
            </a:pPr>
            <a:endParaRPr lang="ru-RU" sz="1600" dirty="0" smtClean="0"/>
          </a:p>
          <a:p>
            <a:pPr>
              <a:buNone/>
            </a:pPr>
            <a:endParaRPr lang="ru-RU" sz="1600" dirty="0" smtClean="0"/>
          </a:p>
          <a:p>
            <a:pPr>
              <a:buNone/>
            </a:pPr>
            <a:r>
              <a:rPr lang="ru-RU" sz="1600" dirty="0" smtClean="0"/>
              <a:t> </a:t>
            </a:r>
          </a:p>
          <a:p>
            <a:pPr>
              <a:buNone/>
            </a:pPr>
            <a:r>
              <a:rPr lang="ru-RU" sz="1600" dirty="0" smtClean="0"/>
              <a:t>                                                                                        государству.</a:t>
            </a:r>
          </a:p>
          <a:p>
            <a:pPr>
              <a:buNone/>
            </a:pPr>
            <a:endParaRPr lang="ru-RU" sz="1600" dirty="0" smtClean="0"/>
          </a:p>
          <a:p>
            <a:pPr>
              <a:buNone/>
            </a:pPr>
            <a:endParaRPr lang="ru-RU" sz="1600" dirty="0" smtClean="0"/>
          </a:p>
        </p:txBody>
      </p:sp>
      <p:cxnSp>
        <p:nvCxnSpPr>
          <p:cNvPr id="6" name="Прямая со стрелкой 5"/>
          <p:cNvCxnSpPr/>
          <p:nvPr/>
        </p:nvCxnSpPr>
        <p:spPr>
          <a:xfrm rot="10800000" flipV="1">
            <a:off x="3929058" y="1857364"/>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357818" y="1857364"/>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 name="Таблица 6"/>
          <p:cNvGraphicFramePr>
            <a:graphicFrameLocks noGrp="1"/>
          </p:cNvGraphicFramePr>
          <p:nvPr/>
        </p:nvGraphicFramePr>
        <p:xfrm>
          <a:off x="357158" y="2643182"/>
          <a:ext cx="8429684" cy="3786214"/>
        </p:xfrm>
        <a:graphic>
          <a:graphicData uri="http://schemas.openxmlformats.org/drawingml/2006/table">
            <a:tbl>
              <a:tblPr firstRow="1" bandRow="1">
                <a:tableStyleId>{5C22544A-7EE6-4342-B048-85BDC9FD1C3A}</a:tableStyleId>
              </a:tblPr>
              <a:tblGrid>
                <a:gridCol w="3738382"/>
                <a:gridCol w="4691302"/>
              </a:tblGrid>
              <a:tr h="378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Это совокупность общеобязательных правил поведения, установленных или санкционированных государством и им же обеспечиваемых </a:t>
                      </a:r>
                    </a:p>
                    <a:p>
                      <a:endParaRPr lang="ru-RU" sz="2400" dirty="0"/>
                    </a:p>
                  </a:txBody>
                  <a:tcPr/>
                </a:tc>
                <a:tc>
                  <a:txBody>
                    <a:bodyPr/>
                    <a:lstStyle/>
                    <a:p>
                      <a:pPr>
                        <a:buNone/>
                      </a:pPr>
                      <a:r>
                        <a:rPr lang="ru-RU" sz="2400" dirty="0" smtClean="0"/>
                        <a:t>Это то, что мы с вами  можем делать, чем мы обладаем, пользуемся. Это установленная</a:t>
                      </a:r>
                    </a:p>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и гарантированная законом наша возможность вести себя определенным образом по отношению к обществу и государству.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p>
                  </a:txBody>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2984"/>
            <a:ext cx="8229600" cy="1143000"/>
          </a:xfrm>
        </p:spPr>
        <p:txBody>
          <a:bodyPr>
            <a:normAutofit/>
          </a:bodyPr>
          <a:lstStyle/>
          <a:p>
            <a:r>
              <a:rPr lang="ru-RU" sz="3600" b="1" dirty="0" smtClean="0"/>
              <a:t>Смысловые значения понятия «право»</a:t>
            </a:r>
            <a:endParaRPr lang="ru-RU" sz="3600" b="1" dirty="0"/>
          </a:p>
        </p:txBody>
      </p:sp>
      <p:sp>
        <p:nvSpPr>
          <p:cNvPr id="3" name="Содержимое 2"/>
          <p:cNvSpPr>
            <a:spLocks noGrp="1"/>
          </p:cNvSpPr>
          <p:nvPr>
            <p:ph idx="1"/>
          </p:nvPr>
        </p:nvSpPr>
        <p:spPr>
          <a:xfrm>
            <a:off x="357158" y="2468880"/>
            <a:ext cx="8229600" cy="4389120"/>
          </a:xfrm>
        </p:spPr>
        <p:txBody>
          <a:bodyPr/>
          <a:lstStyle/>
          <a:p>
            <a:pPr marL="514350" indent="-514350">
              <a:buAutoNum type="arabicPeriod"/>
            </a:pPr>
            <a:r>
              <a:rPr lang="ru-RU" dirty="0" smtClean="0"/>
              <a:t>Править, управлять, регулировать.</a:t>
            </a:r>
          </a:p>
          <a:p>
            <a:pPr marL="514350" indent="-514350">
              <a:buAutoNum type="arabicPeriod"/>
            </a:pPr>
            <a:r>
              <a:rPr lang="ru-RU" dirty="0" smtClean="0"/>
              <a:t>Справедливость, правда.</a:t>
            </a:r>
          </a:p>
          <a:p>
            <a:pPr marL="514350" indent="-514350">
              <a:buAutoNum type="arabicPeriod"/>
            </a:pPr>
            <a:r>
              <a:rPr lang="ru-RU" dirty="0" smtClean="0"/>
              <a:t>Естественное право.</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a:bodyPr>
          <a:lstStyle/>
          <a:p>
            <a:r>
              <a:rPr lang="ru-RU" sz="3600" b="1" dirty="0" smtClean="0"/>
              <a:t>Влияние СМИ на политическую жизнь</a:t>
            </a:r>
            <a:endParaRPr lang="ru-RU" sz="3600" b="1" dirty="0"/>
          </a:p>
        </p:txBody>
      </p:sp>
      <p:sp>
        <p:nvSpPr>
          <p:cNvPr id="3" name="Содержимое 2"/>
          <p:cNvSpPr>
            <a:spLocks noGrp="1"/>
          </p:cNvSpPr>
          <p:nvPr>
            <p:ph idx="1"/>
          </p:nvPr>
        </p:nvSpPr>
        <p:spPr>
          <a:xfrm>
            <a:off x="457200" y="1714488"/>
            <a:ext cx="8229600" cy="4610112"/>
          </a:xfrm>
        </p:spPr>
        <p:txBody>
          <a:bodyPr>
            <a:normAutofit/>
          </a:bodyPr>
          <a:lstStyle/>
          <a:p>
            <a:pPr algn="just">
              <a:buNone/>
            </a:pPr>
            <a:r>
              <a:rPr lang="ru-RU" sz="2400" dirty="0" smtClean="0">
                <a:latin typeface="Times New Roman" pitchFamily="18" charset="0"/>
                <a:cs typeface="Times New Roman" pitchFamily="18" charset="0"/>
              </a:rPr>
              <a:t>1.Благодаря СМИ у граждан страны складывается представление о работе органов власти, о деятельности политических организаций, о проблемах существующих в обществе;</a:t>
            </a:r>
          </a:p>
          <a:p>
            <a:pPr algn="just">
              <a:buNone/>
            </a:pPr>
            <a:r>
              <a:rPr lang="ru-RU" sz="2400" dirty="0" smtClean="0">
                <a:latin typeface="Times New Roman" pitchFamily="18" charset="0"/>
                <a:cs typeface="Times New Roman" pitchFamily="18" charset="0"/>
              </a:rPr>
              <a:t>2.Под их влиянием возникает чувство сопричастности к происходящим событиям многие вовлекаются в те или иные формы политической активности;</a:t>
            </a:r>
          </a:p>
          <a:p>
            <a:pPr algn="just">
              <a:buNone/>
            </a:pPr>
            <a:r>
              <a:rPr lang="ru-RU" sz="2400" dirty="0" smtClean="0">
                <a:latin typeface="Times New Roman" pitchFamily="18" charset="0"/>
                <a:cs typeface="Times New Roman" pitchFamily="18" charset="0"/>
              </a:rPr>
              <a:t>3.СМИ воздействуют не только на взгляды и поведения людей, но и на власть. Все это может влиять на решение властей и на способы проведения этих решений в жизнь.</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92696"/>
            <a:ext cx="8147248" cy="5433467"/>
          </a:xfrm>
        </p:spPr>
        <p:txBody>
          <a:bodyPr>
            <a:normAutofit/>
          </a:bodyPr>
          <a:lstStyle/>
          <a:p>
            <a:pPr algn="just">
              <a:buNone/>
            </a:pPr>
            <a:r>
              <a:rPr lang="ru-RU" sz="2400" b="1" dirty="0" smtClean="0"/>
              <a:t>   </a:t>
            </a:r>
            <a:r>
              <a:rPr lang="ru-RU" sz="2400" b="1" i="1" dirty="0" smtClean="0"/>
              <a:t>Естественное право </a:t>
            </a:r>
            <a:r>
              <a:rPr lang="ru-RU" sz="2400" dirty="0" smtClean="0"/>
              <a:t>- понятие философии права и юриспруденции, означающее совокупность   неотъемлемых  принципов и прав, вытекающих из природы человека и независимых от объективной точки зрения человечества.</a:t>
            </a:r>
          </a:p>
          <a:p>
            <a:pPr>
              <a:buNone/>
            </a:pPr>
            <a:r>
              <a:rPr lang="ru-RU" sz="2400" dirty="0" smtClean="0"/>
              <a:t>                                                            </a:t>
            </a:r>
          </a:p>
          <a:p>
            <a:pPr algn="just">
              <a:buNone/>
            </a:pPr>
            <a:r>
              <a:rPr lang="ru-RU" sz="2400" b="1" i="1" dirty="0" smtClean="0"/>
              <a:t>Естественные права человека:</a:t>
            </a:r>
          </a:p>
          <a:p>
            <a:pPr marL="457200" indent="-457200" algn="just">
              <a:buAutoNum type="arabicPeriod"/>
            </a:pPr>
            <a:r>
              <a:rPr lang="ru-RU" sz="2400" dirty="0" smtClean="0"/>
              <a:t>Право человека на жизнь</a:t>
            </a:r>
          </a:p>
          <a:p>
            <a:pPr marL="457200" indent="-457200" algn="just">
              <a:buAutoNum type="arabicPeriod"/>
            </a:pPr>
            <a:r>
              <a:rPr lang="ru-RU" sz="2400" dirty="0" smtClean="0"/>
              <a:t>Право на личную неприкосновенность</a:t>
            </a:r>
          </a:p>
          <a:p>
            <a:pPr marL="457200" indent="-457200" algn="just">
              <a:buAutoNum type="arabicPeriod"/>
            </a:pPr>
            <a:r>
              <a:rPr lang="ru-RU" sz="2400" dirty="0" smtClean="0"/>
              <a:t>Право на свободу мысли, убеждений</a:t>
            </a:r>
          </a:p>
          <a:p>
            <a:pPr marL="457200" indent="-457200" algn="just">
              <a:buAutoNum type="arabicPeriod"/>
            </a:pPr>
            <a:r>
              <a:rPr lang="ru-RU" sz="2400" dirty="0" smtClean="0"/>
              <a:t>Право владеть имуществом и др…</a:t>
            </a:r>
            <a:endParaRPr lang="ru-RU"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424936" cy="792088"/>
          </a:xfrm>
        </p:spPr>
        <p:txBody>
          <a:bodyPr>
            <a:noAutofit/>
          </a:bodyPr>
          <a:lstStyle/>
          <a:p>
            <a:pPr algn="ctr"/>
            <a:r>
              <a:rPr lang="ru-RU" sz="3600" b="1" dirty="0" smtClean="0"/>
              <a:t>Общечеловеческие правовые документы </a:t>
            </a:r>
            <a:endParaRPr lang="ru-RU" sz="3600" b="1" dirty="0"/>
          </a:p>
        </p:txBody>
      </p:sp>
      <p:sp>
        <p:nvSpPr>
          <p:cNvPr id="3" name="Содержимое 2"/>
          <p:cNvSpPr>
            <a:spLocks noGrp="1"/>
          </p:cNvSpPr>
          <p:nvPr>
            <p:ph idx="1"/>
          </p:nvPr>
        </p:nvSpPr>
        <p:spPr>
          <a:xfrm>
            <a:off x="457200" y="1857364"/>
            <a:ext cx="8229600" cy="4467236"/>
          </a:xfrm>
        </p:spPr>
        <p:txBody>
          <a:bodyPr/>
          <a:lstStyle/>
          <a:p>
            <a:r>
              <a:rPr lang="ru-RU" sz="2400" dirty="0" smtClean="0"/>
              <a:t>Всеобщая Декларация прав человека 1948 года (минимальный объем прав и свобод человека)</a:t>
            </a:r>
          </a:p>
          <a:p>
            <a:r>
              <a:rPr lang="ru-RU" sz="2400" dirty="0" smtClean="0"/>
              <a:t>Международный пакт об  экономических, социальных и культурных правах 1966 года</a:t>
            </a:r>
          </a:p>
          <a:p>
            <a:r>
              <a:rPr lang="ru-RU" sz="2400" dirty="0" smtClean="0"/>
              <a:t>Международный пакт  о гражданских и политических правах человека 1966 года</a:t>
            </a:r>
          </a:p>
          <a:p>
            <a:r>
              <a:rPr lang="ru-RU" sz="2400" dirty="0" smtClean="0"/>
              <a:t>Факультативный протокол к Международному пакту о гражданских и политических правах человека (право обращаться в Комитет по правам человека)</a:t>
            </a:r>
          </a:p>
          <a:p>
            <a:endParaRPr lang="ru-RU"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0003-003-Estestvenno-pravovaja-teorija-prav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0010-010-Pozitivnoe-prav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0002-002-Estestvennoe-vozniklo-obektivno-prinadlezhat-cheloveku-ot-rozhdenij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0003-003-Osnovnye-priznaki-prav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332656"/>
            <a:ext cx="8316388" cy="6168178"/>
          </a:xfrm>
        </p:spPr>
        <p:txBody>
          <a:bodyPr>
            <a:normAutofit fontScale="92500" lnSpcReduction="20000"/>
          </a:bodyPr>
          <a:lstStyle/>
          <a:p>
            <a:pPr>
              <a:buNone/>
            </a:pPr>
            <a:r>
              <a:rPr lang="ru-RU" sz="1800" b="1" dirty="0" smtClean="0"/>
              <a:t>Норма права</a:t>
            </a:r>
            <a:r>
              <a:rPr lang="ru-RU" sz="1800" dirty="0" smtClean="0"/>
              <a:t>- это условленное и охраняемое государством общее правило</a:t>
            </a:r>
          </a:p>
          <a:p>
            <a:pPr>
              <a:buNone/>
            </a:pPr>
            <a:r>
              <a:rPr lang="ru-RU" sz="1800" dirty="0" smtClean="0"/>
              <a:t>поведения, регулирующее общественные отношения, поведение людей.</a:t>
            </a:r>
          </a:p>
          <a:p>
            <a:pPr>
              <a:buNone/>
            </a:pPr>
            <a:endParaRPr lang="ru-RU" sz="1800" b="1" dirty="0" smtClean="0"/>
          </a:p>
          <a:p>
            <a:pPr>
              <a:buNone/>
            </a:pPr>
            <a:r>
              <a:rPr lang="ru-RU" sz="1800" b="1" i="1" dirty="0" smtClean="0"/>
              <a:t>Отличительные особенности нормы права</a:t>
            </a:r>
          </a:p>
          <a:p>
            <a:r>
              <a:rPr lang="ru-RU" sz="1800" dirty="0" smtClean="0"/>
              <a:t>Закрепленность в законе (или других нормативных актах)</a:t>
            </a:r>
          </a:p>
          <a:p>
            <a:r>
              <a:rPr lang="ru-RU" sz="1800" dirty="0" smtClean="0"/>
              <a:t>Общеобязательность</a:t>
            </a:r>
          </a:p>
          <a:p>
            <a:r>
              <a:rPr lang="ru-RU" sz="1800" dirty="0" smtClean="0"/>
              <a:t>Обеспеченность силой государства </a:t>
            </a:r>
          </a:p>
          <a:p>
            <a:endParaRPr lang="ru-RU" sz="1800" dirty="0" smtClean="0"/>
          </a:p>
          <a:p>
            <a:pPr algn="ctr">
              <a:buNone/>
            </a:pPr>
            <a:r>
              <a:rPr lang="ru-RU" sz="1800" b="1" u="sng" dirty="0" smtClean="0"/>
              <a:t>Виды нормативных актов</a:t>
            </a:r>
          </a:p>
          <a:p>
            <a:pPr algn="ctr">
              <a:buNone/>
            </a:pPr>
            <a:r>
              <a:rPr lang="ru-RU" sz="1800" dirty="0" smtClean="0"/>
              <a:t>Конституция(Основной закон)</a:t>
            </a:r>
          </a:p>
          <a:p>
            <a:pPr algn="ctr">
              <a:buNone/>
            </a:pPr>
            <a:endParaRPr lang="ru-RU" sz="1800" dirty="0" smtClean="0"/>
          </a:p>
          <a:p>
            <a:pPr algn="ctr">
              <a:buNone/>
            </a:pPr>
            <a:r>
              <a:rPr lang="ru-RU" sz="1800" dirty="0" smtClean="0"/>
              <a:t>Законы</a:t>
            </a:r>
          </a:p>
          <a:p>
            <a:pPr algn="ctr">
              <a:buNone/>
            </a:pPr>
            <a:endParaRPr lang="ru-RU" sz="1800" dirty="0" smtClean="0"/>
          </a:p>
          <a:p>
            <a:pPr algn="ctr">
              <a:buNone/>
            </a:pPr>
            <a:r>
              <a:rPr lang="ru-RU" sz="1800" dirty="0" smtClean="0"/>
              <a:t>Подзаконные акты</a:t>
            </a:r>
          </a:p>
          <a:p>
            <a:r>
              <a:rPr lang="ru-RU" sz="1800" dirty="0" smtClean="0"/>
              <a:t>Подзаконные акты - это изданные на основании и во исполнение законов  акты, содержащие юридические нормы:</a:t>
            </a:r>
          </a:p>
          <a:p>
            <a:r>
              <a:rPr lang="ru-RU" sz="1800" dirty="0" smtClean="0"/>
              <a:t>Указы Президента РФ;</a:t>
            </a:r>
          </a:p>
          <a:p>
            <a:r>
              <a:rPr lang="ru-RU" sz="1800" dirty="0" smtClean="0"/>
              <a:t>Постановления Правительства РФ как акты исполнительного органа государства;</a:t>
            </a:r>
          </a:p>
          <a:p>
            <a:r>
              <a:rPr lang="ru-RU" sz="1800" dirty="0" smtClean="0"/>
              <a:t>Приказы, инструкции, положение министерств, ведомств, государственных комитетов регулирующие  общественные отношения, находящегося в пределах компетенции  данной исполнительной структуры;</a:t>
            </a:r>
          </a:p>
          <a:p>
            <a:r>
              <a:rPr lang="ru-RU" sz="1800" dirty="0" smtClean="0"/>
              <a:t>Решения и постановления местных  органов государственной власти и управления.</a:t>
            </a:r>
          </a:p>
          <a:p>
            <a:endParaRPr lang="ru-RU" sz="1600" dirty="0" smtClean="0"/>
          </a:p>
          <a:p>
            <a:endParaRPr lang="ru-RU" sz="1200" dirty="0"/>
          </a:p>
        </p:txBody>
      </p:sp>
      <p:cxnSp>
        <p:nvCxnSpPr>
          <p:cNvPr id="11" name="Прямая со стрелкой 10"/>
          <p:cNvCxnSpPr/>
          <p:nvPr/>
        </p:nvCxnSpPr>
        <p:spPr>
          <a:xfrm rot="5400000">
            <a:off x="4964909" y="296465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5400000">
            <a:off x="4929984" y="342820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642942"/>
          </a:xfrm>
        </p:spPr>
        <p:txBody>
          <a:bodyPr>
            <a:normAutofit/>
          </a:bodyPr>
          <a:lstStyle/>
          <a:p>
            <a:pPr algn="ctr"/>
            <a:r>
              <a:rPr lang="ru-RU" sz="3200" b="1" dirty="0" smtClean="0"/>
              <a:t>Система законодательства </a:t>
            </a:r>
            <a:endParaRPr lang="ru-RU" sz="3200" b="1" dirty="0"/>
          </a:p>
        </p:txBody>
      </p:sp>
      <p:sp>
        <p:nvSpPr>
          <p:cNvPr id="3" name="Содержимое 2"/>
          <p:cNvSpPr>
            <a:spLocks noGrp="1"/>
          </p:cNvSpPr>
          <p:nvPr>
            <p:ph idx="1"/>
          </p:nvPr>
        </p:nvSpPr>
        <p:spPr>
          <a:xfrm>
            <a:off x="457200" y="1285860"/>
            <a:ext cx="8229600" cy="5038740"/>
          </a:xfrm>
        </p:spPr>
        <p:txBody>
          <a:bodyPr>
            <a:noAutofit/>
          </a:bodyPr>
          <a:lstStyle/>
          <a:p>
            <a:r>
              <a:rPr lang="ru-RU" sz="2000" b="1" i="1" dirty="0" smtClean="0"/>
              <a:t>Законодательство</a:t>
            </a:r>
            <a:r>
              <a:rPr lang="ru-RU" sz="2000" b="1" dirty="0" smtClean="0"/>
              <a:t> </a:t>
            </a:r>
            <a:r>
              <a:rPr lang="ru-RU" sz="2000" dirty="0" smtClean="0"/>
              <a:t>- это вся совокупность актов действующих в стране. Законодательство подразделяется на отдельные большие группы прав- отросли права.</a:t>
            </a:r>
          </a:p>
          <a:p>
            <a:r>
              <a:rPr lang="ru-RU" sz="2000" b="1" i="1" dirty="0" smtClean="0"/>
              <a:t>Отрасль права </a:t>
            </a:r>
            <a:r>
              <a:rPr lang="ru-RU" sz="2000" b="1" dirty="0" smtClean="0"/>
              <a:t>- </a:t>
            </a:r>
            <a:r>
              <a:rPr lang="ru-RU" sz="2000" dirty="0" smtClean="0"/>
              <a:t>это совокупность правовых норм, которые регулируют отдельную сферу близких по своему характеру общественных отношений (на пример: трудовое право, семейное право и т.д.)</a:t>
            </a:r>
          </a:p>
          <a:p>
            <a:pPr>
              <a:buNone/>
            </a:pPr>
            <a:r>
              <a:rPr lang="ru-RU" sz="2000" dirty="0" smtClean="0"/>
              <a:t>     В Росси система законодательства включает в себя около </a:t>
            </a:r>
            <a:r>
              <a:rPr lang="ru-RU" sz="2000" b="1" dirty="0" smtClean="0"/>
              <a:t>30</a:t>
            </a:r>
            <a:r>
              <a:rPr lang="ru-RU" sz="2000" dirty="0" smtClean="0"/>
              <a:t> отраслей. Самые важные: конституционная отрасль права, гражданское право, семейное право, административное право .</a:t>
            </a:r>
          </a:p>
          <a:p>
            <a:r>
              <a:rPr lang="ru-RU" sz="2000" b="1" i="1" dirty="0" smtClean="0"/>
              <a:t>Институт права </a:t>
            </a:r>
            <a:r>
              <a:rPr lang="ru-RU" sz="2000" dirty="0" smtClean="0"/>
              <a:t>- это обособленная группа норм внутри отрасли права( в гражданском праве например:  институт купли-продажи, институт дарения , в уголовном- институт необходимой обороны, институт невменяемости и т.д.)</a:t>
            </a:r>
            <a:endParaRPr lang="ru-RU"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171802" cy="908720"/>
          </a:xfrm>
        </p:spPr>
        <p:txBody>
          <a:bodyPr>
            <a:normAutofit/>
          </a:bodyPr>
          <a:lstStyle/>
          <a:p>
            <a:pPr algn="ctr"/>
            <a:r>
              <a:rPr lang="ru-RU" sz="3600" b="1" dirty="0" smtClean="0"/>
              <a:t>Соотношение права и закона</a:t>
            </a:r>
            <a:endParaRPr lang="ru-RU" sz="3600" b="1" dirty="0"/>
          </a:p>
        </p:txBody>
      </p:sp>
      <p:sp>
        <p:nvSpPr>
          <p:cNvPr id="3" name="Содержимое 2"/>
          <p:cNvSpPr>
            <a:spLocks noGrp="1"/>
          </p:cNvSpPr>
          <p:nvPr>
            <p:ph idx="1"/>
          </p:nvPr>
        </p:nvSpPr>
        <p:spPr>
          <a:xfrm>
            <a:off x="357158" y="1124744"/>
            <a:ext cx="8247290" cy="5040560"/>
          </a:xfrm>
        </p:spPr>
        <p:txBody>
          <a:bodyPr>
            <a:normAutofit/>
          </a:bodyPr>
          <a:lstStyle/>
          <a:p>
            <a:pPr algn="just"/>
            <a:r>
              <a:rPr lang="ru-RU" sz="2000" dirty="0" smtClean="0"/>
              <a:t>Проблема соотношения права и закона существовала практически всегда. Суть данной проблемы кратно сводится к следующему. Существуют законы, соответствующие правовым критериям, которые и считаются </a:t>
            </a:r>
            <a:r>
              <a:rPr lang="ru-RU" sz="2000" b="1" dirty="0" smtClean="0"/>
              <a:t>«правовыми законами»</a:t>
            </a:r>
            <a:r>
              <a:rPr lang="ru-RU" sz="2000" dirty="0" smtClean="0"/>
              <a:t>. Здесь право и закон совпадают. Но есть и такие законы, которые не отвечают правовым критериям, а, значит, с правом не совпадают. В данном случае для разрешения проблемы соотношения права и закона, как и в решении вопроса о соотношении государства и права, сталкиваются два различных подхода.</a:t>
            </a:r>
          </a:p>
          <a:p>
            <a:pPr algn="just">
              <a:buNone/>
            </a:pPr>
            <a:endParaRPr lang="ru-RU" sz="2000" dirty="0" smtClean="0"/>
          </a:p>
          <a:p>
            <a:pPr algn="just"/>
            <a:r>
              <a:rPr lang="ru-RU" sz="2000" dirty="0" smtClean="0"/>
              <a:t>Один из них ориентирован на то, что государство является единственным и исключительным источником права и что все то, о чем говорит государство через свои законы, это и есть право.</a:t>
            </a:r>
          </a:p>
          <a:p>
            <a:pPr algn="just">
              <a:buNone/>
            </a:pPr>
            <a:endParaRPr lang="ru-RU" sz="1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80920" cy="6084104"/>
          </a:xfrm>
          <a:prstGeom prst="rect">
            <a:avLst/>
          </a:prstGeom>
        </p:spPr>
        <p:txBody>
          <a:bodyPr wrap="square">
            <a:spAutoFit/>
          </a:bodyPr>
          <a:lstStyle/>
          <a:p>
            <a:pPr algn="just">
              <a:buFont typeface="Arial" pitchFamily="34" charset="0"/>
              <a:buChar char="•"/>
            </a:pPr>
            <a:r>
              <a:rPr lang="ru-RU" sz="2000" dirty="0" smtClean="0"/>
              <a:t> Другой подход основывается на том, что право как регулятор общественных отношений считается относительно независимым от государства и закона или даже предшествующим закону, в качестве естественного права, социально—исторически обусловленного, рождающегося в объективных общественных отношениях. В данном случае государство и право признаются относительно самостоятельными по отношению друг к другу институтами. Право при этом определяется, как форма свободы в реальных отношениях, реальная мера этой свободы. При таком </a:t>
            </a:r>
            <a:r>
              <a:rPr lang="ru-RU" sz="2000" dirty="0" err="1" smtClean="0"/>
              <a:t>правопонимании</a:t>
            </a:r>
            <a:r>
              <a:rPr lang="ru-RU" sz="2000" dirty="0" smtClean="0"/>
              <a:t> государство не только не рассматривается в качестве творца или источника права, но, и наоборот, само объявляется связанным или, по крайней мере, значительно ограниченным правом в своих действиях. Оно представляется в качестве института, который не только устанавливает, сколько формулирует или выводит право, благодаря законотворческой деятельности, из объективно существующей экономической, социально—политической и иной действительности. Государство, в этом случае, творец и источник законов, но не права. Государство монополизирует законотворческую, а не правотворческую деятельность.</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704088"/>
            <a:ext cx="5400600" cy="867524"/>
          </a:xfrm>
        </p:spPr>
        <p:txBody>
          <a:bodyPr>
            <a:normAutofit fontScale="90000"/>
          </a:bodyPr>
          <a:lstStyle/>
          <a:p>
            <a:r>
              <a:rPr lang="ru-RU" dirty="0" smtClean="0"/>
              <a:t>                 </a:t>
            </a:r>
            <a:br>
              <a:rPr lang="ru-RU" dirty="0" smtClean="0"/>
            </a:br>
            <a:r>
              <a:rPr lang="ru-RU" sz="4000" b="1" dirty="0" smtClean="0"/>
              <a:t>Урок «Государство»</a:t>
            </a:r>
            <a:endParaRPr lang="ru-RU" sz="4000" b="1" dirty="0"/>
          </a:p>
        </p:txBody>
      </p:sp>
      <p:sp>
        <p:nvSpPr>
          <p:cNvPr id="3" name="Содержимое 2"/>
          <p:cNvSpPr>
            <a:spLocks noGrp="1"/>
          </p:cNvSpPr>
          <p:nvPr>
            <p:ph idx="1"/>
          </p:nvPr>
        </p:nvSpPr>
        <p:spPr/>
        <p:txBody>
          <a:bodyPr/>
          <a:lstStyle/>
          <a:p>
            <a:pPr>
              <a:buNone/>
            </a:pPr>
            <a:r>
              <a:rPr lang="ru-RU" dirty="0" smtClean="0"/>
              <a:t>           План изучения нового материала:</a:t>
            </a:r>
          </a:p>
          <a:p>
            <a:pPr>
              <a:buNone/>
            </a:pPr>
            <a:r>
              <a:rPr lang="ru-RU" dirty="0" smtClean="0"/>
              <a:t>1. Происхождение государства.</a:t>
            </a:r>
          </a:p>
          <a:p>
            <a:pPr>
              <a:buNone/>
            </a:pPr>
            <a:r>
              <a:rPr lang="ru-RU" dirty="0" smtClean="0"/>
              <a:t>2. Функции и признаки государства.</a:t>
            </a:r>
          </a:p>
          <a:p>
            <a:pPr>
              <a:buNone/>
            </a:pPr>
            <a:r>
              <a:rPr lang="ru-RU" dirty="0" smtClean="0"/>
              <a:t>3. Понятие о форме государства.</a:t>
            </a:r>
          </a:p>
          <a:p>
            <a:pPr>
              <a:buNone/>
            </a:pPr>
            <a:r>
              <a:rPr lang="ru-RU" dirty="0" smtClean="0"/>
              <a:t>4. Формы правления и территориально- государственного устройства.</a:t>
            </a:r>
          </a:p>
          <a:p>
            <a:pPr>
              <a:buNone/>
            </a:pPr>
            <a:r>
              <a:rPr lang="ru-RU" dirty="0" smtClean="0"/>
              <a:t>5. Понятие «гражданство». Гражданство в РФ.</a:t>
            </a:r>
            <a:endParaRPr lang="ru-RU"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357322"/>
          </a:xfrm>
        </p:spPr>
        <p:txBody>
          <a:bodyPr>
            <a:noAutofit/>
          </a:bodyPr>
          <a:lstStyle/>
          <a:p>
            <a:r>
              <a:rPr lang="ru-RU" sz="2800" b="1" dirty="0" smtClean="0">
                <a:solidFill>
                  <a:srgbClr val="002060"/>
                </a:solidFill>
              </a:rPr>
              <a:t>Урок «Правоотношения </a:t>
            </a:r>
            <a:br>
              <a:rPr lang="ru-RU" sz="2800" b="1" dirty="0" smtClean="0">
                <a:solidFill>
                  <a:srgbClr val="002060"/>
                </a:solidFill>
              </a:rPr>
            </a:br>
            <a:r>
              <a:rPr lang="ru-RU" sz="2800" b="1" dirty="0" smtClean="0">
                <a:solidFill>
                  <a:srgbClr val="002060"/>
                </a:solidFill>
              </a:rPr>
              <a:t>и субъекты права </a:t>
            </a:r>
            <a:r>
              <a:rPr lang="ru-RU" sz="3600" dirty="0" smtClean="0">
                <a:solidFill>
                  <a:srgbClr val="00B0F0"/>
                </a:solidFill>
              </a:rPr>
              <a:t>»</a:t>
            </a:r>
            <a:endParaRPr lang="ru-RU" sz="3600" dirty="0">
              <a:solidFill>
                <a:srgbClr val="00B0F0"/>
              </a:solidFill>
            </a:endParaRPr>
          </a:p>
        </p:txBody>
      </p:sp>
      <p:sp>
        <p:nvSpPr>
          <p:cNvPr id="3" name="Содержимое 2"/>
          <p:cNvSpPr>
            <a:spLocks noGrp="1"/>
          </p:cNvSpPr>
          <p:nvPr>
            <p:ph sz="quarter" idx="1"/>
          </p:nvPr>
        </p:nvSpPr>
        <p:spPr>
          <a:xfrm>
            <a:off x="457200" y="2143116"/>
            <a:ext cx="8229600" cy="4022188"/>
          </a:xfrm>
        </p:spPr>
        <p:txBody>
          <a:bodyPr/>
          <a:lstStyle/>
          <a:p>
            <a:pPr>
              <a:buNone/>
            </a:pPr>
            <a:r>
              <a:rPr lang="ru-RU" dirty="0" smtClean="0"/>
              <a:t>План изучения нового материала:</a:t>
            </a:r>
          </a:p>
          <a:p>
            <a:pPr>
              <a:buNone/>
            </a:pPr>
            <a:r>
              <a:rPr lang="ru-RU" dirty="0" smtClean="0"/>
              <a:t>1.Сущность и особенности  правоотношения.</a:t>
            </a:r>
          </a:p>
          <a:p>
            <a:pPr>
              <a:buNone/>
            </a:pPr>
            <a:r>
              <a:rPr lang="ru-RU" dirty="0" smtClean="0"/>
              <a:t>2.Субъекты  правоотношения.</a:t>
            </a:r>
            <a:endParaRPr lang="ru-RU"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User\Desktop\img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a1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0009-009-Pravootnoshenij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80728"/>
          </a:xfrm>
        </p:spPr>
        <p:txBody>
          <a:bodyPr>
            <a:normAutofit/>
          </a:bodyPr>
          <a:lstStyle/>
          <a:p>
            <a:r>
              <a:rPr lang="ru-RU" sz="2400" b="1" dirty="0" smtClean="0">
                <a:solidFill>
                  <a:srgbClr val="002060"/>
                </a:solidFill>
              </a:rPr>
              <a:t>ГРАЖДАНСКИЙ КОДЕКС РФ, Статья 152.</a:t>
            </a:r>
            <a:endParaRPr lang="ru-RU" sz="2400" b="1" dirty="0">
              <a:solidFill>
                <a:srgbClr val="002060"/>
              </a:solidFill>
            </a:endParaRPr>
          </a:p>
        </p:txBody>
      </p:sp>
      <p:sp>
        <p:nvSpPr>
          <p:cNvPr id="3" name="Содержимое 2"/>
          <p:cNvSpPr>
            <a:spLocks noGrp="1"/>
          </p:cNvSpPr>
          <p:nvPr>
            <p:ph sz="quarter" idx="1"/>
          </p:nvPr>
        </p:nvSpPr>
        <p:spPr>
          <a:xfrm>
            <a:off x="323528" y="1268760"/>
            <a:ext cx="8352928" cy="5446388"/>
          </a:xfrm>
        </p:spPr>
        <p:txBody>
          <a:bodyPr>
            <a:normAutofit fontScale="92500"/>
          </a:bodyPr>
          <a:lstStyle/>
          <a:p>
            <a:pPr algn="just">
              <a:buNone/>
            </a:pPr>
            <a:r>
              <a:rPr lang="ru-RU" sz="1800" b="1" dirty="0" smtClean="0"/>
              <a:t> 1. Гражданин вправе требовать по суду опровержения порочащих его честь, достоинство или деловую репутацию сведений, если распространивший такие сведения не докажет, что они соответствуют действительности. </a:t>
            </a:r>
          </a:p>
          <a:p>
            <a:pPr algn="just">
              <a:buNone/>
            </a:pPr>
            <a:r>
              <a:rPr lang="ru-RU" sz="1800" b="1" dirty="0" smtClean="0"/>
              <a:t>        По требованию заинтересованных лиц допускается защита чести и достоинства гражданина и после его смерти. </a:t>
            </a:r>
          </a:p>
          <a:p>
            <a:pPr algn="just">
              <a:buNone/>
            </a:pPr>
            <a:endParaRPr lang="ru-RU" sz="800" b="1" dirty="0" smtClean="0"/>
          </a:p>
          <a:p>
            <a:pPr algn="just">
              <a:buNone/>
            </a:pPr>
            <a:r>
              <a:rPr lang="ru-RU" sz="1800" b="1" dirty="0" smtClean="0"/>
              <a:t> 2. Если сведения, порочащие честь, достоинство или деловую репутацию гражданина, распространены в средствах массовой информации, они должны быть опровергнуты в тех же средствах массовой информации. </a:t>
            </a:r>
          </a:p>
          <a:p>
            <a:pPr algn="just">
              <a:buNone/>
            </a:pPr>
            <a:r>
              <a:rPr lang="ru-RU" sz="1800" b="1" dirty="0" smtClean="0"/>
              <a:t>        Если указанные сведения содержатся в документе, исходящем от организации, такой документ подлежит замене или отзыву. Порядок опровержения в иных случаях устанавливается судом. </a:t>
            </a:r>
          </a:p>
          <a:p>
            <a:pPr algn="just">
              <a:buNone/>
            </a:pPr>
            <a:endParaRPr lang="ru-RU" sz="800" b="1" dirty="0" smtClean="0"/>
          </a:p>
          <a:p>
            <a:pPr algn="just">
              <a:buNone/>
            </a:pPr>
            <a:r>
              <a:rPr lang="ru-RU" sz="1800" b="1" dirty="0" smtClean="0"/>
              <a:t>3. Гражданин, в отношении которого средствами массовой информации опубликованы сведения, ущемляющие его права или охраняемые законом интересы, имеет право на опубликование своего ответа в тех же средствах массовой информации. </a:t>
            </a:r>
          </a:p>
          <a:p>
            <a:pPr algn="just">
              <a:buNone/>
            </a:pPr>
            <a:endParaRPr lang="ru-RU" sz="1800" b="1"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76672"/>
            <a:ext cx="8229600" cy="5832688"/>
          </a:xfrm>
        </p:spPr>
        <p:txBody>
          <a:bodyPr>
            <a:normAutofit lnSpcReduction="10000"/>
          </a:bodyPr>
          <a:lstStyle/>
          <a:p>
            <a:pPr algn="just">
              <a:buNone/>
            </a:pPr>
            <a:r>
              <a:rPr lang="ru-RU" sz="1800" b="1" dirty="0" smtClean="0"/>
              <a:t>4. Если решение суда не выполнено, суд вправе наложить на нарушителя штраф, взыскиваемый в размере и в порядке, предусмотренных процессуальным законодательством, в доход Российской Федерации. Уплата штрафа не освобождает нарушителя от обязанности выполнить предусмотренное решением суда действие.</a:t>
            </a:r>
          </a:p>
          <a:p>
            <a:pPr algn="just">
              <a:buNone/>
            </a:pPr>
            <a:endParaRPr lang="ru-RU" sz="800" b="1" dirty="0" smtClean="0"/>
          </a:p>
          <a:p>
            <a:pPr algn="just">
              <a:buNone/>
            </a:pPr>
            <a:r>
              <a:rPr lang="ru-RU" sz="1800" b="1" dirty="0" smtClean="0"/>
              <a:t>5. Гражданин, в отношении которого распространены сведения, порочащие его честь, достоинство или деловую репутацию, вправе наряду с опровержением таких сведений требовать возмещения убытков и морального вреда, причиненных их распространением. </a:t>
            </a:r>
          </a:p>
          <a:p>
            <a:pPr algn="just">
              <a:buNone/>
            </a:pPr>
            <a:endParaRPr lang="ru-RU" sz="800" b="1" dirty="0" smtClean="0"/>
          </a:p>
          <a:p>
            <a:pPr algn="just">
              <a:buNone/>
            </a:pPr>
            <a:r>
              <a:rPr lang="ru-RU" sz="1800" b="1" dirty="0" smtClean="0"/>
              <a:t>6. Если установить лицо, распространившее сведения, порочащие честь, достоинство или деловую репутацию гражданина, невозможно, лицо, в отношении которого такие сведения распространены, вправе обратиться в суд с заявлением о признании распространенных сведений не соответствующими действительности. </a:t>
            </a:r>
          </a:p>
          <a:p>
            <a:pPr algn="just">
              <a:buNone/>
            </a:pPr>
            <a:endParaRPr lang="ru-RU" sz="800" b="1" dirty="0" smtClean="0"/>
          </a:p>
          <a:p>
            <a:pPr algn="just">
              <a:buNone/>
            </a:pPr>
            <a:r>
              <a:rPr lang="ru-RU" sz="1800" b="1" dirty="0" smtClean="0"/>
              <a:t>7. Правила настоящей статьи о защите деловой репутации гражданина соответственно применяются к защите деловой репутации юридического лица.</a:t>
            </a:r>
            <a:endParaRPr lang="ru-RU" sz="1800" dirty="0" smtClean="0"/>
          </a:p>
          <a:p>
            <a:pPr>
              <a:buNone/>
            </a:pPr>
            <a:endParaRPr lang="ru-RU"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Урок «Правонарушения и юридическая ответственность»</a:t>
            </a:r>
            <a:endParaRPr lang="ru-RU" sz="3600" b="1" dirty="0"/>
          </a:p>
        </p:txBody>
      </p:sp>
      <p:sp>
        <p:nvSpPr>
          <p:cNvPr id="3" name="Содержимое 2"/>
          <p:cNvSpPr>
            <a:spLocks noGrp="1"/>
          </p:cNvSpPr>
          <p:nvPr>
            <p:ph idx="1"/>
          </p:nvPr>
        </p:nvSpPr>
        <p:spPr>
          <a:xfrm>
            <a:off x="457200" y="2204864"/>
            <a:ext cx="8229600" cy="4119736"/>
          </a:xfrm>
        </p:spPr>
        <p:txBody>
          <a:bodyPr/>
          <a:lstStyle/>
          <a:p>
            <a:pPr>
              <a:buNone/>
            </a:pPr>
            <a:r>
              <a:rPr lang="ru-RU" dirty="0" smtClean="0"/>
              <a:t>План изучения нового материала:</a:t>
            </a:r>
          </a:p>
          <a:p>
            <a:pPr>
              <a:buNone/>
            </a:pPr>
            <a:r>
              <a:rPr lang="ru-RU" dirty="0" smtClean="0"/>
              <a:t>1. Правонарушение и его признаки.</a:t>
            </a:r>
          </a:p>
          <a:p>
            <a:pPr>
              <a:buNone/>
            </a:pPr>
            <a:r>
              <a:rPr lang="ru-RU" dirty="0" smtClean="0"/>
              <a:t>2. Виды правонарушения.</a:t>
            </a:r>
          </a:p>
          <a:p>
            <a:pPr>
              <a:buNone/>
            </a:pPr>
            <a:r>
              <a:rPr lang="ru-RU" dirty="0" smtClean="0"/>
              <a:t>3. Юридическая ответственность.</a:t>
            </a:r>
          </a:p>
          <a:p>
            <a:pPr>
              <a:buNone/>
            </a:pPr>
            <a:r>
              <a:rPr lang="ru-RU" dirty="0" smtClean="0"/>
              <a:t>4. Виды юридической ответственности.</a:t>
            </a:r>
          </a:p>
          <a:p>
            <a:pPr>
              <a:buNone/>
            </a:pPr>
            <a:r>
              <a:rPr lang="ru-RU" dirty="0" smtClean="0"/>
              <a:t>5. Презумпция невиновности.</a:t>
            </a:r>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0010-010-Pravonarushenie.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85918" y="1214422"/>
            <a:ext cx="4912499" cy="58477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ru-RU" sz="32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Виды правонарушений</a:t>
            </a:r>
            <a:endParaRPr lang="ru-RU" sz="32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cxnSp>
        <p:nvCxnSpPr>
          <p:cNvPr id="5" name="Прямая со стрелкой 4"/>
          <p:cNvCxnSpPr/>
          <p:nvPr/>
        </p:nvCxnSpPr>
        <p:spPr>
          <a:xfrm>
            <a:off x="4929190" y="2071678"/>
            <a:ext cx="1000132" cy="7858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Прямая со стрелкой 6"/>
          <p:cNvCxnSpPr/>
          <p:nvPr/>
        </p:nvCxnSpPr>
        <p:spPr>
          <a:xfrm rot="10800000" flipV="1">
            <a:off x="2428860" y="2071678"/>
            <a:ext cx="1000132" cy="8572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Прямоугольник 7"/>
          <p:cNvSpPr/>
          <p:nvPr/>
        </p:nvSpPr>
        <p:spPr>
          <a:xfrm>
            <a:off x="1214414" y="3071810"/>
            <a:ext cx="3051028" cy="58477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ru-RU" sz="32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преступления</a:t>
            </a:r>
            <a:endParaRPr lang="ru-RU" sz="32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9" name="Прямоугольник 8"/>
          <p:cNvSpPr/>
          <p:nvPr/>
        </p:nvSpPr>
        <p:spPr>
          <a:xfrm>
            <a:off x="5000628" y="3000372"/>
            <a:ext cx="2344103" cy="58477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ru-RU" sz="32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проступки</a:t>
            </a:r>
            <a:endParaRPr lang="ru-RU" sz="32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a:bodyPr>
          <a:lstStyle/>
          <a:p>
            <a:pPr algn="ctr"/>
            <a:r>
              <a:rPr lang="ru-RU" sz="4000" b="1" dirty="0" smtClean="0"/>
              <a:t>Уголовный кодекс РФ. Статья 14</a:t>
            </a:r>
            <a:endParaRPr lang="ru-RU" sz="4000" b="1" dirty="0"/>
          </a:p>
        </p:txBody>
      </p:sp>
      <p:sp>
        <p:nvSpPr>
          <p:cNvPr id="3" name="Содержимое 2"/>
          <p:cNvSpPr>
            <a:spLocks noGrp="1"/>
          </p:cNvSpPr>
          <p:nvPr>
            <p:ph idx="1"/>
          </p:nvPr>
        </p:nvSpPr>
        <p:spPr>
          <a:xfrm>
            <a:off x="323528" y="1935480"/>
            <a:ext cx="8496944" cy="4389120"/>
          </a:xfrm>
        </p:spPr>
        <p:txBody>
          <a:bodyPr>
            <a:normAutofit/>
          </a:bodyPr>
          <a:lstStyle/>
          <a:p>
            <a:pPr marL="457200" indent="-457200" algn="just">
              <a:buAutoNum type="arabicPeriod"/>
            </a:pPr>
            <a:endParaRPr lang="ru-RU" sz="2400" dirty="0" smtClean="0"/>
          </a:p>
          <a:p>
            <a:pPr marL="457200" indent="-457200" algn="just">
              <a:buAutoNum type="arabicPeriod"/>
            </a:pPr>
            <a:r>
              <a:rPr lang="ru-RU" sz="2400" dirty="0" smtClean="0"/>
              <a:t>Преступлением признается виновно совершенное     общественно опасное деяние, запрещенное настоящим Кодексом под угрозой наказания. </a:t>
            </a:r>
          </a:p>
          <a:p>
            <a:pPr marL="457200" indent="-457200" algn="just">
              <a:buAutoNum type="arabicPeriod"/>
            </a:pPr>
            <a:endParaRPr lang="ru-RU" sz="800" dirty="0" smtClean="0"/>
          </a:p>
          <a:p>
            <a:pPr marL="457200" indent="-457200" algn="just">
              <a:buNone/>
            </a:pPr>
            <a:r>
              <a:rPr lang="ru-RU" sz="2400" dirty="0" smtClean="0"/>
              <a:t>2. Не является преступлением действие (бездействие),    хотя формально и содержащее признаки какого-либо деяния, предусмотренного настоящим Кодексом, но в силу малозначительности не представляющее общественной опасности.</a:t>
            </a:r>
            <a:endParaRPr lang="ru-RU"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2606</TotalTime>
  <Words>15772</Words>
  <Application>Microsoft Office PowerPoint</Application>
  <PresentationFormat>Экран (4:3)</PresentationFormat>
  <Paragraphs>1430</Paragraphs>
  <Slides>297</Slides>
  <Notes>10</Notes>
  <HiddenSlides>0</HiddenSlides>
  <MMClips>0</MMClips>
  <ScaleCrop>false</ScaleCrop>
  <HeadingPairs>
    <vt:vector size="4" baseType="variant">
      <vt:variant>
        <vt:lpstr>Тема</vt:lpstr>
      </vt:variant>
      <vt:variant>
        <vt:i4>11</vt:i4>
      </vt:variant>
      <vt:variant>
        <vt:lpstr>Заголовки слайдов</vt:lpstr>
      </vt:variant>
      <vt:variant>
        <vt:i4>297</vt:i4>
      </vt:variant>
    </vt:vector>
  </HeadingPairs>
  <TitlesOfParts>
    <vt:vector size="308" baseType="lpstr">
      <vt:lpstr>Официальная</vt:lpstr>
      <vt:lpstr>Эркер</vt:lpstr>
      <vt:lpstr>Метро</vt:lpstr>
      <vt:lpstr>Поток</vt:lpstr>
      <vt:lpstr>Городская</vt:lpstr>
      <vt:lpstr>1_Поток</vt:lpstr>
      <vt:lpstr>1_Эркер</vt:lpstr>
      <vt:lpstr>1_Городская</vt:lpstr>
      <vt:lpstr>2_Городская</vt:lpstr>
      <vt:lpstr>1_Апекс</vt:lpstr>
      <vt:lpstr>Яркая</vt:lpstr>
      <vt:lpstr>Слайд 1</vt:lpstr>
      <vt:lpstr>Урок «Политика и власть» План изучения нового материала: 1.Что такое политика? 2.Политическая власть. 3.Роль политики в жизни общества. 4.Политическая жизнь и средства массовой информации.</vt:lpstr>
      <vt:lpstr>Основные признаки политики:</vt:lpstr>
      <vt:lpstr>       Политика – это сфера взаимоотношений между социальными группами по осуществлению общих интересов с помощью политической власти.</vt:lpstr>
      <vt:lpstr>Особенности политической власти</vt:lpstr>
      <vt:lpstr>Роль политики в жизни общества </vt:lpstr>
      <vt:lpstr>Варианты использования власти</vt:lpstr>
      <vt:lpstr>Влияние СМИ на политическую жизнь</vt:lpstr>
      <vt:lpstr>                  Урок «Государство»</vt:lpstr>
      <vt:lpstr>Теории возникновения государства</vt:lpstr>
      <vt:lpstr>Значения понятия «государство»</vt:lpstr>
      <vt:lpstr>Признаки государства</vt:lpstr>
      <vt:lpstr>Функции государства</vt:lpstr>
      <vt:lpstr>                 Форма государства           Как устроено государство?</vt:lpstr>
      <vt:lpstr>Формы правления государства</vt:lpstr>
      <vt:lpstr>Формы территориально- государственного устройства</vt:lpstr>
      <vt:lpstr>Гражданство</vt:lpstr>
      <vt:lpstr>Урок «Политические режимы»</vt:lpstr>
      <vt:lpstr>Слайд 19</vt:lpstr>
      <vt:lpstr>             Факторы определяющие политический режим (взаимоотношения между властью, обществом и личностью)</vt:lpstr>
      <vt:lpstr>Слайд 21</vt:lpstr>
      <vt:lpstr>Демократия и ее виды</vt:lpstr>
      <vt:lpstr>Слайд 23</vt:lpstr>
      <vt:lpstr>Статья 3 Конституции РФ</vt:lpstr>
      <vt:lpstr>Из интервью президента РФ Д.А. Медведева британской газете «Файнэншл таймс», 25 марта 2008 г.</vt:lpstr>
      <vt:lpstr>Урок «Правовое государство»</vt:lpstr>
      <vt:lpstr>Статья 1 Конституции РФ</vt:lpstr>
      <vt:lpstr>Статья 2 Конституции РФ</vt:lpstr>
      <vt:lpstr>Ученые о правовом государстве</vt:lpstr>
      <vt:lpstr>Признаки правового государства</vt:lpstr>
      <vt:lpstr>Условия появления и существования правового     государства  </vt:lpstr>
      <vt:lpstr>Слайд 32</vt:lpstr>
      <vt:lpstr>Статья 15 Конституции РФ</vt:lpstr>
      <vt:lpstr>Статья 17 Конституции РФ</vt:lpstr>
      <vt:lpstr>Статьи 10 и 11 Конституции РФ</vt:lpstr>
      <vt:lpstr>Слайд 36</vt:lpstr>
      <vt:lpstr>Урок  «Гражданское общество и государство»</vt:lpstr>
      <vt:lpstr>Слайд 38</vt:lpstr>
      <vt:lpstr>Слайд 39</vt:lpstr>
      <vt:lpstr>Слайд 40</vt:lpstr>
      <vt:lpstr>Органы местного самоуправления по Конституции РФ</vt:lpstr>
      <vt:lpstr>Слайд 42</vt:lpstr>
      <vt:lpstr>Слайд 43</vt:lpstr>
      <vt:lpstr>       Общественная палата в РФ</vt:lpstr>
      <vt:lpstr>        Комиссии общественной палаты</vt:lpstr>
      <vt:lpstr>Из Федерального закона об общественной палате РФ от 4 апреля 2005 г.</vt:lpstr>
      <vt:lpstr>Слайд 47</vt:lpstr>
      <vt:lpstr>Слайд 48</vt:lpstr>
      <vt:lpstr>Урок «Участие граждан в политической жизни»</vt:lpstr>
      <vt:lpstr>Статья 32 Конституции РФ</vt:lpstr>
      <vt:lpstr>Статья 33 Конституции РФ</vt:lpstr>
      <vt:lpstr>Слайд 52</vt:lpstr>
      <vt:lpstr>Значение публичных выборов </vt:lpstr>
      <vt:lpstr>Избирательное право в РФ </vt:lpstr>
      <vt:lpstr>Принципы избирательного права </vt:lpstr>
      <vt:lpstr>КОГО МЫ ИЗБИРАЕМ?</vt:lpstr>
      <vt:lpstr>Слайд 57</vt:lpstr>
      <vt:lpstr>Слайд 58</vt:lpstr>
      <vt:lpstr>Отличие выборов от референдума</vt:lpstr>
      <vt:lpstr>Слайд 60</vt:lpstr>
      <vt:lpstr>Право граждан на обращение в органы власти</vt:lpstr>
      <vt:lpstr>Что понимается под обращением гражданина?</vt:lpstr>
      <vt:lpstr>Другие пути влияния на власть</vt:lpstr>
      <vt:lpstr>Статья 29 Конституции РФ</vt:lpstr>
      <vt:lpstr>Слайд 65</vt:lpstr>
      <vt:lpstr>Федеральный закон от 25 июля 2002 г.  «О противодействии экстремистской деятельности»</vt:lpstr>
      <vt:lpstr>Слайд 67</vt:lpstr>
      <vt:lpstr>Слайд 68</vt:lpstr>
      <vt:lpstr>Урок «Политические партии  и движения»</vt:lpstr>
      <vt:lpstr>Федеральный закон РФ «Об общественных объединениях» 19 мая 1995 года N 82-ФЗ </vt:lpstr>
      <vt:lpstr>Слайд 71</vt:lpstr>
      <vt:lpstr>Слайд 72</vt:lpstr>
      <vt:lpstr>Федеральный закон РФ «О политических партиях» от 11 июля 2001 г. N 95-ФЗ</vt:lpstr>
      <vt:lpstr>Слайд 74</vt:lpstr>
      <vt:lpstr>Отличия политических партий от общественно-политических движений</vt:lpstr>
      <vt:lpstr>Отличия партий от общественных движений</vt:lpstr>
      <vt:lpstr>Урок «Право, его роль в жизни общества и государства»</vt:lpstr>
      <vt:lpstr>Мыслители полагали, что в основе права лежат мера справедливости  добра, мера свободы человека в обществе и в то же время человеческой несвободы.</vt:lpstr>
      <vt:lpstr>Смысловые значения понятия «право»</vt:lpstr>
      <vt:lpstr>Слайд 80</vt:lpstr>
      <vt:lpstr>Общечеловеческие правовые документы </vt:lpstr>
      <vt:lpstr>Слайд 82</vt:lpstr>
      <vt:lpstr>Слайд 83</vt:lpstr>
      <vt:lpstr>Слайд 84</vt:lpstr>
      <vt:lpstr>Слайд 85</vt:lpstr>
      <vt:lpstr>Слайд 86</vt:lpstr>
      <vt:lpstr>Система законодательства </vt:lpstr>
      <vt:lpstr>Соотношение права и закона</vt:lpstr>
      <vt:lpstr>Слайд 89</vt:lpstr>
      <vt:lpstr>Урок «Правоотношения  и субъекты права »</vt:lpstr>
      <vt:lpstr>Слайд 91</vt:lpstr>
      <vt:lpstr>Слайд 92</vt:lpstr>
      <vt:lpstr>Слайд 93</vt:lpstr>
      <vt:lpstr>ГРАЖДАНСКИЙ КОДЕКС РФ, Статья 152.</vt:lpstr>
      <vt:lpstr>Слайд 95</vt:lpstr>
      <vt:lpstr>Урок «Правонарушения и юридическая ответственность»</vt:lpstr>
      <vt:lpstr>Слайд 97</vt:lpstr>
      <vt:lpstr>Слайд 98</vt:lpstr>
      <vt:lpstr>Уголовный кодекс РФ. Статья 14</vt:lpstr>
      <vt:lpstr>Слайд 100</vt:lpstr>
      <vt:lpstr>Слайд 101</vt:lpstr>
      <vt:lpstr>Слайд 102</vt:lpstr>
      <vt:lpstr>Слайд 103</vt:lpstr>
      <vt:lpstr> Задачи Уголовного кодекса Российской Федерации  (статья 2)</vt:lpstr>
      <vt:lpstr>Статья 20. «Возраст, с которого наступает уголовная ответственность»</vt:lpstr>
      <vt:lpstr>Слайд 106</vt:lpstr>
      <vt:lpstr>Статья 61. «Обстоятельства, смягчающие наказание»</vt:lpstr>
      <vt:lpstr>Слайд 108</vt:lpstr>
      <vt:lpstr>       Статья 63. «Обстоятельства, отягчающие наказание» </vt:lpstr>
      <vt:lpstr>Слайд 110</vt:lpstr>
      <vt:lpstr>Слайд 111</vt:lpstr>
      <vt:lpstr>Слайд 112</vt:lpstr>
      <vt:lpstr>Урок «Правоохранительные органы»</vt:lpstr>
      <vt:lpstr>Слайд 114</vt:lpstr>
      <vt:lpstr>Федеральный закон РФ о прокуратуре РФ (от 17.01.1992)</vt:lpstr>
      <vt:lpstr>Слайд 116</vt:lpstr>
      <vt:lpstr>Слайд 117</vt:lpstr>
      <vt:lpstr>Слайд 118</vt:lpstr>
      <vt:lpstr>Слайд 119</vt:lpstr>
      <vt:lpstr>Слайд 120</vt:lpstr>
      <vt:lpstr>Слайд 121</vt:lpstr>
      <vt:lpstr>Слайд 122</vt:lpstr>
      <vt:lpstr>Слайд 123</vt:lpstr>
      <vt:lpstr>Закон РФ о полиции (от 07.02.2011)</vt:lpstr>
      <vt:lpstr>Слайд 125</vt:lpstr>
      <vt:lpstr>Слайд 126</vt:lpstr>
      <vt:lpstr>Слайд 127</vt:lpstr>
      <vt:lpstr>Статья 1. Адвокатская деятельность</vt:lpstr>
      <vt:lpstr>Статья 3. Адвокатура и государство</vt:lpstr>
      <vt:lpstr>Статья 2. Нотариус в Российской Федерации </vt:lpstr>
      <vt:lpstr>Статья 15. Права нотариуса</vt:lpstr>
      <vt:lpstr>Статья 16. Обязанности нотариуса</vt:lpstr>
      <vt:lpstr>Статья 16. Обязанности нотариуса</vt:lpstr>
      <vt:lpstr>Статья 17. Ответственность нотариуса </vt:lpstr>
      <vt:lpstr>Слайд 135</vt:lpstr>
      <vt:lpstr>Слайд 136</vt:lpstr>
      <vt:lpstr>Статья 3. Компетенция мирового судьи </vt:lpstr>
      <vt:lpstr>Федеральный закон РФ «О присяжных заседателях федеральных судов общей юрисдикции в Российской Федерации» (от 20 августа 2004 г.)</vt:lpstr>
      <vt:lpstr>Слайд 139</vt:lpstr>
      <vt:lpstr>Урок «Конституция РФ. Основы Конституционного строя РФ»</vt:lpstr>
      <vt:lpstr>Слайд 141</vt:lpstr>
      <vt:lpstr>Слайд 142</vt:lpstr>
      <vt:lpstr>Слайд 143</vt:lpstr>
      <vt:lpstr>Слайд 144</vt:lpstr>
      <vt:lpstr>Слайд 145</vt:lpstr>
      <vt:lpstr>Слайд 146</vt:lpstr>
      <vt:lpstr>Слайд 147</vt:lpstr>
      <vt:lpstr>Слайд 148</vt:lpstr>
      <vt:lpstr>Слайд 149</vt:lpstr>
      <vt:lpstr>Слайд 150</vt:lpstr>
      <vt:lpstr>Конституция РФ</vt:lpstr>
      <vt:lpstr>Урок «Права и свободы человека и гражданина»</vt:lpstr>
      <vt:lpstr>Что такое права человека?</vt:lpstr>
      <vt:lpstr>Слайд 154</vt:lpstr>
      <vt:lpstr>Слайд 155</vt:lpstr>
      <vt:lpstr>Слайд 156</vt:lpstr>
      <vt:lpstr>Слайд 157</vt:lpstr>
      <vt:lpstr>Из всеобщей декларации прав человека </vt:lpstr>
      <vt:lpstr>Слайд 159</vt:lpstr>
      <vt:lpstr>Слайд 160</vt:lpstr>
      <vt:lpstr>Слайд 161</vt:lpstr>
      <vt:lpstr>Слайд 162</vt:lpstr>
      <vt:lpstr>Слайд 163</vt:lpstr>
      <vt:lpstr>Конституция РФ</vt:lpstr>
      <vt:lpstr>Слайд 165</vt:lpstr>
      <vt:lpstr>Слайд 166</vt:lpstr>
      <vt:lpstr>Юридические гарантии защиты прав человека по Конституции РФ</vt:lpstr>
      <vt:lpstr>Слайд 168</vt:lpstr>
      <vt:lpstr>Слайд 169</vt:lpstr>
      <vt:lpstr>Права ребёнка</vt:lpstr>
      <vt:lpstr>Нормативно-правовые документы, регулирующие права детей</vt:lpstr>
      <vt:lpstr>Слайд 172</vt:lpstr>
      <vt:lpstr>Российские документы о правах ребенка</vt:lpstr>
      <vt:lpstr>Слайд 174</vt:lpstr>
      <vt:lpstr>Урок «Гражданские правоотношения»</vt:lpstr>
      <vt:lpstr>Слайд 176</vt:lpstr>
      <vt:lpstr>Слайд 177</vt:lpstr>
      <vt:lpstr>Слайд 178</vt:lpstr>
      <vt:lpstr>Слайд 179</vt:lpstr>
      <vt:lpstr>Слайд 180</vt:lpstr>
      <vt:lpstr>Слайд 181</vt:lpstr>
      <vt:lpstr>Слайд 182</vt:lpstr>
      <vt:lpstr>Слайд 183</vt:lpstr>
      <vt:lpstr>Слайд 184</vt:lpstr>
      <vt:lpstr>Слайд 185</vt:lpstr>
      <vt:lpstr>Слайд 186</vt:lpstr>
      <vt:lpstr>Слайд 187</vt:lpstr>
      <vt:lpstr>Статья 27 ГК РФ - Эмансипация</vt:lpstr>
      <vt:lpstr>Правоспособность и дееспособность юридических лиц</vt:lpstr>
      <vt:lpstr>Федеральный закон РФ (от 7 февраля 1992 г.)  "О защите прав потребителей"  </vt:lpstr>
      <vt:lpstr>Урок «Право на труд. Трудовые правоотношения.»</vt:lpstr>
      <vt:lpstr>Конституция РФ, Статья 37</vt:lpstr>
      <vt:lpstr>Слайд 193</vt:lpstr>
      <vt:lpstr>Слайд 194</vt:lpstr>
      <vt:lpstr>Трудовой кодекс ( Статья 63 ТК РФ 2014 )</vt:lpstr>
      <vt:lpstr>Слайд 196</vt:lpstr>
      <vt:lpstr>Слайд 197</vt:lpstr>
      <vt:lpstr>Слайд 198</vt:lpstr>
      <vt:lpstr>Слайд 199</vt:lpstr>
      <vt:lpstr>Слайд 200</vt:lpstr>
      <vt:lpstr>Трудовой Кодекс статья 21. Основные права и обязанности работника</vt:lpstr>
      <vt:lpstr>Слайд 202</vt:lpstr>
      <vt:lpstr>Слайд 203</vt:lpstr>
      <vt:lpstr>Урок «Семейные правоотношения»</vt:lpstr>
      <vt:lpstr> Брак можно определить как юридически оформленный добровольный и равноправный союз мужчины и женщины, направленный на создание семьи и порождающий для супругов личные и имущественные права и обязанности. Семья - это группа людей, основанная на кровном родстве или заключении брака. </vt:lpstr>
      <vt:lpstr>Слайд 206</vt:lpstr>
      <vt:lpstr>Слайд 207</vt:lpstr>
      <vt:lpstr>Слайд 208</vt:lpstr>
      <vt:lpstr>Слайд 209</vt:lpstr>
      <vt:lpstr>Слайд 210</vt:lpstr>
      <vt:lpstr>Слайд 211</vt:lpstr>
      <vt:lpstr>Слайд 212</vt:lpstr>
      <vt:lpstr>Слайд 213</vt:lpstr>
      <vt:lpstr>Содержание семейного правоотношения</vt:lpstr>
      <vt:lpstr>Слайд 215</vt:lpstr>
      <vt:lpstr>Слайд 216</vt:lpstr>
      <vt:lpstr>Слайд 217</vt:lpstr>
      <vt:lpstr>Слайд 218</vt:lpstr>
      <vt:lpstr>Слайд 219</vt:lpstr>
      <vt:lpstr>Слайд 220</vt:lpstr>
      <vt:lpstr>Слайд 221</vt:lpstr>
      <vt:lpstr>Права ребенка по семейному кодексу РФ </vt:lpstr>
      <vt:lpstr>Слайд 223</vt:lpstr>
      <vt:lpstr>Урок «Административные правоотношения»</vt:lpstr>
      <vt:lpstr>Слайд 225</vt:lpstr>
      <vt:lpstr>Слайд 226</vt:lpstr>
      <vt:lpstr>Слайд 227</vt:lpstr>
      <vt:lpstr>Слайд 228</vt:lpstr>
      <vt:lpstr>Слайд 229</vt:lpstr>
      <vt:lpstr>Слайд 230</vt:lpstr>
      <vt:lpstr>Слайд 231</vt:lpstr>
      <vt:lpstr>Урок «Уголовно-правовые отношения»</vt:lpstr>
      <vt:lpstr>Слайд 233</vt:lpstr>
      <vt:lpstr>Слайд 234</vt:lpstr>
      <vt:lpstr>Слайд 235</vt:lpstr>
      <vt:lpstr>Слайд 236</vt:lpstr>
      <vt:lpstr>Признаки преступления.</vt:lpstr>
      <vt:lpstr>Из Уголовного кодекса РФ</vt:lpstr>
      <vt:lpstr>Слайд 239</vt:lpstr>
      <vt:lpstr>Слайд 240</vt:lpstr>
      <vt:lpstr>Слайд 241</vt:lpstr>
      <vt:lpstr>Слайд 242</vt:lpstr>
      <vt:lpstr>Слайд 243</vt:lpstr>
      <vt:lpstr>Слайд 244</vt:lpstr>
      <vt:lpstr>Слайд 245</vt:lpstr>
      <vt:lpstr>Слайд 246</vt:lpstr>
      <vt:lpstr>Слайд 247</vt:lpstr>
      <vt:lpstr>Слайд 248</vt:lpstr>
      <vt:lpstr>Слайд 249</vt:lpstr>
      <vt:lpstr>Слайд 250</vt:lpstr>
      <vt:lpstr>Слайд 251</vt:lpstr>
      <vt:lpstr>Слайд 252</vt:lpstr>
      <vt:lpstr>Слайд 253</vt:lpstr>
      <vt:lpstr>Слайд 254</vt:lpstr>
      <vt:lpstr>Урок «Социальные права»</vt:lpstr>
      <vt:lpstr>Слайд 256</vt:lpstr>
      <vt:lpstr>Слайд 257</vt:lpstr>
      <vt:lpstr>Слайд 258</vt:lpstr>
      <vt:lpstr>Слайд 259</vt:lpstr>
      <vt:lpstr>Слайд 260</vt:lpstr>
      <vt:lpstr>Слайд 261</vt:lpstr>
      <vt:lpstr>Федеральный Закон об ипотеке</vt:lpstr>
      <vt:lpstr>Слайд 263</vt:lpstr>
      <vt:lpstr>Федеральный закон о приватизации  жилищного фонда в РФ</vt:lpstr>
      <vt:lpstr>Слайд 265</vt:lpstr>
      <vt:lpstr>Федеральный закон  о медицинском страховании граждан в РФ</vt:lpstr>
      <vt:lpstr>Слайд 267</vt:lpstr>
      <vt:lpstr>Федеральный закон о трудовых пенсиях в РФ</vt:lpstr>
      <vt:lpstr>Слайд 269</vt:lpstr>
      <vt:lpstr>Слайд 270</vt:lpstr>
      <vt:lpstr>Слайд 271</vt:lpstr>
      <vt:lpstr>Урок «Международно-правовая защита жертв вооруженных конфликтов»</vt:lpstr>
      <vt:lpstr>Слайд 273</vt:lpstr>
      <vt:lpstr>Слайд 274</vt:lpstr>
      <vt:lpstr>Слайд 275</vt:lpstr>
      <vt:lpstr>Слайд 276</vt:lpstr>
      <vt:lpstr>Задания группам</vt:lpstr>
      <vt:lpstr>Источники МГП</vt:lpstr>
      <vt:lpstr>Основные положения МГП</vt:lpstr>
      <vt:lpstr>Слайд 280</vt:lpstr>
      <vt:lpstr>Слайд 281</vt:lpstr>
      <vt:lpstr>Слайд 282</vt:lpstr>
      <vt:lpstr>Слайд 283</vt:lpstr>
      <vt:lpstr>               Урок «Правовое регулирование отношений в сфере образования»</vt:lpstr>
      <vt:lpstr>Экспресс-интервью </vt:lpstr>
      <vt:lpstr>Слайд 286</vt:lpstr>
      <vt:lpstr>Конституция РФ об образовании </vt:lpstr>
      <vt:lpstr>Слайд 288</vt:lpstr>
      <vt:lpstr>Конвенция о правах ребенка</vt:lpstr>
      <vt:lpstr>Слайд 290</vt:lpstr>
      <vt:lpstr>Слайд 291</vt:lpstr>
      <vt:lpstr>Слайд 292</vt:lpstr>
      <vt:lpstr>Слайд 293</vt:lpstr>
      <vt:lpstr>Слайд 294</vt:lpstr>
      <vt:lpstr>Список использованной литературы</vt:lpstr>
      <vt:lpstr>Список использованной литературы</vt:lpstr>
      <vt:lpstr>Слайд 297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 Политика и власть План изучения нового материала 1.Что такое политика?  2.Политическая власть                         3.Роль политики в жизни общества                             4.Политическая жизнь и средства массовой информации</dc:title>
  <dc:creator>User</dc:creator>
  <cp:lastModifiedBy>jukki</cp:lastModifiedBy>
  <cp:revision>351</cp:revision>
  <dcterms:created xsi:type="dcterms:W3CDTF">2014-07-08T06:05:53Z</dcterms:created>
  <dcterms:modified xsi:type="dcterms:W3CDTF">2015-01-27T08:34:57Z</dcterms:modified>
</cp:coreProperties>
</file>