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85" r:id="rId10"/>
    <p:sldId id="265" r:id="rId11"/>
    <p:sldId id="266" r:id="rId12"/>
    <p:sldId id="287" r:id="rId13"/>
    <p:sldId id="267" r:id="rId14"/>
    <p:sldId id="268" r:id="rId15"/>
    <p:sldId id="269" r:id="rId16"/>
    <p:sldId id="270" r:id="rId17"/>
    <p:sldId id="286" r:id="rId18"/>
    <p:sldId id="271" r:id="rId19"/>
    <p:sldId id="273" r:id="rId20"/>
    <p:sldId id="274" r:id="rId21"/>
    <p:sldId id="288" r:id="rId22"/>
    <p:sldId id="276" r:id="rId23"/>
    <p:sldId id="278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2F1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05759-AD0A-4DA9-B074-BE6DB23C3C3E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DC8F6-30A7-4CA9-8B40-5AB4A55AA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DC8F6-30A7-4CA9-8B40-5AB4A55AADF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DC8F6-30A7-4CA9-8B40-5AB4A55AADF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1454-0519-4C8A-96BF-988FE07A195F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15D5-4156-4413-9F96-1D6DD1487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1454-0519-4C8A-96BF-988FE07A195F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15D5-4156-4413-9F96-1D6DD1487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1454-0519-4C8A-96BF-988FE07A195F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15D5-4156-4413-9F96-1D6DD1487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1454-0519-4C8A-96BF-988FE07A195F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15D5-4156-4413-9F96-1D6DD1487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1454-0519-4C8A-96BF-988FE07A195F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15D5-4156-4413-9F96-1D6DD1487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1454-0519-4C8A-96BF-988FE07A195F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15D5-4156-4413-9F96-1D6DD1487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1454-0519-4C8A-96BF-988FE07A195F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15D5-4156-4413-9F96-1D6DD1487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1454-0519-4C8A-96BF-988FE07A195F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15D5-4156-4413-9F96-1D6DD1487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1454-0519-4C8A-96BF-988FE07A195F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15D5-4156-4413-9F96-1D6DD1487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1454-0519-4C8A-96BF-988FE07A195F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15D5-4156-4413-9F96-1D6DD1487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1454-0519-4C8A-96BF-988FE07A195F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15D5-4156-4413-9F96-1D6DD1487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1454-0519-4C8A-96BF-988FE07A195F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615D5-4156-4413-9F96-1D6DD1487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emf"/><Relationship Id="rId4" Type="http://schemas.openxmlformats.org/officeDocument/2006/relationships/image" Target="../media/image33.png"/><Relationship Id="rId9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дводный м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6611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4392488" cy="4042326"/>
          </a:xfrm>
          <a:prstGeom prst="rect">
            <a:avLst/>
          </a:prstGeom>
          <a:solidFill>
            <a:srgbClr val="CCFF33"/>
          </a:solidFill>
          <a:scene3d>
            <a:camera prst="isometricOffAxis1Righ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Урок « Решение нетрадиционных задач с использованием отрывков из литературных произведений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М.В.Ломоносов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28800"/>
            <a:ext cx="4402832" cy="4497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  "</a:t>
            </a:r>
            <a:r>
              <a:rPr lang="ru-RU" sz="4000" b="1" dirty="0"/>
              <a:t>Один опыт я ставлю выше, чем тысячу мнений, рождённых только воображением".</a:t>
            </a:r>
          </a:p>
        </p:txBody>
      </p:sp>
      <p:pic>
        <p:nvPicPr>
          <p:cNvPr id="22530" name="Picture 2" descr="C:\Users\Светлана\Desktop\80266899_large_lomon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51" y="1600200"/>
            <a:ext cx="3508498" cy="452596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35080" cy="1084982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Н.А.Некрасов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3888" y="1600200"/>
            <a:ext cx="58326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/>
              <a:t>  «</a:t>
            </a:r>
            <a:r>
              <a:rPr lang="ru-RU" sz="2400" b="1" dirty="0"/>
              <a:t>Мимо бревно </a:t>
            </a:r>
            <a:r>
              <a:rPr lang="ru-RU" sz="2400" b="1" dirty="0" smtClean="0"/>
              <a:t>суковатое     плыло</a:t>
            </a:r>
            <a:r>
              <a:rPr lang="ru-RU" sz="2400" b="1" dirty="0"/>
              <a:t>, </a:t>
            </a:r>
            <a:br>
              <a:rPr lang="ru-RU" sz="2400" b="1" dirty="0"/>
            </a:br>
            <a:r>
              <a:rPr lang="ru-RU" sz="2400" b="1" dirty="0" smtClean="0"/>
              <a:t> Сидя</a:t>
            </a:r>
            <a:r>
              <a:rPr lang="ru-RU" sz="2400" b="1" dirty="0"/>
              <a:t>, и стоя, и </a:t>
            </a:r>
            <a:r>
              <a:rPr lang="ru-RU" sz="2400" b="1" dirty="0" smtClean="0"/>
              <a:t>лежа пластом</a:t>
            </a:r>
            <a:r>
              <a:rPr lang="ru-RU" sz="2400" b="1" dirty="0"/>
              <a:t>, </a:t>
            </a:r>
            <a:br>
              <a:rPr lang="ru-RU" sz="2400" b="1" dirty="0"/>
            </a:br>
            <a:r>
              <a:rPr lang="ru-RU" sz="2400" b="1" dirty="0" smtClean="0"/>
              <a:t> Зайцев </a:t>
            </a:r>
            <a:r>
              <a:rPr lang="ru-RU" sz="2400" b="1" dirty="0"/>
              <a:t>с десяток спасалось на нем. </a:t>
            </a:r>
            <a:br>
              <a:rPr lang="ru-RU" sz="2400" b="1" dirty="0"/>
            </a:br>
            <a:r>
              <a:rPr lang="ru-RU" sz="2400" b="1" dirty="0" smtClean="0"/>
              <a:t> ………………………………. </a:t>
            </a:r>
            <a:endParaRPr lang="ru-RU" sz="2400" b="1" dirty="0"/>
          </a:p>
          <a:p>
            <a:pPr>
              <a:buNone/>
            </a:pPr>
            <a:r>
              <a:rPr lang="ru-RU" sz="2400" b="1" dirty="0" smtClean="0"/>
              <a:t>      Я </a:t>
            </a:r>
            <a:r>
              <a:rPr lang="ru-RU" sz="2400" b="1" dirty="0"/>
              <a:t>зацепился багром за сучок</a:t>
            </a:r>
          </a:p>
          <a:p>
            <a:pPr>
              <a:buNone/>
            </a:pPr>
            <a:r>
              <a:rPr lang="ru-RU" sz="2400" b="1" dirty="0" smtClean="0"/>
              <a:t>      И </a:t>
            </a:r>
            <a:r>
              <a:rPr lang="ru-RU" sz="2400" b="1" dirty="0"/>
              <a:t>за собою бревно поволок...»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3554" name="Picture 2" descr="C:\Users\Светлана\Desktop\0009-009-N.A.Nekras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2350" t="7137" r="24858" b="16788"/>
          <a:stretch>
            <a:fillRect/>
          </a:stretch>
        </p:blipFill>
        <p:spPr bwMode="auto">
          <a:xfrm>
            <a:off x="251520" y="332656"/>
            <a:ext cx="1728192" cy="2304256"/>
          </a:xfrm>
          <a:prstGeom prst="rect">
            <a:avLst/>
          </a:prstGeom>
          <a:noFill/>
        </p:spPr>
      </p:pic>
      <p:pic>
        <p:nvPicPr>
          <p:cNvPr id="23555" name="Picture 3" descr="F:\плавание\69657.jpg"/>
          <p:cNvPicPr>
            <a:picLocks noChangeAspect="1" noChangeArrowheads="1"/>
          </p:cNvPicPr>
          <p:nvPr/>
        </p:nvPicPr>
        <p:blipFill>
          <a:blip r:embed="rId3" cstate="print"/>
          <a:srcRect t="4213"/>
          <a:stretch>
            <a:fillRect/>
          </a:stretch>
        </p:blipFill>
        <p:spPr bwMode="auto">
          <a:xfrm>
            <a:off x="179512" y="3356992"/>
            <a:ext cx="3731153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4b-i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7" y="764704"/>
            <a:ext cx="4752528" cy="48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F:\плавание\22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48872" cy="6279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Джоан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Кетлин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Роулинг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700808"/>
            <a:ext cx="4906888" cy="44253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/>
              <a:t>(Сцена волшебства над вредной тетушкой, которое совершил  Гарри </a:t>
            </a:r>
            <a:r>
              <a:rPr lang="ru-RU" sz="2400" b="1" i="1" dirty="0" err="1"/>
              <a:t>Поттер</a:t>
            </a:r>
            <a:r>
              <a:rPr lang="ru-RU" sz="2400" b="1" i="1" dirty="0"/>
              <a:t>)</a:t>
            </a:r>
            <a:endParaRPr lang="ru-RU" sz="2400" b="1" dirty="0"/>
          </a:p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b="1" dirty="0"/>
              <a:t>«…Ее продолжало раздувать. Полное красное лицо ее опухло, глазки полезли из орбит, а рот растянулся до ушей…  Скоро тетушка превратилась в громадный воздушный шар. Ее оторвало от стула, и она поплыла к потолку. Она была совсем круглая, как надувная игрушка».</a:t>
            </a:r>
          </a:p>
        </p:txBody>
      </p:sp>
      <p:pic>
        <p:nvPicPr>
          <p:cNvPr id="25602" name="Picture 2" descr="C:\Users\Светлана\Desktop\b76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74905">
            <a:off x="78449" y="1599746"/>
            <a:ext cx="3506216" cy="350621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Качественные задачи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( работа в группах)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219256" cy="44644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/>
              <a:t>А.Р.Беляев «</a:t>
            </a:r>
            <a:r>
              <a:rPr lang="ru-RU" b="1" dirty="0" smtClean="0"/>
              <a:t>Мертвая голова</a:t>
            </a:r>
            <a:r>
              <a:rPr lang="ru-RU" b="1" dirty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«…</a:t>
            </a:r>
            <a:r>
              <a:rPr lang="ru-RU" dirty="0"/>
              <a:t>Плот по– прежнему покоился на дне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– Но в чем же дело, черт возьми – раздраженно крикнул </a:t>
            </a:r>
            <a:r>
              <a:rPr lang="ru-RU" dirty="0" err="1"/>
              <a:t>Морель</a:t>
            </a:r>
            <a:r>
              <a:rPr lang="ru-RU" dirty="0"/>
              <a:t>. Он взял валявшийся на берегу кусок железного дерева, из которого был сделан плот, бросил в воду и тотчас воскликнул:</a:t>
            </a:r>
            <a:br>
              <a:rPr lang="ru-RU" dirty="0"/>
            </a:br>
            <a:r>
              <a:rPr lang="ru-RU" dirty="0" smtClean="0"/>
              <a:t>- Есть </a:t>
            </a:r>
            <a:r>
              <a:rPr lang="ru-RU" dirty="0"/>
              <a:t>ли еще на свете такой осел, как я?…</a:t>
            </a:r>
            <a:br>
              <a:rPr lang="ru-RU" dirty="0"/>
            </a:br>
            <a:r>
              <a:rPr lang="ru-RU" dirty="0" smtClean="0"/>
              <a:t>Тяжелый </a:t>
            </a:r>
            <a:r>
              <a:rPr lang="ru-RU" dirty="0"/>
              <a:t>урок! Опустив голову, </a:t>
            </a:r>
            <a:r>
              <a:rPr lang="ru-RU" dirty="0" err="1"/>
              <a:t>Морель</a:t>
            </a:r>
            <a:r>
              <a:rPr lang="ru-RU" dirty="0"/>
              <a:t> смотрел на кипевшую реку, в водах которой было погребено столько усилий и </a:t>
            </a:r>
            <a:r>
              <a:rPr lang="ru-RU" dirty="0" smtClean="0"/>
              <a:t>труда».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Почему плот не всплыл?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К. Чуковский «Путаница»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«</a:t>
            </a:r>
            <a:r>
              <a:rPr lang="ru-RU" b="1" dirty="0"/>
              <a:t>А лисички </a:t>
            </a:r>
          </a:p>
          <a:p>
            <a:pPr>
              <a:buNone/>
            </a:pPr>
            <a:r>
              <a:rPr lang="ru-RU" b="1" dirty="0"/>
              <a:t>Взяли спички</a:t>
            </a:r>
          </a:p>
          <a:p>
            <a:pPr>
              <a:buNone/>
            </a:pPr>
            <a:r>
              <a:rPr lang="ru-RU" b="1" dirty="0"/>
              <a:t>К морю синему пошли,</a:t>
            </a:r>
          </a:p>
          <a:p>
            <a:pPr>
              <a:buNone/>
            </a:pPr>
            <a:r>
              <a:rPr lang="ru-RU" b="1" dirty="0"/>
              <a:t>Море синее зажгли.</a:t>
            </a:r>
          </a:p>
          <a:p>
            <a:pPr>
              <a:buNone/>
            </a:pPr>
            <a:r>
              <a:rPr lang="ru-RU" b="1" dirty="0"/>
              <a:t>Прибегали два курчонка,</a:t>
            </a:r>
          </a:p>
          <a:p>
            <a:pPr>
              <a:buNone/>
            </a:pPr>
            <a:r>
              <a:rPr lang="ru-RU" b="1" dirty="0"/>
              <a:t>Поливали из бочонка.</a:t>
            </a:r>
          </a:p>
          <a:p>
            <a:pPr>
              <a:buNone/>
            </a:pPr>
            <a:r>
              <a:rPr lang="ru-RU" b="1" dirty="0"/>
              <a:t>Приплывали два </a:t>
            </a:r>
            <a:r>
              <a:rPr lang="ru-RU" b="1" dirty="0" smtClean="0"/>
              <a:t>ерша,</a:t>
            </a:r>
          </a:p>
          <a:p>
            <a:pPr>
              <a:buNone/>
            </a:pPr>
            <a:r>
              <a:rPr lang="ru-RU" b="1" dirty="0" smtClean="0"/>
              <a:t>поливали </a:t>
            </a:r>
            <a:r>
              <a:rPr lang="ru-RU" b="1" dirty="0"/>
              <a:t>из ковша,</a:t>
            </a:r>
          </a:p>
          <a:p>
            <a:pPr>
              <a:buNone/>
            </a:pPr>
            <a:r>
              <a:rPr lang="ru-RU" b="1" dirty="0"/>
              <a:t>Тушат, тушат – не потушат,</a:t>
            </a:r>
          </a:p>
          <a:p>
            <a:pPr>
              <a:buNone/>
            </a:pPr>
            <a:r>
              <a:rPr lang="ru-RU" b="1" dirty="0"/>
              <a:t>Заливают - не зальют.»</a:t>
            </a:r>
          </a:p>
        </p:txBody>
      </p:sp>
      <p:pic>
        <p:nvPicPr>
          <p:cNvPr id="26626" name="Picture 2" descr="C:\Users\Светлана\Desktop\83771666_0611110948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76872"/>
            <a:ext cx="32385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Светлана\Desktop\f_atesvesu20m_5e05ff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5194920" cy="1084982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М.Твен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«Это было забавное купанье! Мы не могли утонуть. Здесь можно вытянуться на воде во всю длину, лежа на спине и сложив руки на груди, причем большая часть тела будет оставаться под водой. При этом можно совсем поднять голову… Вы можете лежать очень удобно на спине, подняв колени к подбородку и охватив их руками, но вскоре  перевернетесь, так как голова перевешивает…»</a:t>
            </a:r>
            <a:endParaRPr lang="ru-RU" dirty="0"/>
          </a:p>
          <a:p>
            <a:endParaRPr lang="ru-RU" dirty="0"/>
          </a:p>
        </p:txBody>
      </p:sp>
      <p:pic>
        <p:nvPicPr>
          <p:cNvPr id="27652" name="Picture 4" descr="RapidLinks - &amp;scy;&amp;kcy;&amp;acy;&amp;chcy;&amp;acy;&amp;tcy;&amp;softcy; &quot;&amp;Mcy;&amp;acy;&amp;rcy;&amp;kcy; &amp;Tcy;&amp;vcy;&amp;iecy;&amp;ncy;. . &amp;Scy;&amp;bcy;&amp;ocy;&amp;rcy;&amp;ncy;&amp;icy;&amp;kcy; (162 &amp;pcy;&amp;rcy;&amp;ocy;&amp;icy;&amp;zcy;&amp;vcy;&amp;iecy;&amp;dcy;&amp;iecy;&amp;ncy;&amp;icy;&amp;yacy;)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47964">
            <a:off x="755576" y="404664"/>
            <a:ext cx="2214175" cy="2808312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5443" t="9163" r="9566" b="10513"/>
          <a:stretch>
            <a:fillRect/>
          </a:stretch>
        </p:blipFill>
        <p:spPr bwMode="auto">
          <a:xfrm>
            <a:off x="395536" y="3429000"/>
            <a:ext cx="4139952" cy="2892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779912" y="5733256"/>
            <a:ext cx="715888" cy="39290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i="1" dirty="0">
                <a:solidFill>
                  <a:srgbClr val="C00000"/>
                </a:solidFill>
              </a:rPr>
              <a:t>Н.Носов «Приключения Незнайки и его друзей»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300" b="1" dirty="0" smtClean="0"/>
              <a:t>«На </a:t>
            </a:r>
            <a:r>
              <a:rPr lang="ru-RU" sz="3300" b="1" dirty="0"/>
              <a:t>следующее утро стали готовиться в путь. </a:t>
            </a:r>
            <a:br>
              <a:rPr lang="ru-RU" sz="3300" b="1" dirty="0"/>
            </a:br>
            <a:r>
              <a:rPr lang="ru-RU" sz="3300" b="1" dirty="0"/>
              <a:t>Первым в корзину залез Торопыжка, за ним - Незнайка. </a:t>
            </a:r>
            <a:br>
              <a:rPr lang="ru-RU" sz="3300" b="1" dirty="0"/>
            </a:br>
            <a:r>
              <a:rPr lang="ru-RU" sz="3300" b="1" dirty="0"/>
              <a:t>-Вы чего забрались в корзину?- спросил </a:t>
            </a:r>
            <a:r>
              <a:rPr lang="ru-RU" sz="3300" b="1" dirty="0" err="1"/>
              <a:t>Знайка</a:t>
            </a:r>
            <a:r>
              <a:rPr lang="ru-RU" sz="3300" b="1" dirty="0"/>
              <a:t> </a:t>
            </a:r>
            <a:br>
              <a:rPr lang="ru-RU" sz="3300" b="1" dirty="0"/>
            </a:br>
            <a:r>
              <a:rPr lang="ru-RU" sz="3300" b="1" dirty="0"/>
              <a:t>-Вылезайте, ещё рано. Шар надо сначала заполнить </a:t>
            </a:r>
            <a:br>
              <a:rPr lang="ru-RU" sz="3300" b="1" dirty="0"/>
            </a:br>
            <a:r>
              <a:rPr lang="ru-RU" sz="3300" b="1" dirty="0"/>
              <a:t>тёплым воздухом. </a:t>
            </a:r>
            <a:br>
              <a:rPr lang="ru-RU" sz="3300" b="1" dirty="0"/>
            </a:br>
            <a:r>
              <a:rPr lang="ru-RU" sz="3300" b="1" dirty="0"/>
              <a:t>-А зачем тёплым?- спросил </a:t>
            </a:r>
            <a:r>
              <a:rPr lang="ru-RU" sz="3300" b="1" dirty="0" smtClean="0"/>
              <a:t>Торопыжка». </a:t>
            </a:r>
            <a:r>
              <a:rPr lang="ru-RU" sz="3300" b="1" dirty="0"/>
              <a:t/>
            </a:r>
            <a:br>
              <a:rPr lang="ru-RU" sz="3300" b="1" dirty="0"/>
            </a:br>
            <a:endParaRPr lang="ru-RU" sz="3300" b="1" dirty="0"/>
          </a:p>
        </p:txBody>
      </p:sp>
      <p:pic>
        <p:nvPicPr>
          <p:cNvPr id="32770" name="Picture 2" descr="F:\плавание\317ad8620633600b8161a03c9986e82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530624" cy="2530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 descr="F:\плавание\crawfordhotairballoons_1320839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77072"/>
            <a:ext cx="2463293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2921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9512" y="260648"/>
            <a:ext cx="7920880" cy="230832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Эпиграф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 уроку: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«Никогда не стыдись спрашивать о том,   чего не знаешь»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                   А.С.Пушкин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152128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А.С</a:t>
            </a:r>
            <a:r>
              <a:rPr lang="ru-RU" b="1" i="1" dirty="0">
                <a:solidFill>
                  <a:srgbClr val="C00000"/>
                </a:solidFill>
              </a:rPr>
              <a:t>. Пушкин «Сказка о рыбаке и рыбке»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495800" cy="46413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«</a:t>
            </a:r>
            <a:r>
              <a:rPr lang="ru-RU" b="1" dirty="0"/>
              <a:t>В третий раз закинул он невод, -</a:t>
            </a:r>
            <a:br>
              <a:rPr lang="ru-RU" b="1" dirty="0"/>
            </a:br>
            <a:r>
              <a:rPr lang="ru-RU" b="1" dirty="0"/>
              <a:t>Пришел невод с одною рыбкой,</a:t>
            </a:r>
            <a:br>
              <a:rPr lang="ru-RU" b="1" dirty="0"/>
            </a:br>
            <a:r>
              <a:rPr lang="ru-RU" b="1" dirty="0"/>
              <a:t>С непростою рыбкой, - золотою.</a:t>
            </a:r>
            <a:br>
              <a:rPr lang="ru-RU" b="1" dirty="0"/>
            </a:br>
            <a:r>
              <a:rPr lang="ru-RU" b="1" dirty="0"/>
              <a:t>Как взмолится золотая рыбка!»</a:t>
            </a:r>
            <a:br>
              <a:rPr lang="ru-RU" b="1" dirty="0"/>
            </a:br>
            <a:r>
              <a:rPr lang="ru-RU" b="1" i="1" dirty="0">
                <a:solidFill>
                  <a:srgbClr val="C00000"/>
                </a:solidFill>
              </a:rPr>
              <a:t>Вопрос: </a:t>
            </a:r>
            <a:r>
              <a:rPr lang="ru-RU" b="1" dirty="0"/>
              <a:t>почему рыбка может то всплывать, то опускаться на дно?</a:t>
            </a:r>
          </a:p>
          <a:p>
            <a:endParaRPr lang="ru-RU" dirty="0"/>
          </a:p>
        </p:txBody>
      </p:sp>
      <p:pic>
        <p:nvPicPr>
          <p:cNvPr id="33794" name="Picture 2" descr="F:\плавание\i_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073253" cy="3658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лавание\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3240360" cy="2303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F:\плавание\vnutrennee_stroenie_akvariumnykh_ry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8725998" cy="3574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Наталья </a:t>
            </a:r>
            <a:r>
              <a:rPr lang="ru-RU" b="1" dirty="0">
                <a:solidFill>
                  <a:srgbClr val="C00000"/>
                </a:solidFill>
              </a:rPr>
              <a:t>Иванова</a:t>
            </a:r>
            <a:endParaRPr lang="ru-RU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Вот </a:t>
            </a:r>
            <a:r>
              <a:rPr lang="ru-RU" b="1" dirty="0"/>
              <a:t>дивная картина </a:t>
            </a:r>
            <a:r>
              <a:rPr lang="ru-RU" b="1" dirty="0" smtClean="0"/>
              <a:t>Выходит </a:t>
            </a:r>
            <a:r>
              <a:rPr lang="ru-RU" b="1" dirty="0"/>
              <a:t>из глубин</a:t>
            </a:r>
            <a:br>
              <a:rPr lang="ru-RU" b="1" dirty="0"/>
            </a:br>
            <a:r>
              <a:rPr lang="ru-RU" b="1" dirty="0"/>
              <a:t>Стальная субмарина,</a:t>
            </a:r>
            <a:br>
              <a:rPr lang="ru-RU" b="1" dirty="0"/>
            </a:br>
            <a:r>
              <a:rPr lang="ru-RU" b="1" dirty="0"/>
              <a:t>Как будто бы дельфин!</a:t>
            </a:r>
          </a:p>
          <a:p>
            <a:pPr>
              <a:buNone/>
            </a:pPr>
            <a:r>
              <a:rPr lang="ru-RU" b="1" dirty="0" smtClean="0"/>
              <a:t>    Подводники </a:t>
            </a:r>
            <a:r>
              <a:rPr lang="ru-RU" b="1" dirty="0"/>
              <a:t>в ней служат -</a:t>
            </a:r>
            <a:br>
              <a:rPr lang="ru-RU" b="1" dirty="0"/>
            </a:br>
            <a:r>
              <a:rPr lang="ru-RU" b="1" dirty="0"/>
              <a:t>Они и там, и тут</a:t>
            </a:r>
            <a:br>
              <a:rPr lang="ru-RU" b="1" dirty="0"/>
            </a:br>
            <a:r>
              <a:rPr lang="ru-RU" b="1" dirty="0"/>
              <a:t>Под водной гладью кружат,</a:t>
            </a:r>
            <a:br>
              <a:rPr lang="ru-RU" b="1" dirty="0"/>
            </a:br>
            <a:r>
              <a:rPr lang="ru-RU" b="1" dirty="0"/>
              <a:t>Границу берегут!</a:t>
            </a:r>
          </a:p>
          <a:p>
            <a:endParaRPr lang="ru-RU" dirty="0"/>
          </a:p>
        </p:txBody>
      </p:sp>
      <p:pic>
        <p:nvPicPr>
          <p:cNvPr id="35842" name="Picture 2" descr="F:\плавание\d3d3Lm5hc20uc2kuZWR1L2V4aGliaXRpb25zL2dhbDExNC9TcGFjZVJhY2Uvc2VjNjAwaW1nL0RJQV8wMDUuanB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608512" cy="3817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C:\Users\Директор\Documents\Моми ЛОГОТИПЫ\Для презентаци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325" y="-4763"/>
            <a:ext cx="92646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C:\Users\Директор\Documents\Давление\Архимед1\15d.png"/>
          <p:cNvPicPr>
            <a:picLocks noChangeAspect="1" noChangeArrowheads="1"/>
          </p:cNvPicPr>
          <p:nvPr/>
        </p:nvPicPr>
        <p:blipFill>
          <a:blip r:embed="rId4" cstate="print"/>
          <a:srcRect t="26923"/>
          <a:stretch>
            <a:fillRect/>
          </a:stretch>
        </p:blipFill>
        <p:spPr bwMode="auto">
          <a:xfrm>
            <a:off x="1071563" y="2928938"/>
            <a:ext cx="17145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C:\Users\Директор\Documents\Давление\Архимед1\15;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1928813"/>
            <a:ext cx="172561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36738" y="4149725"/>
            <a:ext cx="214312" cy="350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18" descr="C:\Users\Директор\Documents\Давление\Архимед1\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38" y="3786188"/>
            <a:ext cx="357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C:\Users\Директор\Documents\Давление\Архимед1\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490840">
            <a:off x="2387601" y="2598737"/>
            <a:ext cx="2476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C:\Users\Директор\Documents\Давление\Архимед1\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475752">
            <a:off x="1266031" y="2594769"/>
            <a:ext cx="223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313" y="5157788"/>
            <a:ext cx="1047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116013" y="5157788"/>
            <a:ext cx="1317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0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8888" y="3573463"/>
            <a:ext cx="13811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2" name="Picture 46" descr="2в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738" y="2755900"/>
            <a:ext cx="46799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4" name="Picture 58" descr="C:\Users\Директор\Documents\Давление\Архимед1\16л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75" y="3429000"/>
            <a:ext cx="26574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Line 47"/>
          <p:cNvSpPr>
            <a:spLocks noChangeShapeType="1"/>
          </p:cNvSpPr>
          <p:nvPr/>
        </p:nvSpPr>
        <p:spPr bwMode="auto">
          <a:xfrm>
            <a:off x="3276600" y="3644900"/>
            <a:ext cx="55451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79388" y="765175"/>
            <a:ext cx="87852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На подводной лодке открывают кингстоны балластной цистерны, чтобы заполнить их морской водой. Вода поступает в цистерну, воздух сбрасывается наружу, лодка погружается. Чтобы всплыть, вода из цистерн выдавливается сжатым воздухом под высоким давлением. Вес лодки уменьшается и она всплывает на поверхность.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80204E-6 L -6.11111E-6 0.01064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7516E-6 L -0.00799 -0.01064 " pathEditMode="relative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92505E-6 L 0.00781 -0.01065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9769E-6 L -4.72222E-6 0.31452 " pathEditMode="relative" ptsTypes="AA">
                                      <p:cBhvr>
                                        <p:cTn id="19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671 L -0.00486 0.318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1064 L -0.00295 0.315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6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3784E-6 L 0.00173 0.315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5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69 L 0.00173 0.305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096E-6 L 3.88889E-6 0.304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31452 L -0.00278 0.0018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35739 C -0.00157 0.20842 -0.00487 0.05991 -0.00625 0.000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31598 L -0.00295 0.001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31876 L -0.00503 0.004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79065E-6 L 0.00225 -0.336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6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7.40227E-8 L 0.00069 -0.32524 " pathEditMode="relative" ptsTypes="AA">
                                      <p:cBhvr>
                                        <p:cTn id="54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31575 L -3.05556E-6 0.006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30416 L -0.00451 -0.0166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6 L 4.44444E-6 0.3257 " pathEditMode="relative" ptsTypes="AA">
                                      <p:cBhvr>
                                        <p:cTn id="72" dur="3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31637E-6 L 1.38889E-6 0.32517 " pathEditMode="relative" ptsTypes="AA">
                                      <p:cBhvr>
                                        <p:cTn id="74" dur="30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3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32562 L -5.55556E-7 0.01087 " pathEditMode="relative" ptsTypes="AA">
                                      <p:cBhvr>
                                        <p:cTn id="82" dur="3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2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35696" y="2060848"/>
            <a:ext cx="0" cy="331236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339752" y="4653136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668344" y="2060848"/>
            <a:ext cx="0" cy="3384376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35696" y="3429000"/>
            <a:ext cx="5832648" cy="23762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H:\Documents and Settings\Aida\Рабочий стол\clownfish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9040"/>
            <a:ext cx="744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:\Documents and Settings\Aida\Рабочий стол\clownfish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37112"/>
            <a:ext cx="744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:\Documents and Settings\Aida\Рабочий стол\clownfish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13176"/>
            <a:ext cx="744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плавание\sovetskiy_multfim_skazkaocaresalta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3749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Светлана\Desktop\08-1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1524000"/>
            <a:ext cx="443865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C:\Users\Светлана\Desktop\PR20140613131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6096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C:\Users\Светлана\Desktop\1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627" y="0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C:\Users\Светлана\Desktop\GL2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21088"/>
            <a:ext cx="3441381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отрывок из  произведения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А.П</a:t>
            </a:r>
            <a:r>
              <a:rPr lang="ru-RU" b="1" i="1" dirty="0">
                <a:solidFill>
                  <a:srgbClr val="C00000"/>
                </a:solidFill>
              </a:rPr>
              <a:t>. Чехова </a:t>
            </a:r>
            <a:r>
              <a:rPr lang="ru-RU" b="1" i="1" dirty="0" smtClean="0">
                <a:solidFill>
                  <a:srgbClr val="C00000"/>
                </a:solidFill>
              </a:rPr>
              <a:t>«Степь»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Светлана\Desktop\8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844824"/>
            <a:ext cx="1601019" cy="201809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835696" y="1700808"/>
            <a:ext cx="7056784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    «</a:t>
            </a:r>
            <a:r>
              <a:rPr lang="ru-RU" b="1" dirty="0"/>
              <a:t>Егорушка разбежался и полетел </a:t>
            </a:r>
            <a:r>
              <a:rPr lang="ru-RU" b="1" dirty="0" smtClean="0"/>
              <a:t>с </a:t>
            </a:r>
            <a:r>
              <a:rPr lang="ru-RU" b="1" dirty="0" err="1" smtClean="0"/>
              <a:t>полуторасаженной</a:t>
            </a:r>
            <a:r>
              <a:rPr lang="ru-RU" b="1" dirty="0" smtClean="0"/>
              <a:t> </a:t>
            </a:r>
            <a:r>
              <a:rPr lang="ru-RU" b="1" dirty="0"/>
              <a:t>вышины. Описав в воздухе дугу, он упал в воду, глубоко погрузился, но дна не достал; какая-то сила, холодная и приятная на ощупь, подхватила его и понесла обратно наверх. Он вынырнул и опять нырнул: опять та же сила не давала ему коснуться дна и побыть в прохладе, понесла его наверх».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Герой романа А.Р. Беляева «Человек -амфибия» рассказывает: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    «</a:t>
            </a:r>
            <a:r>
              <a:rPr lang="ru-RU" sz="3200" b="1" dirty="0"/>
              <a:t>Дельфин на суше гораздо тяжелее, чем в воде. Вообще у вас все тяжелее. Даже собственное тело». Прав ли автор романа? </a:t>
            </a:r>
          </a:p>
        </p:txBody>
      </p:sp>
      <p:pic>
        <p:nvPicPr>
          <p:cNvPr id="19458" name="Picture 2" descr="F:\плавание\ттттттттттттттттттттттттттт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62514">
            <a:off x="2157280" y="3066779"/>
            <a:ext cx="2520280" cy="3203746"/>
          </a:xfrm>
          <a:prstGeom prst="rect">
            <a:avLst/>
          </a:prstGeom>
          <a:noFill/>
        </p:spPr>
      </p:pic>
      <p:pic>
        <p:nvPicPr>
          <p:cNvPr id="19459" name="Picture 3" descr="C:\Users\Светлана\Desktop\454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6872">
            <a:off x="550187" y="1887241"/>
            <a:ext cx="2064891" cy="300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Агния </a:t>
            </a:r>
            <a:r>
              <a:rPr lang="ru-RU" b="1" i="1" dirty="0" err="1" smtClean="0">
                <a:solidFill>
                  <a:srgbClr val="C00000"/>
                </a:solidFill>
              </a:rPr>
              <a:t>Барто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577098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«Наша </a:t>
            </a:r>
            <a:r>
              <a:rPr lang="ru-RU" sz="3200" b="1" dirty="0"/>
              <a:t>Таня громко плачет:</a:t>
            </a:r>
          </a:p>
          <a:p>
            <a:pPr>
              <a:buNone/>
            </a:pPr>
            <a:r>
              <a:rPr lang="ru-RU" sz="3200" b="1" dirty="0" smtClean="0"/>
              <a:t>   Уронила </a:t>
            </a:r>
            <a:r>
              <a:rPr lang="ru-RU" sz="3200" b="1" dirty="0"/>
              <a:t>в речку мячик.</a:t>
            </a:r>
          </a:p>
          <a:p>
            <a:pPr>
              <a:buNone/>
            </a:pPr>
            <a:r>
              <a:rPr lang="ru-RU" sz="3200" b="1" dirty="0" smtClean="0"/>
              <a:t>   - </a:t>
            </a:r>
            <a:r>
              <a:rPr lang="ru-RU" sz="3200" b="1" dirty="0"/>
              <a:t>Тише, Танечка, не плачь:</a:t>
            </a:r>
          </a:p>
          <a:p>
            <a:pPr>
              <a:buNone/>
            </a:pPr>
            <a:r>
              <a:rPr lang="ru-RU" sz="3200" b="1" dirty="0" smtClean="0"/>
              <a:t>   Не </a:t>
            </a:r>
            <a:r>
              <a:rPr lang="ru-RU" sz="3200" b="1" dirty="0"/>
              <a:t>утонет в речке мяч</a:t>
            </a:r>
            <a:r>
              <a:rPr lang="ru-RU" sz="3200" b="1" dirty="0" smtClean="0"/>
              <a:t>.»</a:t>
            </a:r>
          </a:p>
          <a:p>
            <a:pPr>
              <a:buNone/>
            </a:pPr>
            <a:endParaRPr lang="ru-RU" sz="3200" b="1" dirty="0"/>
          </a:p>
          <a:p>
            <a:pPr>
              <a:buNone/>
            </a:pPr>
            <a:r>
              <a:rPr lang="ru-RU" sz="3200" b="1" i="1" dirty="0"/>
              <a:t>Почему мяч не тонет? </a:t>
            </a:r>
          </a:p>
        </p:txBody>
      </p:sp>
      <p:pic>
        <p:nvPicPr>
          <p:cNvPr id="20482" name="Picture 2" descr="F:\плавание\barto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09394">
            <a:off x="6392763" y="1377873"/>
            <a:ext cx="2310946" cy="2888683"/>
          </a:xfrm>
          <a:prstGeom prst="ellipse">
            <a:avLst/>
          </a:prstGeom>
          <a:noFill/>
        </p:spPr>
      </p:pic>
      <p:pic>
        <p:nvPicPr>
          <p:cNvPr id="20484" name="Picture 4" descr="F:\плавание\976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35031">
            <a:off x="5319060" y="4575534"/>
            <a:ext cx="2188658" cy="1641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Почему плавает айсберг?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5365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Сегодня </a:t>
            </a:r>
            <a:r>
              <a:rPr lang="ru-RU" sz="3200" b="1" dirty="0"/>
              <a:t>над </a:t>
            </a:r>
            <a:r>
              <a:rPr lang="ru-RU" sz="3200" b="1" dirty="0" smtClean="0"/>
              <a:t>морем</a:t>
            </a:r>
          </a:p>
          <a:p>
            <a:pPr>
              <a:buNone/>
            </a:pPr>
            <a:r>
              <a:rPr lang="ru-RU" sz="3200" b="1" dirty="0" smtClean="0"/>
              <a:t>Большая жара;</a:t>
            </a:r>
          </a:p>
          <a:p>
            <a:pPr>
              <a:buNone/>
            </a:pPr>
            <a:r>
              <a:rPr lang="ru-RU" sz="3200" b="1" dirty="0" smtClean="0"/>
              <a:t>А </a:t>
            </a:r>
            <a:r>
              <a:rPr lang="ru-RU" sz="3200" b="1" dirty="0"/>
              <a:t>в море </a:t>
            </a:r>
            <a:r>
              <a:rPr lang="ru-RU" sz="3200" b="1" dirty="0" smtClean="0"/>
              <a:t>плывёт</a:t>
            </a:r>
          </a:p>
          <a:p>
            <a:pPr>
              <a:buNone/>
            </a:pPr>
            <a:r>
              <a:rPr lang="ru-RU" sz="3200" b="1" dirty="0" smtClean="0"/>
              <a:t>Ледяная гора.</a:t>
            </a:r>
          </a:p>
          <a:p>
            <a:pPr>
              <a:buNone/>
            </a:pPr>
            <a:r>
              <a:rPr lang="ru-RU" sz="3200" b="1" dirty="0" smtClean="0"/>
              <a:t>Плывёт </a:t>
            </a:r>
            <a:r>
              <a:rPr lang="ru-RU" sz="3200" b="1" dirty="0"/>
              <a:t>и, </a:t>
            </a:r>
            <a:r>
              <a:rPr lang="ru-RU" sz="3200" b="1" dirty="0" smtClean="0"/>
              <a:t>наверно,</a:t>
            </a:r>
          </a:p>
          <a:p>
            <a:pPr>
              <a:buNone/>
            </a:pPr>
            <a:r>
              <a:rPr lang="ru-RU" sz="3200" b="1" dirty="0" smtClean="0"/>
              <a:t>Считает:</a:t>
            </a:r>
          </a:p>
          <a:p>
            <a:pPr>
              <a:buNone/>
            </a:pPr>
            <a:r>
              <a:rPr lang="ru-RU" sz="3200" b="1" dirty="0" smtClean="0"/>
              <a:t>Она </a:t>
            </a:r>
            <a:r>
              <a:rPr lang="ru-RU" sz="3200" b="1" dirty="0"/>
              <a:t>и в жару не растает.</a:t>
            </a:r>
          </a:p>
        </p:txBody>
      </p:sp>
      <p:pic>
        <p:nvPicPr>
          <p:cNvPr id="21506" name="Picture 2" descr="F:\плавание\aisber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45985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F:\плавание\щщщщщщщщщщщщщ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54748" cy="640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512</Words>
  <Application>Microsoft Office PowerPoint</Application>
  <PresentationFormat>Экран (4:3)</PresentationFormat>
  <Paragraphs>57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отрывок из  произведения  А.П. Чехова «Степь»</vt:lpstr>
      <vt:lpstr>Герой романа А.Р. Беляева «Человек -амфибия» рассказывает: </vt:lpstr>
      <vt:lpstr>Агния Барто</vt:lpstr>
      <vt:lpstr>Почему плавает айсберг?</vt:lpstr>
      <vt:lpstr>Слайд 9</vt:lpstr>
      <vt:lpstr>М.В.Ломоносов</vt:lpstr>
      <vt:lpstr>Н.А.Некрасов</vt:lpstr>
      <vt:lpstr>Слайд 12</vt:lpstr>
      <vt:lpstr>Слайд 13</vt:lpstr>
      <vt:lpstr>Джоан Кетлин Роулинг</vt:lpstr>
      <vt:lpstr>Качественные задачи ( работа в группах)</vt:lpstr>
      <vt:lpstr>К. Чуковский «Путаница»</vt:lpstr>
      <vt:lpstr>Слайд 17</vt:lpstr>
      <vt:lpstr>М.Твен</vt:lpstr>
      <vt:lpstr> Н.Носов «Приключения Незнайки и его друзей»</vt:lpstr>
      <vt:lpstr> А.С. Пушкин «Сказка о рыбаке и рыбке» </vt:lpstr>
      <vt:lpstr>Слайд 21</vt:lpstr>
      <vt:lpstr>Слайд 22</vt:lpstr>
      <vt:lpstr>Слайд 23</vt:lpstr>
      <vt:lpstr>Слайд 24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jukki</cp:lastModifiedBy>
  <cp:revision>51</cp:revision>
  <dcterms:created xsi:type="dcterms:W3CDTF">2015-04-12T06:20:22Z</dcterms:created>
  <dcterms:modified xsi:type="dcterms:W3CDTF">2015-05-08T03:02:42Z</dcterms:modified>
</cp:coreProperties>
</file>