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2"/>
  </p:notesMasterIdLst>
  <p:sldIdLst>
    <p:sldId id="284" r:id="rId2"/>
    <p:sldId id="288" r:id="rId3"/>
    <p:sldId id="287" r:id="rId4"/>
    <p:sldId id="285" r:id="rId5"/>
    <p:sldId id="271" r:id="rId6"/>
    <p:sldId id="290" r:id="rId7"/>
    <p:sldId id="289" r:id="rId8"/>
    <p:sldId id="286" r:id="rId9"/>
    <p:sldId id="291" r:id="rId10"/>
    <p:sldId id="261" r:id="rId11"/>
    <p:sldId id="293" r:id="rId12"/>
    <p:sldId id="262" r:id="rId13"/>
    <p:sldId id="295" r:id="rId14"/>
    <p:sldId id="264" r:id="rId15"/>
    <p:sldId id="311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299" r:id="rId29"/>
    <p:sldId id="298" r:id="rId30"/>
    <p:sldId id="29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E60A18FF-F61D-4FE3-902E-0D5E3AD3B4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BDD5A-9FA5-47D4-8992-9450BCB77F54}" type="slidenum">
              <a:rPr lang="ru-RU"/>
              <a:pPr/>
              <a:t>24</a:t>
            </a:fld>
            <a:endParaRPr lang="ru-RU"/>
          </a:p>
        </p:txBody>
      </p:sp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84" tIns="44792" rIns="89584" bIns="44792" anchor="b"/>
          <a:lstStyle/>
          <a:p>
            <a:pPr algn="r" defTabSz="895350" eaLnBrk="0" hangingPunct="0"/>
            <a:fld id="{A672C89C-72B5-47F2-8CDD-10AB67F35EE2}" type="slidenum">
              <a:rPr kumimoji="1" lang="ru-RU" sz="1200" b="0">
                <a:solidFill>
                  <a:schemeClr val="tx1"/>
                </a:solidFill>
                <a:effectLst/>
                <a:latin typeface="Times New Roman" pitchFamily="18" charset="0"/>
              </a:rPr>
              <a:pPr algn="r" defTabSz="895350" eaLnBrk="0" hangingPunct="0"/>
              <a:t>24</a:t>
            </a:fld>
            <a:endParaRPr kumimoji="1" lang="ru-RU" sz="12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9584" tIns="44792" rIns="89584" bIns="44792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813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81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3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81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74A707-5E82-48FC-ACBB-5CABEFE108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58A2C-9273-4088-84BA-F0810964C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A754-3ACD-42B6-A4A7-2B033815E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E72A7-50BC-4C0C-9436-B08A18AE58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C837-FC6E-412F-BE91-ED2AE21466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5428C-43E9-4C9A-BF51-124E950AB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561B1-6337-420D-A3E1-4E779BBC6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EF0B0-FB1A-4CE6-A9B5-84CCA9B31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18E9-1C42-485B-8FD8-40E93CCCF1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8466-2574-4C71-9219-28B808F0AF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80E52-6611-4EA3-A6AA-B78003643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71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71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71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52AB1AE-6EE5-438B-B4E2-110ABD86F75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WordArt 17"/>
          <p:cNvSpPr>
            <a:spLocks noChangeArrowheads="1" noChangeShapeType="1" noTextEdit="1"/>
          </p:cNvSpPr>
          <p:nvPr/>
        </p:nvSpPr>
        <p:spPr bwMode="auto">
          <a:xfrm>
            <a:off x="2555875" y="3284538"/>
            <a:ext cx="5329238" cy="22336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eaLnBrk="0" hangingPunct="0">
              <a:defRPr/>
            </a:pPr>
            <a:endParaRPr kumimoji="1" lang="ru-RU" sz="3600" u="sng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571480"/>
            <a:ext cx="70723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6600" dirty="0">
                <a:solidFill>
                  <a:schemeClr val="accent2"/>
                </a:solidFill>
              </a:rPr>
              <a:t>Иван </a:t>
            </a:r>
            <a:r>
              <a:rPr lang="ru-RU" sz="6600" dirty="0" smtClean="0">
                <a:solidFill>
                  <a:schemeClr val="accent2"/>
                </a:solidFill>
              </a:rPr>
              <a:t>Третий</a:t>
            </a:r>
            <a:endParaRPr lang="ru-RU" sz="6600" dirty="0">
              <a:solidFill>
                <a:schemeClr val="accent2"/>
              </a:solidFill>
            </a:endParaRPr>
          </a:p>
        </p:txBody>
      </p:sp>
      <p:pic>
        <p:nvPicPr>
          <p:cNvPr id="14" name="Picture 4" descr="ivan_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85926"/>
            <a:ext cx="437139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stoyanie_na_ug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125538"/>
            <a:ext cx="7416800" cy="5472112"/>
          </a:xfrm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endParaRPr lang="ru-RU" sz="23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863600"/>
          </a:xfrm>
          <a:ln w="57150">
            <a:solidFill>
              <a:schemeClr val="tx2"/>
            </a:solidFill>
          </a:ln>
        </p:spPr>
        <p:txBody>
          <a:bodyPr lIns="92075" tIns="46038" rIns="92075" bIns="46038" anchor="b"/>
          <a:lstStyle/>
          <a:p>
            <a:pPr algn="ctr"/>
            <a:endParaRPr lang="ru-RU" sz="4000" b="0" dirty="0">
              <a:solidFill>
                <a:srgbClr val="FF0000"/>
              </a:solidFill>
            </a:endParaRPr>
          </a:p>
        </p:txBody>
      </p:sp>
      <p:pic>
        <p:nvPicPr>
          <p:cNvPr id="4" name="Picture 2" descr="map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785794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stoyanie_na_ug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0"/>
            <a:ext cx="7086600" cy="7207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Стояние на Угре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Мои документы\pi_0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3116"/>
            <a:ext cx="3786214" cy="400052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92867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Государь всея Руси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r_ivan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260350"/>
            <a:ext cx="6121400" cy="744538"/>
          </a:xfr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38100">
            <a:solidFill>
              <a:srgbClr val="003399"/>
            </a:solidFill>
          </a:ln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2"/>
                </a:solidFill>
              </a:rPr>
              <a:t>Символы царской власти</a:t>
            </a:r>
          </a:p>
        </p:txBody>
      </p:sp>
      <p:pic>
        <p:nvPicPr>
          <p:cNvPr id="14746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2808287" cy="2808288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47461" name="Picture 5" descr="REG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221163"/>
            <a:ext cx="2722563" cy="2124075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47462" name="Picture 6" descr="Shap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7338"/>
            <a:ext cx="1722438" cy="1800225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47463" name="Picture 7" descr="Шапка Монома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484313"/>
            <a:ext cx="18161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5" name="Picture 9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933825"/>
            <a:ext cx="3095625" cy="2322513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dirty="0">
                <a:solidFill>
                  <a:schemeClr val="accent2"/>
                </a:solidFill>
                <a:latin typeface="Georgia" pitchFamily="18" charset="0"/>
              </a:rPr>
              <a:t>Что вы знаете </a:t>
            </a:r>
            <a:r>
              <a:rPr lang="ru-RU" sz="4000" u="sng" dirty="0" smtClean="0">
                <a:solidFill>
                  <a:schemeClr val="accent2"/>
                </a:solidFill>
                <a:latin typeface="Georgia" pitchFamily="18" charset="0"/>
              </a:rPr>
              <a:t>о Москве</a:t>
            </a:r>
            <a:r>
              <a:rPr lang="ru-RU" sz="4000" u="sng" dirty="0">
                <a:solidFill>
                  <a:schemeClr val="accent2"/>
                </a:solidFill>
                <a:latin typeface="Georgia" pitchFamily="18" charset="0"/>
              </a:rPr>
              <a:t>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latin typeface="Georgia" pitchFamily="18" charset="0"/>
              </a:rPr>
              <a:t>При Иване Калите Москва стала центром княжества. Иван </a:t>
            </a:r>
            <a:r>
              <a:rPr lang="ru-RU" sz="2400" b="1" dirty="0" err="1" smtClean="0">
                <a:latin typeface="Georgia" pitchFamily="18" charset="0"/>
              </a:rPr>
              <a:t>Калита</a:t>
            </a:r>
            <a:r>
              <a:rPr lang="ru-RU" sz="2400" b="1" dirty="0" smtClean="0">
                <a:latin typeface="Georgia" pitchFamily="18" charset="0"/>
              </a:rPr>
              <a:t> отстроил Кремль, стены которого были из дуба.</a:t>
            </a:r>
          </a:p>
          <a:p>
            <a:pPr eaLnBrk="1" hangingPunct="1"/>
            <a:r>
              <a:rPr lang="ru-RU" sz="2400" b="1" dirty="0" smtClean="0">
                <a:latin typeface="Georgia" pitchFamily="18" charset="0"/>
              </a:rPr>
              <a:t>А Дмитрий Донской возвел белокаменные стены. Значение Москвы возросло.</a:t>
            </a:r>
          </a:p>
          <a:p>
            <a:pPr eaLnBrk="1" hangingPunct="1"/>
            <a:r>
              <a:rPr lang="ru-RU" sz="2400" b="1" dirty="0" smtClean="0">
                <a:latin typeface="Georgia" pitchFamily="18" charset="0"/>
              </a:rPr>
              <a:t>Иван </a:t>
            </a:r>
            <a:r>
              <a:rPr lang="en-US" sz="2400" b="1" dirty="0" smtClean="0">
                <a:latin typeface="Georgia" pitchFamily="18" charset="0"/>
              </a:rPr>
              <a:t>III</a:t>
            </a:r>
            <a:r>
              <a:rPr lang="ru-RU" sz="2400" b="1" dirty="0" smtClean="0">
                <a:latin typeface="Georgia" pitchFamily="18" charset="0"/>
              </a:rPr>
              <a:t> заботился об украшении Москвы. Он понимал , что столица государства должна иметь достойный вид.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1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54264_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7c4297c63e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285728"/>
            <a:ext cx="7983564" cy="857256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ru-RU" sz="4000" dirty="0">
                <a:solidFill>
                  <a:schemeClr val="accent2"/>
                </a:solidFill>
              </a:rPr>
              <a:t>Проверка домашнего задания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4422"/>
            <a:ext cx="9144000" cy="4929221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Кто бросил открытый вызов Орде?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Кто победил в этой борьбе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С какой целью отправил Дмитрий Иванович гонцов в разные стороны Русской земли?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Кто благословил князя Дмитрия Ивановича на борьбу с врагами?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На какой реке встретились войска?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Когда произошло сражение?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Как называлось поле?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С чего началась битва?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Чем закончилось сражение?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Как стали звать князя Дмитрия  после этой битвы?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543800" cy="1431925"/>
          </a:xfrm>
        </p:spPr>
        <p:txBody>
          <a:bodyPr/>
          <a:lstStyle/>
          <a:p>
            <a:pPr algn="ctr"/>
            <a:r>
              <a:rPr lang="ru-RU" sz="4200" dirty="0">
                <a:solidFill>
                  <a:schemeClr val="accent2"/>
                </a:solidFill>
                <a:latin typeface="Arial Unicode MS" pitchFamily="34" charset="-128"/>
              </a:rPr>
              <a:t>Московский Кремль</a:t>
            </a:r>
            <a:br>
              <a:rPr lang="ru-RU" sz="4200" dirty="0">
                <a:solidFill>
                  <a:schemeClr val="accent2"/>
                </a:solidFill>
                <a:latin typeface="Arial Unicode MS" pitchFamily="34" charset="-128"/>
              </a:rPr>
            </a:br>
            <a:r>
              <a:rPr lang="ru-RU" sz="4200" dirty="0">
                <a:solidFill>
                  <a:schemeClr val="accent2"/>
                </a:solidFill>
                <a:latin typeface="Arial Unicode MS" pitchFamily="34" charset="-128"/>
              </a:rPr>
              <a:t> при Иване </a:t>
            </a:r>
            <a:r>
              <a:rPr lang="ru-RU" sz="4200" dirty="0" smtClean="0">
                <a:solidFill>
                  <a:schemeClr val="accent2"/>
                </a:solidFill>
                <a:latin typeface="Arial Unicode MS" pitchFamily="34" charset="-128"/>
              </a:rPr>
              <a:t>Третьем</a:t>
            </a:r>
            <a:endParaRPr lang="ru-RU" sz="42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pic>
        <p:nvPicPr>
          <p:cNvPr id="81923" name="Picture 3" descr="Крем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9144000" cy="53006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1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110412" cy="7921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Соборная площадь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6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892175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Успенский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kremlin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971550"/>
          </a:xfrm>
        </p:spPr>
        <p:txBody>
          <a:bodyPr/>
          <a:lstStyle/>
          <a:p>
            <a:r>
              <a:rPr lang="ru-RU" dirty="0" err="1">
                <a:solidFill>
                  <a:schemeClr val="accent2"/>
                </a:solidFill>
              </a:rPr>
              <a:t>Грановитая</a:t>
            </a:r>
            <a:r>
              <a:rPr lang="ru-RU" dirty="0">
                <a:solidFill>
                  <a:schemeClr val="accent2"/>
                </a:solidFill>
              </a:rPr>
              <a:t> палата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e19d11d7c3499aaef4e5ddc09d0595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7651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Архангельский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15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0"/>
            <a:ext cx="3995737" cy="479742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Колокольня Ивана Великого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2"/>
                </a:solidFill>
                <a:latin typeface="Georgia" pitchFamily="18" charset="0"/>
              </a:rPr>
              <a:t>Проверочное тестирование</a:t>
            </a:r>
            <a:br>
              <a:rPr lang="ru-RU" sz="3600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sz="3600" dirty="0">
                <a:solidFill>
                  <a:schemeClr val="accent2"/>
                </a:solidFill>
                <a:latin typeface="Georgia" pitchFamily="18" charset="0"/>
              </a:rPr>
              <a:t>             1                            2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Georgia" pitchFamily="18" charset="0"/>
              </a:rPr>
              <a:t>Какой монгольский хан привел свои войска к реке Угра?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Georgia" pitchFamily="18" charset="0"/>
              </a:rPr>
              <a:t>Около какой реки происходила битва?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Georgia" pitchFamily="18" charset="0"/>
              </a:rPr>
              <a:t>Сражение на Куликовом поле состоялось..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Georgia" pitchFamily="18" charset="0"/>
              </a:rPr>
              <a:t>Главный храм на Руси?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>
                <a:latin typeface="Georgia" pitchFamily="18" charset="0"/>
              </a:rPr>
              <a:t>Зависимость Руси от  ордынцев закончилась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в…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>
                <a:latin typeface="Georgia" pitchFamily="18" charset="0"/>
              </a:rPr>
              <a:t>При каком князе Русь полностью освободилась от Орды?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>
                <a:latin typeface="Georgia" pitchFamily="18" charset="0"/>
              </a:rPr>
              <a:t>Были возведены новые кирпичные стены и башни кремля при…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>
                <a:latin typeface="Georgia" pitchFamily="18" charset="0"/>
              </a:rPr>
              <a:t>Объединение разрозненных княжеств на Руси – эта задача стояла при правлении..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Georgia" pitchFamily="18" charset="0"/>
              </a:rPr>
              <a:t>Ответы </a:t>
            </a:r>
            <a:br>
              <a:rPr lang="ru-RU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Georgia" pitchFamily="18" charset="0"/>
              </a:rPr>
              <a:t> 1                            2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b="1" dirty="0" smtClean="0"/>
              <a:t>Ахмат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b="1" dirty="0" smtClean="0"/>
              <a:t>Дон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b="1" dirty="0" smtClean="0"/>
              <a:t>8 сентября 1380г.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b="1" dirty="0" smtClean="0"/>
              <a:t>Успенский собор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Georgia" pitchFamily="18" charset="0"/>
              </a:rPr>
              <a:t>В 1480 г.</a:t>
            </a:r>
          </a:p>
          <a:p>
            <a:pPr eaLnBrk="1" hangingPunct="1"/>
            <a:r>
              <a:rPr lang="ru-RU" b="1" dirty="0" smtClean="0">
                <a:latin typeface="Georgia" pitchFamily="18" charset="0"/>
              </a:rPr>
              <a:t>Иване </a:t>
            </a:r>
            <a:r>
              <a:rPr lang="ru-RU" b="1" dirty="0" err="1" smtClean="0">
                <a:latin typeface="Georgia" pitchFamily="18" charset="0"/>
                <a:cs typeface="Arial" charset="0"/>
              </a:rPr>
              <a:t>lll</a:t>
            </a:r>
            <a:endParaRPr lang="ru-RU" b="1" dirty="0" smtClean="0">
              <a:latin typeface="Georgia" pitchFamily="18" charset="0"/>
            </a:endParaRPr>
          </a:p>
          <a:p>
            <a:pPr eaLnBrk="1" hangingPunct="1"/>
            <a:r>
              <a:rPr lang="ru-RU" b="1" dirty="0" smtClean="0">
                <a:latin typeface="Georgia" pitchFamily="18" charset="0"/>
              </a:rPr>
              <a:t>Иване  </a:t>
            </a:r>
            <a:r>
              <a:rPr lang="ru-RU" b="1" dirty="0" err="1" smtClean="0">
                <a:latin typeface="Georgia" pitchFamily="18" charset="0"/>
                <a:cs typeface="Arial" charset="0"/>
              </a:rPr>
              <a:t>lll</a:t>
            </a:r>
            <a:endParaRPr lang="ru-RU" b="1" dirty="0" smtClean="0">
              <a:latin typeface="Georgia" pitchFamily="18" charset="0"/>
            </a:endParaRPr>
          </a:p>
          <a:p>
            <a:pPr eaLnBrk="1" hangingPunct="1"/>
            <a:r>
              <a:rPr lang="ru-RU" b="1" dirty="0" smtClean="0">
                <a:latin typeface="Georgia" pitchFamily="18" charset="0"/>
              </a:rPr>
              <a:t>Ивана </a:t>
            </a:r>
            <a:r>
              <a:rPr lang="ru-RU" b="1" dirty="0" err="1" smtClean="0">
                <a:latin typeface="Georgia" pitchFamily="18" charset="0"/>
              </a:rPr>
              <a:t>Калиты</a:t>
            </a:r>
            <a:endParaRPr lang="ru-RU" b="1" dirty="0" smtClean="0">
              <a:latin typeface="Georgia" pitchFamily="18" charset="0"/>
            </a:endParaRPr>
          </a:p>
          <a:p>
            <a:pPr eaLnBrk="1" hangingPunct="1"/>
            <a:endParaRPr lang="ru-RU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z="3600" dirty="0">
                <a:solidFill>
                  <a:schemeClr val="accent2"/>
                </a:solidFill>
                <a:latin typeface="Georgia" pitchFamily="18" charset="0"/>
              </a:rPr>
              <a:t>Изменения  при Иване </a:t>
            </a:r>
            <a:r>
              <a:rPr kumimoji="1" lang="ru-RU" sz="3600" dirty="0" smtClean="0">
                <a:solidFill>
                  <a:schemeClr val="accent2"/>
                </a:solidFill>
                <a:latin typeface="Georgia" pitchFamily="18" charset="0"/>
                <a:cs typeface="Arial" charset="0"/>
              </a:rPr>
              <a:t>Третьем</a:t>
            </a:r>
            <a:r>
              <a:rPr kumimoji="1" lang="ru-RU" sz="36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kumimoji="1" lang="ru-RU" sz="36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28800"/>
            <a:ext cx="7543800" cy="4467200"/>
          </a:xfrm>
        </p:spPr>
        <p:txBody>
          <a:bodyPr/>
          <a:lstStyle/>
          <a:p>
            <a:pPr marL="365125" indent="-365125">
              <a:buFontTx/>
              <a:buChar char="•"/>
              <a:defRPr/>
            </a:pPr>
            <a:r>
              <a:rPr lang="ru-RU" sz="2400" b="1" dirty="0">
                <a:latin typeface="Georgia" pitchFamily="18" charset="0"/>
              </a:rPr>
              <a:t>В ходе правления Ивана Васильевича произошло объединение большей части русских земель вокруг Москвы и её превращение в центр общерусского государства. Присоединён Новгород к московскому государству.</a:t>
            </a:r>
          </a:p>
          <a:p>
            <a:pPr marL="365125" indent="-365125">
              <a:buFontTx/>
              <a:buChar char="•"/>
              <a:defRPr/>
            </a:pPr>
            <a:r>
              <a:rPr lang="ru-RU" sz="2400" b="1" dirty="0">
                <a:latin typeface="Georgia" pitchFamily="18" charset="0"/>
              </a:rPr>
              <a:t>Было достигнуто окончательное освобождение страны из-под власти ордынских ханов.</a:t>
            </a:r>
          </a:p>
          <a:p>
            <a:pPr marL="365125" indent="-365125">
              <a:buFontTx/>
              <a:buChar char="•"/>
              <a:defRPr/>
            </a:pPr>
            <a:r>
              <a:rPr lang="ru-RU" sz="2400" b="1" dirty="0">
                <a:latin typeface="Georgia" pitchFamily="18" charset="0"/>
              </a:rPr>
              <a:t>Принят Судебник — свод законов государства, и проведён ряд реформ, заложивших основы поместной системы землевладения.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64386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Обрели ли русские земли полную независимость после разгрома хана Мамая</a:t>
            </a:r>
            <a:r>
              <a:rPr lang="ru-RU" sz="3600" dirty="0" smtClean="0">
                <a:solidFill>
                  <a:schemeClr val="accent2"/>
                </a:solidFill>
              </a:rPr>
              <a:t>?</a:t>
            </a:r>
          </a:p>
          <a:p>
            <a:endParaRPr lang="ru-RU" sz="3600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348880"/>
            <a:ext cx="770485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Нет. Враг еще был силен. Набеги ордынцев продолжались и выплата дани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Потребовалось еще 100 лет, чтобы совсем освободиться от ордынской зависимости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Тогда на Руси правил Иван Третий – </a:t>
            </a:r>
            <a:r>
              <a:rPr lang="ru-RU" sz="2400" i="1" dirty="0">
                <a:solidFill>
                  <a:schemeClr val="tx1"/>
                </a:solidFill>
                <a:latin typeface="Georgia" pitchFamily="18" charset="0"/>
              </a:rPr>
              <a:t>дальновидный, осторожный и расчетливый человек</a:t>
            </a:r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sz="2400" i="1" dirty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Московское княжество еще более расширилось и усилилось, присоединив к себе большинство Русских земель.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71480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Georgia" pitchFamily="18" charset="0"/>
              </a:rPr>
              <a:t>Домашнее задание.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70572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28617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3600" i="1" dirty="0">
                <a:solidFill>
                  <a:schemeClr val="tx1"/>
                </a:solidFill>
                <a:latin typeface="Georgia" pitchFamily="18" charset="0"/>
              </a:rPr>
              <a:t>Стр. 75 – 78.</a:t>
            </a:r>
          </a:p>
          <a:p>
            <a:pPr marL="0" indent="0" algn="ctr" eaLnBrk="1" hangingPunct="1">
              <a:buFontTx/>
              <a:buNone/>
            </a:pPr>
            <a:r>
              <a:rPr lang="ru-RU" sz="3600" i="1" dirty="0">
                <a:solidFill>
                  <a:schemeClr val="tx1"/>
                </a:solidFill>
                <a:latin typeface="Georgia" pitchFamily="18" charset="0"/>
              </a:rPr>
              <a:t>Ответить на вопросы на стр.79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Карт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1750" y="0"/>
            <a:ext cx="4032250" cy="147002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   Иван </a:t>
            </a:r>
            <a:r>
              <a:rPr lang="en-US" dirty="0">
                <a:solidFill>
                  <a:schemeClr val="accent2"/>
                </a:solidFill>
              </a:rPr>
              <a:t>III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0650" y="2420938"/>
            <a:ext cx="3943350" cy="1752600"/>
          </a:xfrm>
        </p:spPr>
        <p:txBody>
          <a:bodyPr/>
          <a:lstStyle/>
          <a:p>
            <a:pPr algn="ctr"/>
            <a:r>
              <a:rPr lang="ru-RU" dirty="0"/>
              <a:t>Годы правления </a:t>
            </a:r>
            <a:br>
              <a:rPr lang="ru-RU" dirty="0"/>
            </a:br>
            <a:r>
              <a:rPr lang="ru-RU" dirty="0"/>
              <a:t>1462- 1505</a:t>
            </a:r>
          </a:p>
        </p:txBody>
      </p:sp>
      <p:pic>
        <p:nvPicPr>
          <p:cNvPr id="64517" name="Picture 5" descr="KITCH_-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Семья Ивана Третьего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71612"/>
            <a:ext cx="4538666" cy="452438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Будучи маленьким мальчиком,</a:t>
            </a:r>
            <a:r>
              <a:rPr lang="en-US" sz="2000" b="1" dirty="0" smtClean="0">
                <a:solidFill>
                  <a:schemeClr val="hlink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Иван уже принимал </a:t>
            </a:r>
            <a:r>
              <a:rPr lang="en-US" sz="2000" b="1" smtClean="0">
                <a:solidFill>
                  <a:schemeClr val="hlink"/>
                </a:solidFill>
                <a:latin typeface="Georgia" pitchFamily="18" charset="0"/>
              </a:rPr>
              <a:t> </a:t>
            </a: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активное </a:t>
            </a: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участие в управлением княжеством. Его отец, князь Василий был ослеплён</a:t>
            </a:r>
            <a:r>
              <a:rPr lang="en-US" sz="2000" b="1" dirty="0" smtClean="0">
                <a:solidFill>
                  <a:schemeClr val="hlink"/>
                </a:solidFill>
                <a:latin typeface="Georgia" pitchFamily="18" charset="0"/>
              </a:rPr>
              <a:t>  </a:t>
            </a: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врагами, и его «глазами» стал сын. Мальчик от природы был очень наблюдательный. Слепой отец сделал его соправителем и ещё при жизни дал ему титул великого князя. А к 17 годам Иван, хорошо знавший ратное дело, стал воеводой. 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5" name="Picture 6" descr="26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71472" y="1571612"/>
            <a:ext cx="3571900" cy="4575175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648604" cy="3381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610500" cy="545308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hlink"/>
                </a:solidFill>
                <a:latin typeface="Georgia" pitchFamily="18" charset="0"/>
              </a:rPr>
              <a:t>Иван</a:t>
            </a:r>
            <a:r>
              <a:rPr lang="en-US" sz="2400" b="1" dirty="0">
                <a:solidFill>
                  <a:schemeClr val="hlink"/>
                </a:solidFill>
                <a:latin typeface="Georgia" pitchFamily="18" charset="0"/>
              </a:rPr>
              <a:t>III</a:t>
            </a:r>
            <a:r>
              <a:rPr lang="ru-RU" sz="2400" b="1" dirty="0">
                <a:solidFill>
                  <a:schemeClr val="hlink"/>
                </a:solidFill>
                <a:latin typeface="Georgia" pitchFamily="18" charset="0"/>
              </a:rPr>
              <a:t> – высокий, худощавый, красивый мужчина великолепного ума и настойчивого твёрдого нрава. Задумав какое-нибудь дело, он подходил к нему осторожно, не торопясь, чтобы в спешке не испортить. Иван</a:t>
            </a:r>
            <a:r>
              <a:rPr lang="en-US" sz="2400" b="1" dirty="0">
                <a:solidFill>
                  <a:schemeClr val="hlink"/>
                </a:solidFill>
                <a:latin typeface="Georgia" pitchFamily="18" charset="0"/>
              </a:rPr>
              <a:t>III</a:t>
            </a:r>
            <a:r>
              <a:rPr lang="ru-RU" sz="2400" b="1" dirty="0">
                <a:solidFill>
                  <a:schemeClr val="hlink"/>
                </a:solidFill>
                <a:latin typeface="Georgia" pitchFamily="18" charset="0"/>
              </a:rPr>
              <a:t> ничего не делал очертя голову, выжидал случая и втихомолку сам подготавливал этот случай. Как и прежние московские князья, он любил власть крепкую, твёрдую и не хотел ею поступиться ни в каком деле. Расчётливость, медленность, осторожность, стойкость в доведении до конца начатого, хладнокровие – вот отличительные черты Ивана </a:t>
            </a:r>
            <a:r>
              <a:rPr lang="en-US" sz="2400" b="1" dirty="0">
                <a:solidFill>
                  <a:schemeClr val="hlink"/>
                </a:solidFill>
                <a:latin typeface="Georgia" pitchFamily="18" charset="0"/>
              </a:rPr>
              <a:t>III</a:t>
            </a:r>
            <a:r>
              <a:rPr lang="ru-RU" sz="2400" b="1" dirty="0">
                <a:solidFill>
                  <a:schemeClr val="hlink"/>
                </a:solidFill>
                <a:latin typeface="Georgia" pitchFamily="18" charset="0"/>
              </a:rPr>
              <a:t>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Вечевой колок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22225"/>
            <a:ext cx="10512426" cy="6900863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543800" cy="900113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Покорение Новгорода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70572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Picture 4" descr="29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857652" cy="3786214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14818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Иван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III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раздаёт поместья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36717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6" descr="2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4000512" cy="3786214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57752" y="4214818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Вывоз новгородского вечевого колокола в Москву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556</Words>
  <Application>Microsoft Office PowerPoint</Application>
  <PresentationFormat>Экран (4:3)</PresentationFormat>
  <Paragraphs>68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Сумерки</vt:lpstr>
      <vt:lpstr>Слайд 1</vt:lpstr>
      <vt:lpstr>Проверка домашнего задания</vt:lpstr>
      <vt:lpstr>Слайд 3</vt:lpstr>
      <vt:lpstr>Слайд 4</vt:lpstr>
      <vt:lpstr>   Иван III</vt:lpstr>
      <vt:lpstr>Семья Ивана Третьего</vt:lpstr>
      <vt:lpstr>Слайд 7</vt:lpstr>
      <vt:lpstr>Покорение Новгорода</vt:lpstr>
      <vt:lpstr>Слайд 9</vt:lpstr>
      <vt:lpstr>Слайд 10</vt:lpstr>
      <vt:lpstr>Слайд 11</vt:lpstr>
      <vt:lpstr>Стояние на Угре</vt:lpstr>
      <vt:lpstr>Слайд 13</vt:lpstr>
      <vt:lpstr>Слайд 14</vt:lpstr>
      <vt:lpstr>Слайд 15</vt:lpstr>
      <vt:lpstr>Что вы знаете о Москве?</vt:lpstr>
      <vt:lpstr>Слайд 17</vt:lpstr>
      <vt:lpstr>Слайд 18</vt:lpstr>
      <vt:lpstr>Слайд 19</vt:lpstr>
      <vt:lpstr>Московский Кремль  при Иване Третьем</vt:lpstr>
      <vt:lpstr>Соборная площадь</vt:lpstr>
      <vt:lpstr>Успенский собор</vt:lpstr>
      <vt:lpstr>Грановитая палата</vt:lpstr>
      <vt:lpstr>Слайд 24</vt:lpstr>
      <vt:lpstr>Архангельский собор</vt:lpstr>
      <vt:lpstr>Колокольня Ивана Великого</vt:lpstr>
      <vt:lpstr>Проверочное тестирование              1                            2</vt:lpstr>
      <vt:lpstr>Ответы   1                            2</vt:lpstr>
      <vt:lpstr>Изменения  при Иване Третьем </vt:lpstr>
      <vt:lpstr>Слайд 30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</dc:creator>
  <cp:lastModifiedBy>JukKI</cp:lastModifiedBy>
  <cp:revision>38</cp:revision>
  <dcterms:created xsi:type="dcterms:W3CDTF">2010-03-11T14:15:35Z</dcterms:created>
  <dcterms:modified xsi:type="dcterms:W3CDTF">2013-05-20T08:51:58Z</dcterms:modified>
</cp:coreProperties>
</file>