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5" r:id="rId2"/>
    <p:sldId id="331" r:id="rId3"/>
    <p:sldId id="332" r:id="rId4"/>
    <p:sldId id="333" r:id="rId5"/>
    <p:sldId id="334" r:id="rId6"/>
    <p:sldId id="308" r:id="rId7"/>
    <p:sldId id="309" r:id="rId8"/>
    <p:sldId id="337" r:id="rId9"/>
    <p:sldId id="311" r:id="rId10"/>
    <p:sldId id="312" r:id="rId11"/>
    <p:sldId id="342" r:id="rId12"/>
    <p:sldId id="321" r:id="rId13"/>
    <p:sldId id="313" r:id="rId14"/>
    <p:sldId id="310" r:id="rId15"/>
    <p:sldId id="328" r:id="rId16"/>
    <p:sldId id="329" r:id="rId17"/>
    <p:sldId id="324" r:id="rId18"/>
    <p:sldId id="344" r:id="rId19"/>
    <p:sldId id="326" r:id="rId20"/>
    <p:sldId id="338" r:id="rId21"/>
    <p:sldId id="345" r:id="rId22"/>
    <p:sldId id="346" r:id="rId23"/>
    <p:sldId id="349" r:id="rId24"/>
    <p:sldId id="347" r:id="rId25"/>
    <p:sldId id="348" r:id="rId26"/>
    <p:sldId id="314" r:id="rId27"/>
    <p:sldId id="341" r:id="rId28"/>
    <p:sldId id="350" r:id="rId29"/>
    <p:sldId id="340" r:id="rId30"/>
    <p:sldId id="316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5" autoAdjust="0"/>
    <p:restoredTop sz="97439" autoAdjust="0"/>
  </p:normalViewPr>
  <p:slideViewPr>
    <p:cSldViewPr>
      <p:cViewPr varScale="1">
        <p:scale>
          <a:sx n="122" d="100"/>
          <a:sy n="122" d="100"/>
        </p:scale>
        <p:origin x="-34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1" y="0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8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1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1394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395764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УРОК РУССКОГО ЯЗЫКА</a:t>
            </a:r>
            <a:br>
              <a:rPr lang="ru-RU" sz="5400" dirty="0" smtClean="0"/>
            </a:br>
            <a:r>
              <a:rPr lang="ru-RU" sz="5400" dirty="0" smtClean="0"/>
              <a:t>1 КЛАСС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5250"/>
            <a:ext cx="8286808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596" y="1214428"/>
            <a:ext cx="6858048" cy="3754959"/>
          </a:xfrm>
        </p:spPr>
        <p:txBody>
          <a:bodyPr>
            <a:normAutofit fontScale="92500" lnSpcReduction="20000"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Узнаем правила переноса.</a:t>
            </a:r>
          </a:p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Будем учиться применять новые знания при письме.</a:t>
            </a:r>
          </a:p>
          <a:p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500180"/>
            <a:ext cx="1928826" cy="2425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801"/>
            <a:ext cx="7286676" cy="3643338"/>
          </a:xfr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зы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ост|ры|е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Бро|дит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ста|до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лу|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гам.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32"/>
            <a:ext cx="8072494" cy="30777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порядок очень строгий.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Делим все слова на слоги,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Переносим по слогам:</a:t>
            </a:r>
          </a:p>
          <a:p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Бро-дит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ста-до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 </a:t>
            </a:r>
            <a:r>
              <a:rPr lang="ru-RU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лу-гам</a:t>
            </a: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715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Слово переносится по слогам.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785800"/>
            <a:ext cx="6215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- 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5929322" y="1285866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429124" y="1357304"/>
            <a:ext cx="1357322" cy="7143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i025.radikal.ru/1104/01/6682eb9cbb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15566"/>
            <a:ext cx="3009900" cy="34385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857884" y="2500312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2145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По  синему  небу плывут  об-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лака.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357290" y="2714626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286116" y="292894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432.jpg"/>
          <p:cNvPicPr>
            <a:picLocks noChangeAspect="1"/>
          </p:cNvPicPr>
          <p:nvPr/>
        </p:nvPicPr>
        <p:blipFill>
          <a:blip r:embed="rId2" cstate="print"/>
          <a:srcRect l="3125" r="3125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17412" name="Picture 4" descr="http://go3.imgsmail.ru/imgpreview?key=196048ae940efad&amp;mb=imgdb_preview_1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9622"/>
            <a:ext cx="1838325" cy="1971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go4.imgsmail.ru/imgpreview?key=4511983be90d7035&amp;mb=imgdb_preview_2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3478"/>
            <a:ext cx="7632848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357436"/>
            <a:ext cx="7143800" cy="1846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в  слове  один  слог, Не  дели  его,  дружок!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Слова из одного слога не переносятся.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o1.imgsmail.ru/imgpreview?key=70c71505a4c9399a&amp;mb=imgdb_preview_19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1630"/>
            <a:ext cx="4035636" cy="252028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000496" y="714362"/>
            <a:ext cx="4714908" cy="2714644"/>
          </a:xfrm>
          <a:prstGeom prst="cloudCallout">
            <a:avLst>
              <a:gd name="adj1" fmla="val -73184"/>
              <a:gd name="adj2" fmla="val 37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1428742"/>
            <a:ext cx="43577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как вы думаете,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ли ещё правила </a:t>
            </a:r>
          </a:p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переноса слов?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Правила работы в группе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071552"/>
            <a:ext cx="5829312" cy="3714776"/>
          </a:xfrm>
          <a:ln w="762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убедись, что в разговоре участвует каждый;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 спокойно и ясно;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говорить только по делу;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говорить  всем сразу;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обращаться друг к другу по имени.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357304"/>
            <a:ext cx="2571768" cy="2464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o4.imgsmail.ru/imgpreview?key=7baa8c1659df898&amp;mb=imgdb_preview_1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08912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500034" y="714362"/>
            <a:ext cx="8286808" cy="4429138"/>
          </a:xfrm>
          <a:prstGeom prst="horizontalScrol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1214428"/>
            <a:ext cx="7572428" cy="358388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Прочитать слова.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Обратить внимание на выделенные буквы.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Посмотреть, где стоит знак переноса.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Сделать вывод.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0"/>
            <a:ext cx="59584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 РАБОТЫ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2153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чик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14"/>
            <a:ext cx="821537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ка, 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</a:t>
            </a:r>
            <a:r>
              <a:rPr lang="ru-RU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й-</a:t>
            </a:r>
            <a:r>
              <a:rPr lang="ru-RU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571750"/>
            <a:ext cx="6715172" cy="1600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 знак и букву Й</a:t>
            </a:r>
          </a:p>
          <a:p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слога отрывать не смей.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472518" cy="20288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Буквы  Ь,Й нельзя отрывать от предыдущего слога.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928676"/>
            <a:ext cx="6715172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о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бед,        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 </a:t>
            </a: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714362"/>
            <a:ext cx="657229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бель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лини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071684"/>
            <a:ext cx="6000792" cy="28315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слове Аня слога два,               Переносить его нельзя.           Одну букву оторвёшь-                    И в ловушку попадешь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23860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 правило.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Одну букву нельзя оставлять на строчке или переносить на другую строку.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ultmult.ru/uploads/posts/2013-04/1364982318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9662"/>
            <a:ext cx="2880320" cy="3070755"/>
          </a:xfrm>
          <a:prstGeom prst="rect">
            <a:avLst/>
          </a:prstGeom>
          <a:noFill/>
        </p:spPr>
      </p:pic>
      <p:sp>
        <p:nvSpPr>
          <p:cNvPr id="88" name="Выноска-облако 87"/>
          <p:cNvSpPr/>
          <p:nvPr/>
        </p:nvSpPr>
        <p:spPr>
          <a:xfrm>
            <a:off x="1643042" y="214296"/>
            <a:ext cx="3786214" cy="1857388"/>
          </a:xfrm>
          <a:prstGeom prst="cloudCallout">
            <a:avLst>
              <a:gd name="adj1" fmla="val -37224"/>
              <a:gd name="adj2" fmla="val 69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 flipH="1">
            <a:off x="3214678" y="642924"/>
            <a:ext cx="1447800" cy="742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2" name="Text Box 78"/>
          <p:cNvSpPr txBox="1">
            <a:spLocks noChangeArrowheads="1"/>
          </p:cNvSpPr>
          <p:nvPr/>
        </p:nvSpPr>
        <p:spPr bwMode="auto">
          <a:xfrm>
            <a:off x="3857620" y="1000114"/>
            <a:ext cx="60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dirty="0">
                <a:solidFill>
                  <a:srgbClr val="FF0000"/>
                </a:solidFill>
                <a:latin typeface="Albertus Extra Bold" pitchFamily="34" charset="0"/>
              </a:rPr>
              <a:t>2</a:t>
            </a:r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2143108" y="357172"/>
            <a:ext cx="121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Е-два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89" name="Выноска-облако 88"/>
          <p:cNvSpPr/>
          <p:nvPr/>
        </p:nvSpPr>
        <p:spPr>
          <a:xfrm>
            <a:off x="4429124" y="2643188"/>
            <a:ext cx="3857652" cy="2000264"/>
          </a:xfrm>
          <a:prstGeom prst="cloudCallout">
            <a:avLst>
              <a:gd name="adj1" fmla="val -100882"/>
              <a:gd name="adj2" fmla="val -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Выноска-облако 89"/>
          <p:cNvSpPr/>
          <p:nvPr/>
        </p:nvSpPr>
        <p:spPr>
          <a:xfrm>
            <a:off x="5072034" y="857238"/>
            <a:ext cx="4071966" cy="1714512"/>
          </a:xfrm>
          <a:prstGeom prst="cloudCallout">
            <a:avLst>
              <a:gd name="adj1" fmla="val -113234"/>
              <a:gd name="adj2" fmla="val 7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5857884" y="785800"/>
            <a:ext cx="1981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у- 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Albertus Extra Bold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</a:rPr>
              <a:t>кол</a:t>
            </a:r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 flipH="1">
            <a:off x="6215074" y="3143254"/>
            <a:ext cx="1295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7786710" y="1428742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FF0000"/>
                </a:solidFill>
                <a:latin typeface="Albertus Extra Bold" pitchFamily="34" charset="0"/>
              </a:rPr>
              <a:t>1</a:t>
            </a:r>
          </a:p>
        </p:txBody>
      </p:sp>
      <p:sp>
        <p:nvSpPr>
          <p:cNvPr id="6227" name="Line 83"/>
          <p:cNvSpPr>
            <a:spLocks noChangeShapeType="1"/>
          </p:cNvSpPr>
          <p:nvPr/>
        </p:nvSpPr>
        <p:spPr bwMode="auto">
          <a:xfrm flipH="1">
            <a:off x="7072330" y="1071552"/>
            <a:ext cx="1214446" cy="8858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26" name="Text Box 82"/>
          <p:cNvSpPr txBox="1">
            <a:spLocks noChangeArrowheads="1"/>
          </p:cNvSpPr>
          <p:nvPr/>
        </p:nvSpPr>
        <p:spPr bwMode="auto">
          <a:xfrm>
            <a:off x="4929190" y="2928940"/>
            <a:ext cx="152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о-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latin typeface="Albertus Extra Bold" pitchFamily="34" charset="0"/>
              </a:rPr>
              <a:t>пять</a:t>
            </a:r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7000892" y="3357568"/>
            <a:ext cx="53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dirty="0">
                <a:solidFill>
                  <a:srgbClr val="FF0000"/>
                </a:solidFill>
                <a:latin typeface="Albertus Extra Bold" pitchFamily="34" charset="0"/>
              </a:rPr>
              <a:t>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6221" grpId="0" animBg="1"/>
      <p:bldP spid="6222" grpId="0"/>
      <p:bldP spid="6229" grpId="0"/>
      <p:bldP spid="89" grpId="0" animBg="1"/>
      <p:bldP spid="90" grpId="0" animBg="1"/>
      <p:bldP spid="6223" grpId="0"/>
      <p:bldP spid="6224" grpId="0" animBg="1"/>
      <p:bldP spid="6225" grpId="0"/>
      <p:bldP spid="6227" grpId="0" animBg="1"/>
      <p:bldP spid="6226" grpId="0"/>
      <p:bldP spid="62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982398"/>
          </a:xfrm>
        </p:spPr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85866"/>
            <a:ext cx="9144000" cy="3816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Задание:</a:t>
            </a:r>
            <a:r>
              <a:rPr lang="ru-RU" sz="3200" dirty="0" smtClean="0"/>
              <a:t> найти одушевлённые предметы;</a:t>
            </a:r>
          </a:p>
          <a:p>
            <a:pPr algn="ctr"/>
            <a:r>
              <a:rPr lang="ru-RU" sz="3200" dirty="0" smtClean="0"/>
              <a:t>1 вариант – выписать слова, которые нельзя делить;</a:t>
            </a:r>
          </a:p>
          <a:p>
            <a:pPr algn="ctr"/>
            <a:r>
              <a:rPr lang="ru-RU" sz="3200" dirty="0" smtClean="0"/>
              <a:t>2 вариант – выписать слова, разделить черточкой для переноса.</a:t>
            </a:r>
          </a:p>
          <a:p>
            <a:pPr algn="ctr"/>
            <a:r>
              <a:rPr lang="ru-RU" sz="3200" b="1" i="1" dirty="0" smtClean="0"/>
              <a:t>болото, оса, рак, жук, дуб, паук, пчела, жаба, пень. </a:t>
            </a:r>
            <a:endParaRPr lang="ru-RU" sz="32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14" descr="22"/>
          <p:cNvSpPr>
            <a:spLocks noChangeArrowheads="1" noChangeShapeType="1" noTextEdit="1"/>
          </p:cNvSpPr>
          <p:nvPr/>
        </p:nvSpPr>
        <p:spPr bwMode="auto">
          <a:xfrm>
            <a:off x="3571868" y="571486"/>
            <a:ext cx="4967287" cy="432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Образная рефлексия</a:t>
            </a:r>
          </a:p>
        </p:txBody>
      </p:sp>
      <p:sp>
        <p:nvSpPr>
          <p:cNvPr id="59398" name="Rectangle 18"/>
          <p:cNvSpPr>
            <a:spLocks noChangeArrowheads="1"/>
          </p:cNvSpPr>
          <p:nvPr/>
        </p:nvSpPr>
        <p:spPr bwMode="auto">
          <a:xfrm>
            <a:off x="2627314" y="1275160"/>
            <a:ext cx="6192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</p:txBody>
      </p:sp>
      <p:sp>
        <p:nvSpPr>
          <p:cNvPr id="59399" name="Rectangle 19"/>
          <p:cNvSpPr>
            <a:spLocks noChangeArrowheads="1"/>
          </p:cNvSpPr>
          <p:nvPr/>
        </p:nvSpPr>
        <p:spPr bwMode="auto">
          <a:xfrm>
            <a:off x="2627314" y="2518172"/>
            <a:ext cx="5959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Bookman Old Style" pitchFamily="18" charset="0"/>
              </a:rPr>
              <a:t>Вы считаете, что научились, но вам ещё нужна помощь.</a:t>
            </a:r>
          </a:p>
        </p:txBody>
      </p:sp>
      <p:sp>
        <p:nvSpPr>
          <p:cNvPr id="59400" name="Rectangle 20"/>
          <p:cNvSpPr>
            <a:spLocks noChangeArrowheads="1"/>
          </p:cNvSpPr>
          <p:nvPr/>
        </p:nvSpPr>
        <p:spPr bwMode="auto">
          <a:xfrm>
            <a:off x="2643188" y="3761185"/>
            <a:ext cx="592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Bookman Old Style" pitchFamily="18" charset="0"/>
              </a:rPr>
              <a:t>Вы считаете, что было трудно на уроке.</a:t>
            </a:r>
          </a:p>
        </p:txBody>
      </p:sp>
      <p:sp>
        <p:nvSpPr>
          <p:cNvPr id="9" name="Овал 8"/>
          <p:cNvSpPr/>
          <p:nvPr/>
        </p:nvSpPr>
        <p:spPr>
          <a:xfrm>
            <a:off x="857224" y="428610"/>
            <a:ext cx="1285884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24" y="1928808"/>
            <a:ext cx="1285884" cy="1285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3429006"/>
            <a:ext cx="1285884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29058" y="785800"/>
            <a:ext cx="1214446" cy="13573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08" y="500048"/>
            <a:ext cx="4643470" cy="193899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СЛОВАРНАЯ РАБОТА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go2.imgsmail.ru/imgpreview?key=51bd8b6743324df6&amp;mb=imgdb_preview_1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3478"/>
            <a:ext cx="8352928" cy="50200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1131590"/>
            <a:ext cx="4625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lbertus Extra Bold"/>
              </a:rPr>
              <a:t>Словарная работа</a:t>
            </a:r>
            <a:endParaRPr lang="ru-RU" sz="4000" dirty="0">
              <a:solidFill>
                <a:srgbClr val="FF0000"/>
              </a:solidFill>
              <a:latin typeface="Albertus Extra Bold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 rot="21186414">
            <a:off x="1394584" y="1703787"/>
            <a:ext cx="5832475" cy="972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853" name="WordArt 5"/>
          <p:cNvSpPr>
            <a:spLocks noChangeArrowheads="1" noChangeShapeType="1" noTextEdit="1"/>
          </p:cNvSpPr>
          <p:nvPr/>
        </p:nvSpPr>
        <p:spPr bwMode="auto">
          <a:xfrm rot="21218396">
            <a:off x="1882776" y="1166813"/>
            <a:ext cx="4786313" cy="1908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19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молодцы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06851" name="Picture 3" descr="SNOWBR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6357939" y="0"/>
            <a:ext cx="2528887" cy="2083594"/>
          </a:xfrm>
          <a:noFill/>
        </p:spPr>
      </p:pic>
      <p:pic>
        <p:nvPicPr>
          <p:cNvPr id="206850" name="Picture 2" descr="SNOWBR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8625"/>
            <a:ext cx="2413000" cy="2083594"/>
          </a:xfrm>
          <a:noFill/>
        </p:spPr>
      </p:pic>
      <p:pic>
        <p:nvPicPr>
          <p:cNvPr id="1028" name="Picture 4" descr="http://go4.imgsmail.ru/imgpreview?key=37779af53fb6b59&amp;mb=imgdb_preview_1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03798"/>
            <a:ext cx="1866900" cy="1952625"/>
          </a:xfrm>
          <a:prstGeom prst="rect">
            <a:avLst/>
          </a:prstGeom>
          <a:noFill/>
        </p:spPr>
      </p:pic>
      <p:pic>
        <p:nvPicPr>
          <p:cNvPr id="1030" name="Picture 6" descr="http://go4.imgsmail.ru/imgpreview?key=316aff787a2cff87&amp;mb=imgdb_preview_5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003798"/>
            <a:ext cx="1819275" cy="1990725"/>
          </a:xfrm>
          <a:prstGeom prst="rect">
            <a:avLst/>
          </a:prstGeom>
          <a:noFill/>
        </p:spPr>
      </p:pic>
      <p:pic>
        <p:nvPicPr>
          <p:cNvPr id="1032" name="Picture 8" descr="http://cs10544.vk.me/u36917497/124424218/x_f0c5e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003798"/>
            <a:ext cx="1456578" cy="1872208"/>
          </a:xfrm>
          <a:prstGeom prst="rect">
            <a:avLst/>
          </a:prstGeom>
          <a:noFill/>
        </p:spPr>
      </p:pic>
      <p:pic>
        <p:nvPicPr>
          <p:cNvPr id="1034" name="Picture 10" descr="http://go2.imgsmail.ru/imgpreview?key=383919d880bd232f&amp;mb=imgdb_preview_8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91830"/>
            <a:ext cx="2409825" cy="150495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2068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5" decel="100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85" decel="100000"/>
                                        <p:tgtEl>
                                          <p:spTgt spid="2068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animBg="1"/>
      <p:bldP spid="206851" grpId="0" build="p"/>
      <p:bldP spid="2068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6"/>
            <a:ext cx="8643998" cy="385765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В . РОНА      ЗА . Ц    </a:t>
            </a:r>
            <a:br>
              <a:rPr lang="ru-RU" sz="7200" dirty="0" smtClean="0">
                <a:solidFill>
                  <a:srgbClr val="0070C0"/>
                </a:solidFill>
              </a:rPr>
            </a:br>
            <a:r>
              <a:rPr lang="ru-RU" sz="7200" dirty="0" smtClean="0">
                <a:solidFill>
                  <a:srgbClr val="0070C0"/>
                </a:solidFill>
              </a:rPr>
              <a:t>В . Р . БЕЙ     П . ТУХ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50004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642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50004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1571618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572398" y="107075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786844" y="107075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287306" y="114219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143770" y="2142328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429654" y="221376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215868" y="2213766"/>
            <a:ext cx="128588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8674" name="Picture 2" descr="http://go1.imgsmail.ru/imgpreview?key=6396513ee612b081&amp;mb=imgdb_preview_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9782"/>
            <a:ext cx="1876425" cy="19335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643438" y="0"/>
            <a:ext cx="3571900" cy="15716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357422" y="500048"/>
            <a:ext cx="1928826" cy="78581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6286512" y="785800"/>
            <a:ext cx="2214578" cy="8572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2" name="Picture 4" descr="http://go1.imgsmail.ru/imgpreview?key=7bc59a61f5fb8adf&amp;mb=imgdb_preview_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55726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ПЛЫВУТ, НЕБУ, СИНЕМУ, ПО, ОБЛАКА</a:t>
            </a:r>
            <a:endParaRPr lang="ru-RU" sz="8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6"/>
            <a:ext cx="9144000" cy="3500462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ПО  СИНЕМУ  НЕБУ ПЛЫВУТ  ОБЛАКА</a:t>
            </a:r>
            <a:endParaRPr lang="ru-RU" sz="8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285720" y="214296"/>
            <a:ext cx="8572560" cy="1071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 синему  небу плывут об 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http://mobilewallpapers.narod.ru/nusha_velosi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75606"/>
            <a:ext cx="360040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84"/>
            <a:ext cx="8429684" cy="271464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00048"/>
            <a:ext cx="8262966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 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1916</TotalTime>
  <Words>338</Words>
  <Application>Microsoft Office PowerPoint</Application>
  <PresentationFormat>Экран (16:9)</PresentationFormat>
  <Paragraphs>75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Модульная</vt:lpstr>
      <vt:lpstr>УРОК РУССКОГО ЯЗЫКА 1 КЛАСС</vt:lpstr>
      <vt:lpstr>Слайд 2</vt:lpstr>
      <vt:lpstr>Слайд 3</vt:lpstr>
      <vt:lpstr>В . РОНА      ЗА . Ц     В . Р . БЕЙ     П . ТУХ </vt:lpstr>
      <vt:lpstr>Слайд 5</vt:lpstr>
      <vt:lpstr>ПЛЫВУТ, НЕБУ, СИНЕМУ, ПО, ОБЛАКА</vt:lpstr>
      <vt:lpstr>ПО  СИНЕМУ  НЕБУ ПЛЫВУТ  ОБЛАКА</vt:lpstr>
      <vt:lpstr>Слайд 8</vt:lpstr>
      <vt:lpstr>ПЕРЕНОС  СЛОВ </vt:lpstr>
      <vt:lpstr>ПЕРЕНОС  СЛОВ </vt:lpstr>
      <vt:lpstr>Слайд 11</vt:lpstr>
      <vt:lpstr>1 правило. Слово переносится по слогам. </vt:lpstr>
      <vt:lpstr>Слайд 13</vt:lpstr>
      <vt:lpstr>По  синему  небу плывут  об- лака.</vt:lpstr>
      <vt:lpstr>Слайд 15</vt:lpstr>
      <vt:lpstr>Слайд 16</vt:lpstr>
      <vt:lpstr>2 правило. Слова из одного слога не переносятся. </vt:lpstr>
      <vt:lpstr>Слайд 18</vt:lpstr>
      <vt:lpstr>Правила работы в группе</vt:lpstr>
      <vt:lpstr>Слайд 20</vt:lpstr>
      <vt:lpstr>Слайд 21</vt:lpstr>
      <vt:lpstr>Слайд 22</vt:lpstr>
      <vt:lpstr>3 правило. Буквы  Ь,Й нельзя отрывать от предыдущего слога.</vt:lpstr>
      <vt:lpstr>Слайд 24</vt:lpstr>
      <vt:lpstr>Слайд 25</vt:lpstr>
      <vt:lpstr>4 правило. Одну букву нельзя оставлять на строчке или переносить на другую строку.  </vt:lpstr>
      <vt:lpstr>Слайд 27</vt:lpstr>
      <vt:lpstr>РАБОТА В ПАРАХ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ШколаБурный</cp:lastModifiedBy>
  <cp:revision>196</cp:revision>
  <dcterms:created xsi:type="dcterms:W3CDTF">2009-07-24T22:36:39Z</dcterms:created>
  <dcterms:modified xsi:type="dcterms:W3CDTF">2015-05-20T09:38:56Z</dcterms:modified>
</cp:coreProperties>
</file>