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244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263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28435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6346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958869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0321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7164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706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675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3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141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829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14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614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940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792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74C88-6480-42C8-958A-67AB7B295B18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4E4CCF-A5BD-4FFD-AE35-390B298B7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539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7648"/>
            <a:ext cx="9144000" cy="1332079"/>
          </a:xfrm>
        </p:spPr>
        <p:txBody>
          <a:bodyPr/>
          <a:lstStyle/>
          <a:p>
            <a:pPr algn="ctr"/>
            <a:r>
              <a:rPr lang="ru-RU" b="1" dirty="0" smtClean="0"/>
              <a:t>Тема урока: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18406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Спинной мозг.</a:t>
            </a:r>
          </a:p>
          <a:p>
            <a:pPr algn="ctr"/>
            <a:r>
              <a:rPr lang="ru-RU" sz="4000" b="1" dirty="0" smtClean="0"/>
              <a:t>Строение нервной системы. 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57281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Цель урока: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Познакомиться со строением нервной системы и спинного мозга.</a:t>
            </a:r>
          </a:p>
          <a:p>
            <a:r>
              <a:rPr lang="ru-RU" sz="3200" dirty="0" smtClean="0"/>
              <a:t>Познакомиться с функцией спинного мозга. Узнать о взаимосвязи спинного и головного мозга.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00894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75981" y="863935"/>
            <a:ext cx="2677173" cy="5036533"/>
          </a:xfrm>
          <a:prstGeom prst="rect">
            <a:avLst/>
          </a:prstGeom>
          <a:noFill/>
          <a:ln>
            <a:noFill/>
          </a:ln>
          <a:extLst/>
        </p:spPr>
      </p:pic>
      <p:grpSp>
        <p:nvGrpSpPr>
          <p:cNvPr id="1026" name="Группа 1"/>
          <p:cNvGrpSpPr>
            <a:grpSpLocks/>
          </p:cNvGrpSpPr>
          <p:nvPr/>
        </p:nvGrpSpPr>
        <p:grpSpPr bwMode="auto">
          <a:xfrm>
            <a:off x="6307406" y="1369414"/>
            <a:ext cx="5208857" cy="3331982"/>
            <a:chOff x="0" y="0"/>
            <a:chExt cx="89545" cy="35242"/>
          </a:xfrm>
        </p:grpSpPr>
        <p:pic>
          <p:nvPicPr>
            <p:cNvPr id="7" name="Рисунок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430" y="0"/>
              <a:ext cx="45085" cy="35242"/>
            </a:xfrm>
            <a:prstGeom prst="rect">
              <a:avLst/>
            </a:prstGeom>
            <a:noFill/>
          </p:spPr>
        </p:pic>
        <p:grpSp>
          <p:nvGrpSpPr>
            <p:cNvPr id="12" name="Группа 12"/>
            <p:cNvGrpSpPr>
              <a:grpSpLocks/>
            </p:cNvGrpSpPr>
            <p:nvPr/>
          </p:nvGrpSpPr>
          <p:grpSpPr bwMode="auto">
            <a:xfrm>
              <a:off x="46736" y="20049"/>
              <a:ext cx="42809" cy="13609"/>
              <a:chOff x="46736" y="20050"/>
              <a:chExt cx="42815" cy="13618"/>
            </a:xfrm>
          </p:grpSpPr>
          <p:sp>
            <p:nvSpPr>
              <p:cNvPr id="13" name="Прямая соединительная линия 13"/>
              <p:cNvSpPr>
                <a:spLocks noChangeShapeType="1"/>
              </p:cNvSpPr>
              <p:nvPr/>
            </p:nvSpPr>
            <p:spPr bwMode="auto">
              <a:xfrm flipH="1" flipV="1">
                <a:off x="46736" y="20050"/>
                <a:ext cx="17274" cy="13200"/>
              </a:xfrm>
              <a:prstGeom prst="line">
                <a:avLst/>
              </a:prstGeom>
              <a:noFill/>
              <a:ln w="6350">
                <a:solidFill>
                  <a:srgbClr val="404040"/>
                </a:solidFill>
                <a:miter lim="800000"/>
                <a:headEnd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TextBox 8"/>
              <p:cNvSpPr txBox="1">
                <a:spLocks noChangeArrowheads="1"/>
              </p:cNvSpPr>
              <p:nvPr/>
            </p:nvSpPr>
            <p:spPr bwMode="auto">
              <a:xfrm>
                <a:off x="60885" y="33128"/>
                <a:ext cx="28666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серое вещество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" name="Группа 15"/>
            <p:cNvGrpSpPr>
              <a:grpSpLocks/>
            </p:cNvGrpSpPr>
            <p:nvPr/>
          </p:nvGrpSpPr>
          <p:grpSpPr bwMode="auto">
            <a:xfrm>
              <a:off x="0" y="8745"/>
              <a:ext cx="35512" cy="16067"/>
              <a:chOff x="0" y="8745"/>
              <a:chExt cx="35511" cy="16067"/>
            </a:xfrm>
          </p:grpSpPr>
          <p:sp>
            <p:nvSpPr>
              <p:cNvPr id="16" name="Прямая соединительная линия 16"/>
              <p:cNvSpPr>
                <a:spLocks noChangeShapeType="1"/>
              </p:cNvSpPr>
              <p:nvPr/>
            </p:nvSpPr>
            <p:spPr bwMode="auto">
              <a:xfrm>
                <a:off x="12858" y="12001"/>
                <a:ext cx="22653" cy="12812"/>
              </a:xfrm>
              <a:prstGeom prst="line">
                <a:avLst/>
              </a:prstGeom>
              <a:noFill/>
              <a:ln w="6350">
                <a:solidFill>
                  <a:srgbClr val="404040"/>
                </a:solidFill>
                <a:miter lim="800000"/>
                <a:headEnd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TextBox 12"/>
              <p:cNvSpPr txBox="1">
                <a:spLocks noChangeArrowheads="1"/>
              </p:cNvSpPr>
              <p:nvPr/>
            </p:nvSpPr>
            <p:spPr bwMode="auto">
              <a:xfrm>
                <a:off x="0" y="8745"/>
                <a:ext cx="30244" cy="2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белое вещество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5616"/>
          </a:xfrm>
        </p:spPr>
        <p:txBody>
          <a:bodyPr/>
          <a:lstStyle/>
          <a:p>
            <a:r>
              <a:rPr lang="ru-RU" dirty="0" smtClean="0"/>
              <a:t>Ответы на вопросы задания 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799" y="1239253"/>
            <a:ext cx="10034337" cy="541421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Спинной мозг располагается в </a:t>
            </a:r>
            <a:r>
              <a:rPr lang="ru-RU" b="1" u="sng" dirty="0"/>
              <a:t>позвоночном</a:t>
            </a:r>
            <a:r>
              <a:rPr lang="ru-RU" dirty="0"/>
              <a:t> канале.</a:t>
            </a:r>
          </a:p>
          <a:p>
            <a:pPr lvl="0"/>
            <a:r>
              <a:rPr lang="ru-RU" dirty="0"/>
              <a:t>Спинномозговая жидкость предохраняет от </a:t>
            </a:r>
            <a:r>
              <a:rPr lang="ru-RU" b="1" u="sng" dirty="0"/>
              <a:t>толчков</a:t>
            </a:r>
            <a:r>
              <a:rPr lang="ru-RU" dirty="0"/>
              <a:t> и </a:t>
            </a:r>
            <a:r>
              <a:rPr lang="ru-RU" b="1" u="sng" dirty="0"/>
              <a:t>сотрясений</a:t>
            </a:r>
            <a:r>
              <a:rPr lang="ru-RU" dirty="0"/>
              <a:t> при движении человека, и обеспечивает </a:t>
            </a:r>
            <a:r>
              <a:rPr lang="ru-RU" b="1" u="sng" dirty="0"/>
              <a:t>постоянство</a:t>
            </a:r>
            <a:r>
              <a:rPr lang="ru-RU" dirty="0"/>
              <a:t> внутренней среды.</a:t>
            </a:r>
          </a:p>
          <a:p>
            <a:pPr lvl="0"/>
            <a:r>
              <a:rPr lang="ru-RU" dirty="0"/>
              <a:t>Толщина спинного мозга составляет   </a:t>
            </a:r>
            <a:r>
              <a:rPr lang="ru-RU" b="1" u="sng" dirty="0"/>
              <a:t>1</a:t>
            </a:r>
            <a:r>
              <a:rPr lang="ru-RU" dirty="0"/>
              <a:t> сантиметр, а длина </a:t>
            </a:r>
            <a:r>
              <a:rPr lang="ru-RU" b="1" u="sng" dirty="0"/>
              <a:t>40-45 </a:t>
            </a:r>
            <a:r>
              <a:rPr lang="ru-RU" dirty="0"/>
              <a:t>сантиметров.</a:t>
            </a:r>
          </a:p>
          <a:p>
            <a:pPr lvl="0"/>
            <a:r>
              <a:rPr lang="ru-RU" dirty="0"/>
              <a:t>В верхней части спинной мозг переходит в </a:t>
            </a:r>
            <a:r>
              <a:rPr lang="ru-RU" b="1" u="sng" dirty="0"/>
              <a:t>головной мозг</a:t>
            </a:r>
            <a:r>
              <a:rPr lang="ru-RU" dirty="0"/>
              <a:t>, а в нижней заканчивается на уровне </a:t>
            </a:r>
            <a:r>
              <a:rPr lang="ru-RU" b="1" u="sng" dirty="0"/>
              <a:t>второго поясничного</a:t>
            </a:r>
            <a:r>
              <a:rPr lang="ru-RU" dirty="0"/>
              <a:t> позвонка.</a:t>
            </a:r>
          </a:p>
          <a:p>
            <a:pPr lvl="0"/>
            <a:r>
              <a:rPr lang="ru-RU" dirty="0"/>
              <a:t>Спинной мозг состоит из </a:t>
            </a:r>
            <a:r>
              <a:rPr lang="ru-RU" b="1" u="sng" dirty="0"/>
              <a:t>белого </a:t>
            </a:r>
            <a:r>
              <a:rPr lang="ru-RU" b="1" u="sng" dirty="0" smtClean="0"/>
              <a:t>и серого</a:t>
            </a:r>
            <a:r>
              <a:rPr lang="ru-RU" dirty="0" smtClean="0"/>
              <a:t> </a:t>
            </a:r>
            <a:r>
              <a:rPr lang="ru-RU" dirty="0"/>
              <a:t>веществ.</a:t>
            </a:r>
          </a:p>
          <a:p>
            <a:pPr lvl="0"/>
            <a:r>
              <a:rPr lang="ru-RU" dirty="0"/>
              <a:t>Вокруг центрального канала располагается </a:t>
            </a:r>
            <a:r>
              <a:rPr lang="ru-RU" b="1" u="sng" dirty="0"/>
              <a:t>серое</a:t>
            </a:r>
            <a:r>
              <a:rPr lang="ru-RU" dirty="0"/>
              <a:t> вещество, состоящее из </a:t>
            </a:r>
            <a:r>
              <a:rPr lang="ru-RU" b="1" u="sng" dirty="0"/>
              <a:t>тел</a:t>
            </a:r>
            <a:r>
              <a:rPr lang="ru-RU" dirty="0"/>
              <a:t> нейронов и их </a:t>
            </a:r>
            <a:r>
              <a:rPr lang="ru-RU" b="1" u="sng" dirty="0"/>
              <a:t>дендритов</a:t>
            </a:r>
            <a:r>
              <a:rPr lang="ru-RU" dirty="0"/>
              <a:t>_.</a:t>
            </a:r>
          </a:p>
          <a:p>
            <a:pPr lvl="0"/>
            <a:r>
              <a:rPr lang="ru-RU" dirty="0"/>
              <a:t>Спинной мозг выполняет две функции </a:t>
            </a:r>
            <a:r>
              <a:rPr lang="ru-RU" b="1" u="sng" dirty="0"/>
              <a:t>рефлекторную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b="1" u="sng" dirty="0" smtClean="0"/>
              <a:t>проводящую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/>
              <a:t>По восходящим волокнам сигналы переходят к </a:t>
            </a:r>
            <a:r>
              <a:rPr lang="ru-RU" b="1" u="sng" dirty="0"/>
              <a:t>головному</a:t>
            </a:r>
            <a:r>
              <a:rPr lang="ru-RU" dirty="0"/>
              <a:t> мозгу.</a:t>
            </a:r>
          </a:p>
          <a:p>
            <a:pPr lvl="0"/>
            <a:r>
              <a:rPr lang="ru-RU" dirty="0"/>
              <a:t>Центры спинного мозга работают под контролем </a:t>
            </a:r>
            <a:r>
              <a:rPr lang="ru-RU" b="1" u="sng" dirty="0"/>
              <a:t>головного мозга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При нарушении связи между спинным и головным мозгом наступает </a:t>
            </a:r>
            <a:r>
              <a:rPr lang="ru-RU" b="1" u="sng" dirty="0" smtClean="0"/>
              <a:t>шок.</a:t>
            </a:r>
            <a:endParaRPr lang="ru-RU" dirty="0"/>
          </a:p>
          <a:p>
            <a:pPr lvl="0"/>
            <a:r>
              <a:rPr lang="ru-RU" dirty="0"/>
              <a:t>Связь спинного мозга с головным не нарушена, если </a:t>
            </a:r>
            <a:r>
              <a:rPr lang="ru-RU" b="1" u="sng" dirty="0"/>
              <a:t>пошевелить </a:t>
            </a:r>
            <a:r>
              <a:rPr lang="ru-RU" dirty="0"/>
              <a:t>рукой или ногой.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672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09822" y="1052423"/>
            <a:ext cx="5361318" cy="4278701"/>
            <a:chOff x="0" y="0"/>
            <a:chExt cx="67542" cy="43005"/>
          </a:xfrm>
        </p:grpSpPr>
        <p:pic>
          <p:nvPicPr>
            <p:cNvPr id="19" name="Рисунок 19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8" y="0"/>
              <a:ext cx="35830" cy="43005"/>
            </a:xfrm>
            <a:prstGeom prst="rect">
              <a:avLst/>
            </a:prstGeom>
            <a:noFill/>
          </p:spPr>
        </p:pic>
        <p:grpSp>
          <p:nvGrpSpPr>
            <p:cNvPr id="20" name="Группа 20"/>
            <p:cNvGrpSpPr>
              <a:grpSpLocks/>
            </p:cNvGrpSpPr>
            <p:nvPr/>
          </p:nvGrpSpPr>
          <p:grpSpPr bwMode="auto">
            <a:xfrm>
              <a:off x="34607" y="8651"/>
              <a:ext cx="32242" cy="16469"/>
              <a:chOff x="34607" y="8651"/>
              <a:chExt cx="32234" cy="16463"/>
            </a:xfrm>
          </p:grpSpPr>
          <p:sp>
            <p:nvSpPr>
              <p:cNvPr id="21" name="Прямая соединительная линия 21"/>
              <p:cNvSpPr>
                <a:spLocks noChangeShapeType="1"/>
              </p:cNvSpPr>
              <p:nvPr/>
            </p:nvSpPr>
            <p:spPr bwMode="auto">
              <a:xfrm flipH="1" flipV="1">
                <a:off x="34607" y="8651"/>
                <a:ext cx="5507" cy="13426"/>
              </a:xfrm>
              <a:prstGeom prst="line">
                <a:avLst/>
              </a:prstGeom>
              <a:noFill/>
              <a:ln w="6350">
                <a:solidFill>
                  <a:srgbClr val="404040"/>
                </a:solidFill>
                <a:miter lim="800000"/>
                <a:headEnd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TextBox 7"/>
              <p:cNvSpPr txBox="1">
                <a:spLocks noChangeArrowheads="1"/>
              </p:cNvSpPr>
              <p:nvPr/>
            </p:nvSpPr>
            <p:spPr bwMode="auto">
              <a:xfrm>
                <a:off x="36597" y="22175"/>
                <a:ext cx="30245" cy="29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спинной мозг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" name="Группа 23"/>
            <p:cNvGrpSpPr>
              <a:grpSpLocks/>
            </p:cNvGrpSpPr>
            <p:nvPr/>
          </p:nvGrpSpPr>
          <p:grpSpPr bwMode="auto">
            <a:xfrm>
              <a:off x="32845" y="2920"/>
              <a:ext cx="34697" cy="9319"/>
              <a:chOff x="32845" y="2920"/>
              <a:chExt cx="34690" cy="9327"/>
            </a:xfrm>
          </p:grpSpPr>
          <p:sp>
            <p:nvSpPr>
              <p:cNvPr id="24" name="Прямая соединительная линия 24"/>
              <p:cNvSpPr>
                <a:spLocks noChangeShapeType="1"/>
              </p:cNvSpPr>
              <p:nvPr/>
            </p:nvSpPr>
            <p:spPr bwMode="auto">
              <a:xfrm flipH="1">
                <a:off x="32845" y="6829"/>
                <a:ext cx="12047" cy="5419"/>
              </a:xfrm>
              <a:prstGeom prst="line">
                <a:avLst/>
              </a:prstGeom>
              <a:noFill/>
              <a:ln w="6350">
                <a:solidFill>
                  <a:srgbClr val="404040"/>
                </a:solidFill>
                <a:miter lim="800000"/>
                <a:headEnd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TextBox 11"/>
              <p:cNvSpPr txBox="1">
                <a:spLocks noChangeArrowheads="1"/>
              </p:cNvSpPr>
              <p:nvPr/>
            </p:nvSpPr>
            <p:spPr bwMode="auto">
              <a:xfrm>
                <a:off x="37296" y="2920"/>
                <a:ext cx="30240" cy="29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исполнительный нерв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Группа 26"/>
            <p:cNvGrpSpPr>
              <a:grpSpLocks/>
            </p:cNvGrpSpPr>
            <p:nvPr/>
          </p:nvGrpSpPr>
          <p:grpSpPr bwMode="auto">
            <a:xfrm>
              <a:off x="0" y="3730"/>
              <a:ext cx="30238" cy="4588"/>
              <a:chOff x="0" y="3730"/>
              <a:chExt cx="30240" cy="4597"/>
            </a:xfrm>
          </p:grpSpPr>
          <p:sp>
            <p:nvSpPr>
              <p:cNvPr id="27" name="Прямая соединительная линия 27"/>
              <p:cNvSpPr>
                <a:spLocks noChangeShapeType="1"/>
              </p:cNvSpPr>
              <p:nvPr/>
            </p:nvSpPr>
            <p:spPr bwMode="auto">
              <a:xfrm>
                <a:off x="21241" y="7612"/>
                <a:ext cx="7557" cy="716"/>
              </a:xfrm>
              <a:prstGeom prst="line">
                <a:avLst/>
              </a:prstGeom>
              <a:noFill/>
              <a:ln w="6350">
                <a:solidFill>
                  <a:srgbClr val="404040"/>
                </a:solidFill>
                <a:miter lim="800000"/>
                <a:headEnd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TextBox 16"/>
              <p:cNvSpPr txBox="1">
                <a:spLocks noChangeArrowheads="1"/>
              </p:cNvSpPr>
              <p:nvPr/>
            </p:nvSpPr>
            <p:spPr bwMode="auto">
              <a:xfrm>
                <a:off x="0" y="3730"/>
                <a:ext cx="30240" cy="29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чувствительный нерв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083885" y="1171073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400" b="1" dirty="0" smtClean="0"/>
              <a:t>Спасибо за урок!  </a:t>
            </a:r>
          </a:p>
          <a:p>
            <a:pPr algn="ctr"/>
            <a:endParaRPr lang="ru-RU" sz="4400" b="1" dirty="0" smtClean="0"/>
          </a:p>
          <a:p>
            <a:pPr marL="0" indent="0" algn="ctr">
              <a:buNone/>
            </a:pPr>
            <a:r>
              <a:rPr lang="ru-RU" sz="16600" b="1" dirty="0"/>
              <a:t>☺</a:t>
            </a:r>
          </a:p>
        </p:txBody>
      </p:sp>
    </p:spTree>
    <p:extLst>
      <p:ext uri="{BB962C8B-B14F-4D97-AF65-F5344CB8AC3E}">
        <p14:creationId xmlns="" xmlns:p14="http://schemas.microsoft.com/office/powerpoint/2010/main" val="8137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189</Words>
  <Application>Microsoft Office PowerPoint</Application>
  <PresentationFormat>Произвольный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Тема урока:</vt:lpstr>
      <vt:lpstr>Цель урока:</vt:lpstr>
      <vt:lpstr>Слайд 3</vt:lpstr>
      <vt:lpstr>Ответы на вопросы задания №3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Любовь</dc:creator>
  <cp:lastModifiedBy>Жук К.И.</cp:lastModifiedBy>
  <cp:revision>7</cp:revision>
  <dcterms:created xsi:type="dcterms:W3CDTF">2018-03-04T16:08:06Z</dcterms:created>
  <dcterms:modified xsi:type="dcterms:W3CDTF">2018-05-18T05:36:24Z</dcterms:modified>
</cp:coreProperties>
</file>