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0" r:id="rId2"/>
    <p:sldId id="257" r:id="rId3"/>
    <p:sldId id="271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62ED46-502A-4F95-A508-E3FE2DEFF534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EFF7A9-D76F-40C0-A31C-3B076FD47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17AC-E484-4131-B865-3481D6E7A8CB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46B89-0197-4B02-9B1D-A7FD2BA508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17AC-E484-4131-B865-3481D6E7A8CB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46B89-0197-4B02-9B1D-A7FD2BA508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17AC-E484-4131-B865-3481D6E7A8CB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46B89-0197-4B02-9B1D-A7FD2BA508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17AC-E484-4131-B865-3481D6E7A8CB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46B89-0197-4B02-9B1D-A7FD2BA508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17AC-E484-4131-B865-3481D6E7A8CB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46B89-0197-4B02-9B1D-A7FD2BA508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17AC-E484-4131-B865-3481D6E7A8CB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46B89-0197-4B02-9B1D-A7FD2BA508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17AC-E484-4131-B865-3481D6E7A8CB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46B89-0197-4B02-9B1D-A7FD2BA508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17AC-E484-4131-B865-3481D6E7A8CB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46B89-0197-4B02-9B1D-A7FD2BA508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17AC-E484-4131-B865-3481D6E7A8CB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46B89-0197-4B02-9B1D-A7FD2BA508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17AC-E484-4131-B865-3481D6E7A8CB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46B89-0197-4B02-9B1D-A7FD2BA508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17AC-E484-4131-B865-3481D6E7A8CB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46B89-0197-4B02-9B1D-A7FD2BA508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317AC-E484-4131-B865-3481D6E7A8CB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46B89-0197-4B02-9B1D-A7FD2BA508B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designbuild-network.com/features/feature49798/feature49798-8.html" TargetMode="External"/><Relationship Id="rId3" Type="http://schemas.openxmlformats.org/officeDocument/2006/relationships/hyperlink" Target="http://xvatit.com/school/sch-online/compet/98581-paschalnie-tradicii.html" TargetMode="External"/><Relationship Id="rId7" Type="http://schemas.openxmlformats.org/officeDocument/2006/relationships/hyperlink" Target="http://lenagold.ru/fon/clipart/s/simb2.html" TargetMode="External"/><Relationship Id="rId2" Type="http://schemas.openxmlformats.org/officeDocument/2006/relationships/hyperlink" Target="http://pikabu.ru/story/on_tozhe_khochet_prazdnik_khellouin_78175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h-i-hudei.ru/fitnes/kak-pohudet-na-begovoi-dorojke.php" TargetMode="External"/><Relationship Id="rId5" Type="http://schemas.openxmlformats.org/officeDocument/2006/relationships/hyperlink" Target="http://sharamba.ru/" TargetMode="External"/><Relationship Id="rId10" Type="http://schemas.openxmlformats.org/officeDocument/2006/relationships/hyperlink" Target="http://ru.clipart.me/premium-sports-recreation/young-olympic-sports-men-holding-cup-celebrating-on-the-winners-podium-85842" TargetMode="External"/><Relationship Id="rId4" Type="http://schemas.openxmlformats.org/officeDocument/2006/relationships/hyperlink" Target="http://biology.ru/course/content/chapter6/section4/paragraph1/theory.html" TargetMode="External"/><Relationship Id="rId9" Type="http://schemas.openxmlformats.org/officeDocument/2006/relationships/hyperlink" Target="http://www.igrotime.ru/twister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27784" y="1844824"/>
            <a:ext cx="48245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b="1" i="1" dirty="0" smtClean="0"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Я знаю всё!</a:t>
            </a:r>
            <a:endParaRPr lang="ru-RU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Эссе на тему: </a:t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>«Когда я в зоопарке….»</a:t>
            </a:r>
            <a:endParaRPr lang="ru-RU" b="1" i="1" dirty="0">
              <a:solidFill>
                <a:srgbClr val="FF0000"/>
              </a:solidFill>
            </a:endParaRPr>
          </a:p>
        </p:txBody>
      </p:sp>
      <p:pic>
        <p:nvPicPr>
          <p:cNvPr id="18434" name="Picture 2" descr="http://i.mr7.ru/photos/2012/03/640x480_CQfb1qiA0yoasSKrP5b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1428736"/>
            <a:ext cx="609600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i="1" dirty="0" err="1" smtClean="0">
                <a:solidFill>
                  <a:srgbClr val="FF0000"/>
                </a:solidFill>
              </a:rPr>
              <a:t>Твистер</a:t>
            </a:r>
            <a:endParaRPr lang="ru-RU" sz="6600" b="1" i="1" dirty="0">
              <a:solidFill>
                <a:srgbClr val="FF0000"/>
              </a:solidFill>
            </a:endParaRPr>
          </a:p>
        </p:txBody>
      </p:sp>
      <p:pic>
        <p:nvPicPr>
          <p:cNvPr id="17412" name="Picture 4" descr="http://hotbegemot.ru/upload/iblock/f30/f306a371af387cdd032a9fa1ff18d29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1500174"/>
            <a:ext cx="4929222" cy="49292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FF0000"/>
                </a:solidFill>
              </a:rPr>
              <a:t>п</a:t>
            </a:r>
            <a:r>
              <a:rPr lang="ru-RU" b="1" i="1" dirty="0" smtClean="0">
                <a:solidFill>
                  <a:srgbClr val="FF0000"/>
                </a:solidFill>
              </a:rPr>
              <a:t>обедители получают – 5</a:t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>за второе место – 4 </a:t>
            </a:r>
            <a:endParaRPr lang="ru-RU" b="1" i="1" dirty="0">
              <a:solidFill>
                <a:srgbClr val="FF0000"/>
              </a:solidFill>
            </a:endParaRPr>
          </a:p>
        </p:txBody>
      </p:sp>
      <p:pic>
        <p:nvPicPr>
          <p:cNvPr id="16386" name="Picture 2" descr="http://51krsk.my1.ru/NEW_INFO/cb1a7222bc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1428736"/>
            <a:ext cx="5429288" cy="52341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Всем спасибо за внимание!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1746" name="Picture 2" descr="http://900igr.net/datas/okruzhajuschij-mir/Urok-ZHivotnye/0028-028-Spasibo-za-vnimani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Список использованной литературы: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55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b="1" dirty="0" err="1" smtClean="0">
                <a:solidFill>
                  <a:srgbClr val="FF0000"/>
                </a:solidFill>
              </a:rPr>
              <a:t>В.В.Латюшин</a:t>
            </a:r>
            <a:r>
              <a:rPr lang="ru-RU" b="1" dirty="0" smtClean="0">
                <a:solidFill>
                  <a:srgbClr val="FF0000"/>
                </a:solidFill>
              </a:rPr>
              <a:t>, В.А.Шапкин «Биология </a:t>
            </a:r>
            <a:r>
              <a:rPr lang="ru-RU" b="1" dirty="0" smtClean="0">
                <a:solidFill>
                  <a:srgbClr val="FF0000"/>
                </a:solidFill>
              </a:rPr>
              <a:t>животных. </a:t>
            </a:r>
            <a:r>
              <a:rPr lang="ru-RU" b="1" dirty="0" smtClean="0">
                <a:solidFill>
                  <a:srgbClr val="FF0000"/>
                </a:solidFill>
              </a:rPr>
              <a:t>7 класс» - Москва: Дрофа, 2004. – 304 с.</a:t>
            </a:r>
            <a:endParaRPr lang="ru-RU" dirty="0" smtClean="0">
              <a:solidFill>
                <a:srgbClr val="FF000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FF0000"/>
                </a:solidFill>
              </a:rPr>
              <a:t>Н.А.Артемьева «Контрольно – измерительные материалы, 7 класс»  - Москва:  «ВАКО»,  2012 г – 111 с</a:t>
            </a:r>
            <a:r>
              <a:rPr lang="ru-RU" b="1" dirty="0" smtClean="0">
                <a:solidFill>
                  <a:srgbClr val="FF0000"/>
                </a:solidFill>
              </a:rPr>
              <a:t>.;</a:t>
            </a:r>
          </a:p>
          <a:p>
            <a:pPr marL="514350" lvl="0" indent="-514350">
              <a:buFont typeface="+mj-lt"/>
              <a:buAutoNum type="arabicPeriod"/>
            </a:pPr>
            <a:endParaRPr lang="ru-RU" b="1" dirty="0" smtClean="0">
              <a:solidFill>
                <a:srgbClr val="FF0000"/>
              </a:solidFill>
            </a:endParaRPr>
          </a:p>
          <a:p>
            <a:pPr marL="514350" lvl="0" indent="-514350">
              <a:buNone/>
            </a:pPr>
            <a:r>
              <a:rPr lang="ru-RU" sz="5900" b="1" dirty="0" smtClean="0">
                <a:solidFill>
                  <a:srgbClr val="FF0000"/>
                </a:solidFill>
              </a:rPr>
              <a:t>Интернет-ресурсы:</a:t>
            </a:r>
            <a:endParaRPr lang="ru-RU" sz="5900" b="1" dirty="0" smtClean="0">
              <a:solidFill>
                <a:srgbClr val="FF000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hlinkClick r:id="rId2"/>
              </a:rPr>
              <a:t>http://pikabu.ru/story/on_tozhe_khochet_prazdnik_khellouin_781750</a:t>
            </a:r>
            <a:r>
              <a:rPr lang="ru-RU" dirty="0" smtClean="0"/>
              <a:t>;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hlinkClick r:id="rId3"/>
              </a:rPr>
              <a:t>http://xvatit.com/school/sch-online/compet/98581-paschalnie-tradicii.html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hlinkClick r:id="rId4"/>
              </a:rPr>
              <a:t>http://biology.ru/course/content/chapter6/section4/paragraph1/theory.html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hlinkClick r:id="rId5"/>
              </a:rPr>
              <a:t>http://sharamba.ru/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esh-i-hudei.ru/fitnes/kak-pohudet-na-begovoi-dorojke.php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hlinkClick r:id="rId7"/>
              </a:rPr>
              <a:t>http://lenagold.ru/fon/clipart/s/simb2.html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hlinkClick r:id="rId8"/>
              </a:rPr>
              <a:t>http://www.designbuild-network.com/features/feature49798/feature49798-8.html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hlinkClick r:id="rId9"/>
              </a:rPr>
              <a:t>http://www.igrotime.ru/twister.html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hlinkClick r:id="rId10"/>
              </a:rPr>
              <a:t>http://</a:t>
            </a:r>
            <a:r>
              <a:rPr lang="en-US" dirty="0" smtClean="0">
                <a:hlinkClick r:id="rId10"/>
              </a:rPr>
              <a:t>ru.clipart.me/premium-sports-recreation/young-olympic-sports-men-holding-cup-celebrating-on-the-winners-podium-85842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Лесенка</a:t>
            </a:r>
            <a:endParaRPr lang="ru-RU" b="1" i="1" dirty="0">
              <a:solidFill>
                <a:srgbClr val="FF0000"/>
              </a:solidFill>
            </a:endParaRPr>
          </a:p>
        </p:txBody>
      </p:sp>
      <p:pic>
        <p:nvPicPr>
          <p:cNvPr id="26626" name="Picture 2" descr="http://olatunjispeaks.com/wp-content/uploads/2013/07/goal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1571612"/>
            <a:ext cx="4762500" cy="476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764704"/>
            <a:ext cx="806489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ru-RU" sz="3200" b="1" dirty="0" smtClean="0">
                <a:solidFill>
                  <a:srgbClr val="FF0000"/>
                </a:solidFill>
              </a:rPr>
              <a:t>Из каких слоев состоит кожа у млекопитающих? </a:t>
            </a:r>
          </a:p>
          <a:p>
            <a:pPr marL="514350" indent="-514350">
              <a:buAutoNum type="arabicPeriod"/>
            </a:pPr>
            <a:r>
              <a:rPr lang="ru-RU" sz="3200" b="1" dirty="0" smtClean="0">
                <a:solidFill>
                  <a:srgbClr val="FF0000"/>
                </a:solidFill>
              </a:rPr>
              <a:t>Функции </a:t>
            </a:r>
            <a:r>
              <a:rPr lang="ru-RU" sz="3200" b="1" dirty="0" err="1" smtClean="0">
                <a:solidFill>
                  <a:srgbClr val="FF0000"/>
                </a:solidFill>
              </a:rPr>
              <a:t>хитинизированной</a:t>
            </a:r>
            <a:r>
              <a:rPr lang="ru-RU" sz="3200" b="1" dirty="0" smtClean="0">
                <a:solidFill>
                  <a:srgbClr val="FF0000"/>
                </a:solidFill>
              </a:rPr>
              <a:t> кутикулы? </a:t>
            </a:r>
          </a:p>
          <a:p>
            <a:pPr marL="514350" indent="-514350">
              <a:buAutoNum type="arabicPeriod"/>
            </a:pPr>
            <a:r>
              <a:rPr lang="ru-RU" sz="3200" b="1" dirty="0" smtClean="0">
                <a:solidFill>
                  <a:srgbClr val="FF0000"/>
                </a:solidFill>
              </a:rPr>
              <a:t>При помощи чего происходит движение амёбы?</a:t>
            </a:r>
          </a:p>
          <a:p>
            <a:pPr marL="514350" indent="-514350">
              <a:buAutoNum type="arabicPeriod"/>
            </a:pPr>
            <a:r>
              <a:rPr lang="ru-RU" sz="3200" b="1" dirty="0" smtClean="0">
                <a:solidFill>
                  <a:srgbClr val="FF0000"/>
                </a:solidFill>
              </a:rPr>
              <a:t>Назовите недостатки внешнего скелета. </a:t>
            </a:r>
          </a:p>
          <a:p>
            <a:pPr marL="514350" indent="-514350">
              <a:buAutoNum type="arabicPeriod"/>
            </a:pPr>
            <a:r>
              <a:rPr lang="ru-RU" sz="3200" b="1" dirty="0" smtClean="0">
                <a:solidFill>
                  <a:srgbClr val="FF0000"/>
                </a:solidFill>
              </a:rPr>
              <a:t>Как называется осевой скелет у ланцетника? </a:t>
            </a:r>
          </a:p>
          <a:p>
            <a:pPr marL="514350" indent="-514350">
              <a:buAutoNum type="arabicPeriod"/>
            </a:pPr>
            <a:r>
              <a:rPr lang="ru-RU" sz="3200" b="1" dirty="0" smtClean="0">
                <a:solidFill>
                  <a:srgbClr val="FF0000"/>
                </a:solidFill>
              </a:rPr>
              <a:t>Сколько отделов имеет позвоночник пресмыкающихся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7. Назовите </a:t>
            </a:r>
            <a:r>
              <a:rPr lang="ru-RU" b="1" dirty="0">
                <a:solidFill>
                  <a:srgbClr val="FF0000"/>
                </a:solidFill>
              </a:rPr>
              <a:t>кость, изображенную на слайде. </a:t>
            </a:r>
          </a:p>
        </p:txBody>
      </p:sp>
      <p:pic>
        <p:nvPicPr>
          <p:cNvPr id="24577" name="Picture 1" descr="C:\Documents and Settings\Администратор\Рабочий стол\дни образования\bcf380a6bacc4939a9320b3914e8f0ea.jpg"/>
          <p:cNvPicPr>
            <a:picLocks noChangeAspect="1" noChangeArrowheads="1"/>
          </p:cNvPicPr>
          <p:nvPr/>
        </p:nvPicPr>
        <p:blipFill>
          <a:blip r:embed="rId2" cstate="print"/>
          <a:srcRect l="10309" r="20619"/>
          <a:stretch>
            <a:fillRect/>
          </a:stretch>
        </p:blipFill>
        <p:spPr bwMode="auto">
          <a:xfrm>
            <a:off x="1928794" y="1468400"/>
            <a:ext cx="4786346" cy="538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8. Назовите </a:t>
            </a:r>
            <a:r>
              <a:rPr lang="ru-RU" b="1" dirty="0">
                <a:solidFill>
                  <a:srgbClr val="FF0000"/>
                </a:solidFill>
              </a:rPr>
              <a:t>количество шейных позвонков  у земноводных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3554" name="Picture 2" descr="http://festival.1september.ru/articles/557221/img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43050"/>
            <a:ext cx="9151112" cy="49292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Естественный отбор</a:t>
            </a:r>
            <a:endParaRPr lang="ru-RU" b="1" i="1" dirty="0">
              <a:solidFill>
                <a:srgbClr val="FF0000"/>
              </a:solidFill>
            </a:endParaRPr>
          </a:p>
        </p:txBody>
      </p:sp>
      <p:pic>
        <p:nvPicPr>
          <p:cNvPr id="22530" name="Picture 2" descr="http://bringflowers.com.ua/components/com_virtuemart/shop_image/product/_________________4cc9edd829dc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1000108"/>
            <a:ext cx="5619750" cy="56197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24744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4000" b="1" dirty="0" smtClean="0">
                <a:solidFill>
                  <a:srgbClr val="FF0000"/>
                </a:solidFill>
              </a:rPr>
              <a:t>Органы  </a:t>
            </a:r>
            <a:r>
              <a:rPr lang="ru-RU" sz="4000" b="1" dirty="0">
                <a:solidFill>
                  <a:srgbClr val="FF0000"/>
                </a:solidFill>
              </a:rPr>
              <a:t>дыхания у животных разных систематических групп. </a:t>
            </a:r>
            <a:endParaRPr lang="ru-RU" sz="4000" b="1" dirty="0" smtClean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r>
              <a:rPr lang="ru-RU" sz="4000" b="1" dirty="0">
                <a:solidFill>
                  <a:srgbClr val="FF0000"/>
                </a:solidFill>
              </a:rPr>
              <a:t>Органы кровообращения у животных разных систематических групп.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Бег с препятствиями </a:t>
            </a:r>
            <a:endParaRPr lang="ru-RU" b="1" i="1" dirty="0">
              <a:solidFill>
                <a:srgbClr val="FF0000"/>
              </a:solidFill>
            </a:endParaRPr>
          </a:p>
        </p:txBody>
      </p:sp>
      <p:pic>
        <p:nvPicPr>
          <p:cNvPr id="20482" name="Picture 2" descr="http://gaby.fachrul.com/img/gainweightfastd/image-weight-loss-exercise/gym-exercise-tips-on-daily-workout-for-weight-loss601-x-590-42-kb-jpeg-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1238249"/>
            <a:ext cx="5724525" cy="56197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 smtClean="0">
                <a:solidFill>
                  <a:srgbClr val="FF0000"/>
                </a:solidFill>
              </a:rPr>
              <a:t>Видеовопрос</a:t>
            </a:r>
            <a:r>
              <a:rPr lang="ru-RU" b="1" i="1" dirty="0" smtClean="0">
                <a:solidFill>
                  <a:srgbClr val="FFFF00"/>
                </a:solidFill>
              </a:rPr>
              <a:t> </a:t>
            </a:r>
            <a:endParaRPr lang="ru-RU" b="1" i="1" dirty="0">
              <a:solidFill>
                <a:srgbClr val="FFFF00"/>
              </a:solidFill>
            </a:endParaRPr>
          </a:p>
        </p:txBody>
      </p:sp>
      <p:pic>
        <p:nvPicPr>
          <p:cNvPr id="19460" name="Picture 4" descr="http://qvizz.com/pictures/kviz/QVizz_15_1362661370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428736"/>
            <a:ext cx="6524625" cy="48863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172</Words>
  <Application>Microsoft Office PowerPoint</Application>
  <PresentationFormat>Экран (4:3)</PresentationFormat>
  <Paragraphs>34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Лесенка</vt:lpstr>
      <vt:lpstr>Слайд 3</vt:lpstr>
      <vt:lpstr>7. Назовите кость, изображенную на слайде. </vt:lpstr>
      <vt:lpstr>8. Назовите количество шейных позвонков  у земноводных</vt:lpstr>
      <vt:lpstr>Естественный отбор</vt:lpstr>
      <vt:lpstr>Слайд 7</vt:lpstr>
      <vt:lpstr>Бег с препятствиями </vt:lpstr>
      <vt:lpstr>Видеовопрос </vt:lpstr>
      <vt:lpstr>Эссе на тему:  «Когда я в зоопарке….»</vt:lpstr>
      <vt:lpstr>Твистер</vt:lpstr>
      <vt:lpstr>победители получают – 5 за второе место – 4 </vt:lpstr>
      <vt:lpstr>Всем спасибо за внимание!</vt:lpstr>
      <vt:lpstr>Список использованной литературы:</vt:lpstr>
    </vt:vector>
  </TitlesOfParts>
  <Company>Юра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 знаю всё!</dc:title>
  <dc:creator>Юра</dc:creator>
  <cp:lastModifiedBy>jukki</cp:lastModifiedBy>
  <cp:revision>11</cp:revision>
  <dcterms:created xsi:type="dcterms:W3CDTF">2015-04-12T20:56:51Z</dcterms:created>
  <dcterms:modified xsi:type="dcterms:W3CDTF">2015-06-03T03:47:26Z</dcterms:modified>
</cp:coreProperties>
</file>