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2"/>
  </p:notesMasterIdLst>
  <p:sldIdLst>
    <p:sldId id="276" r:id="rId2"/>
    <p:sldId id="256" r:id="rId3"/>
    <p:sldId id="257" r:id="rId4"/>
    <p:sldId id="268" r:id="rId5"/>
    <p:sldId id="259" r:id="rId6"/>
    <p:sldId id="260" r:id="rId7"/>
    <p:sldId id="261" r:id="rId8"/>
    <p:sldId id="262" r:id="rId9"/>
    <p:sldId id="266" r:id="rId10"/>
    <p:sldId id="265" r:id="rId11"/>
    <p:sldId id="264" r:id="rId12"/>
    <p:sldId id="263" r:id="rId13"/>
    <p:sldId id="275" r:id="rId14"/>
    <p:sldId id="267" r:id="rId15"/>
    <p:sldId id="269" r:id="rId16"/>
    <p:sldId id="273" r:id="rId17"/>
    <p:sldId id="272" r:id="rId18"/>
    <p:sldId id="270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4DF5C-58F5-4743-91FA-7528E46B594F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BEA89-9B43-499C-84C4-8C2909D7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53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EA89-9B43-499C-84C4-8C2909D7418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40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ru-RU" sz="2400" b="1" dirty="0" smtClean="0">
                <a:solidFill>
                  <a:srgbClr val="0070C0"/>
                </a:solidFill>
              </a:rPr>
              <a:t>Руслан и Людмила» А.С.Пушкин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EA89-9B43-499C-84C4-8C2909D7418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55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EA89-9B43-499C-84C4-8C2909D7418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imatika.narod.ru/Book9.htm" TargetMode="External"/><Relationship Id="rId2" Type="http://schemas.openxmlformats.org/officeDocument/2006/relationships/hyperlink" Target="http://www.km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http://img0.liveinternet.ru/images/attach/c/1/59/319/59319861_aspushkins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КВН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«О математике литературным языком»</a:t>
            </a:r>
          </a:p>
          <a:p>
            <a:pPr algn="ctr">
              <a:buNone/>
            </a:pPr>
            <a:endParaRPr lang="ru-RU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10-11 классы</a:t>
            </a:r>
          </a:p>
          <a:p>
            <a:pPr algn="ctr">
              <a:buNone/>
            </a:pP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306" y="714356"/>
            <a:ext cx="4643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Михаил Васильевич Ломоносов был крупнейшим русским поэтом-просветителем 18 в.  В России Ломоносов стал создателем оды как жанра философского и высокого гражданского звучания. Свои научные мысли он нередко излагал поэтическим языком. Его философские оды были впоследствии высоко оценены А. С. Пушкиным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4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19288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3714752"/>
            <a:ext cx="78581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Ломоносов глубоко понимал значение математики для изучения других наук и для развития ума. Он неоднократно говорил о своих занятиях математикой. Получив поручение написать для обновляемого корпуса учебные программы по физике, химии и математике и обосновать необходимость их изучения, Ломоносов после подробного разговора о значении преподавания кадетам физики и химии, о математике пишет лишь одну фразу:        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</a:rPr>
              <a:t>А математику уже затем учить   следует, что она ум в порядок приводит”.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92867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Великие о математике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5" name="Group 211"/>
          <p:cNvGrpSpPr>
            <a:grpSpLocks/>
          </p:cNvGrpSpPr>
          <p:nvPr/>
        </p:nvGrpSpPr>
        <p:grpSpPr bwMode="auto">
          <a:xfrm>
            <a:off x="785786" y="1357298"/>
            <a:ext cx="1962150" cy="2698750"/>
            <a:chOff x="4080" y="480"/>
            <a:chExt cx="1236" cy="1700"/>
          </a:xfrm>
        </p:grpSpPr>
        <p:sp>
          <p:nvSpPr>
            <p:cNvPr id="6" name="Text Box 38"/>
            <p:cNvSpPr txBox="1">
              <a:spLocks noChangeArrowheads="1"/>
            </p:cNvSpPr>
            <p:nvPr/>
          </p:nvSpPr>
          <p:spPr bwMode="auto">
            <a:xfrm>
              <a:off x="4224" y="1968"/>
              <a:ext cx="79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dirty="0">
                  <a:latin typeface="Times New Roman" pitchFamily="18" charset="0"/>
                </a:rPr>
                <a:t>(1873-1924)</a:t>
              </a:r>
            </a:p>
          </p:txBody>
        </p:sp>
        <p:sp>
          <p:nvSpPr>
            <p:cNvPr id="7" name="Text Box 44"/>
            <p:cNvSpPr txBox="1">
              <a:spLocks noChangeArrowheads="1"/>
            </p:cNvSpPr>
            <p:nvPr/>
          </p:nvSpPr>
          <p:spPr bwMode="auto">
            <a:xfrm>
              <a:off x="4080" y="1824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/>
                <a:t>В.Я.Брюсов</a:t>
              </a:r>
            </a:p>
          </p:txBody>
        </p:sp>
        <p:grpSp>
          <p:nvGrpSpPr>
            <p:cNvPr id="8" name="Group 210"/>
            <p:cNvGrpSpPr>
              <a:grpSpLocks/>
            </p:cNvGrpSpPr>
            <p:nvPr/>
          </p:nvGrpSpPr>
          <p:grpSpPr bwMode="auto">
            <a:xfrm>
              <a:off x="4176" y="480"/>
              <a:ext cx="1008" cy="1104"/>
              <a:chOff x="3408" y="1824"/>
              <a:chExt cx="1008" cy="1104"/>
            </a:xfrm>
          </p:grpSpPr>
          <p:sp>
            <p:nvSpPr>
              <p:cNvPr id="10" name="Rectangle 207"/>
              <p:cNvSpPr>
                <a:spLocks noChangeArrowheads="1"/>
              </p:cNvSpPr>
              <p:nvPr/>
            </p:nvSpPr>
            <p:spPr bwMode="auto">
              <a:xfrm>
                <a:off x="3408" y="1872"/>
                <a:ext cx="912" cy="1008"/>
              </a:xfrm>
              <a:prstGeom prst="rect">
                <a:avLst/>
              </a:prstGeom>
              <a:solidFill>
                <a:srgbClr val="993366"/>
              </a:solidFill>
              <a:ln w="9525">
                <a:solidFill>
                  <a:srgbClr val="99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208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960" cy="1104"/>
              </a:xfrm>
              <a:prstGeom prst="rect">
                <a:avLst/>
              </a:prstGeom>
              <a:solidFill>
                <a:srgbClr val="800080">
                  <a:alpha val="59999"/>
                </a:srgbClr>
              </a:solidFill>
              <a:ln w="9525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9" name="Picture 37" descr="b_054i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000" r="8000"/>
            <a:stretch>
              <a:fillRect/>
            </a:stretch>
          </p:blipFill>
          <p:spPr bwMode="auto">
            <a:xfrm>
              <a:off x="4080" y="624"/>
              <a:ext cx="960" cy="1209"/>
            </a:xfrm>
            <a:prstGeom prst="rect">
              <a:avLst/>
            </a:prstGeom>
            <a:solidFill>
              <a:srgbClr val="008000"/>
            </a:solidFill>
            <a:effectLst>
              <a:outerShdw dist="28398" dir="20006097" algn="ctr" rotWithShape="0">
                <a:schemeClr val="accent2">
                  <a:alpha val="50000"/>
                </a:scheme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928926" y="1357298"/>
            <a:ext cx="56436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ja-JP" sz="2400" b="1" i="1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altLang="ja-JP" sz="2400" b="1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Видный представитель символизма в поэзии начала ХХ века    В. Я. Брюсов изучал статистические закономерности в произведениях поэзии. Он писал: “</a:t>
            </a:r>
            <a:r>
              <a:rPr lang="ru-RU" altLang="ja-JP" sz="2400" b="1" i="1" u="sng" dirty="0" smtClean="0">
                <a:solidFill>
                  <a:srgbClr val="FF0000"/>
                </a:solidFill>
                <a:latin typeface="Arial" charset="0"/>
              </a:rPr>
              <a:t>Математику как олицетворение рассудочности обычно противопоставляют поэзии, постигающей мир иными, не рассудочными средствами”.</a:t>
            </a:r>
            <a:r>
              <a:rPr lang="ru-RU" altLang="ja-JP" sz="2400" u="sng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ru-RU" sz="2400" u="sng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78579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Великие о математике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1500174"/>
            <a:ext cx="52149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Arial" charset="0"/>
              </a:rPr>
              <a:t>В библиотеке А.С. Пушкина имелись сочинения по теории вероятностей. Внимание к теории вероятностей связано по-видимому с тем глубоким интересом, который проявлял Пушкин к проблеме </a:t>
            </a:r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соотношения необходимости и случайности в историческом процессе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Сам </a:t>
            </a:r>
            <a:r>
              <a:rPr lang="ru-RU" sz="2000" dirty="0" smtClean="0">
                <a:latin typeface="Arial" charset="0"/>
              </a:rPr>
              <a:t>А.С.Пушкин был страстным игроком в карты. Возможно, что страсть Пушкина к картам являлась дополнительной причиной его повышенного интереса к этой науке.   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19" name="Picture 6" descr="scanimage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429132"/>
            <a:ext cx="2143140" cy="218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4" cstate="print"/>
          <a:srcRect l="2661" t="2222" b="4445"/>
          <a:stretch>
            <a:fillRect/>
          </a:stretch>
        </p:blipFill>
        <p:spPr bwMode="auto">
          <a:xfrm>
            <a:off x="357158" y="1285860"/>
            <a:ext cx="26558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7" t="2963" r="-406"/>
          <a:stretch>
            <a:fillRect/>
          </a:stretch>
        </p:blipFill>
        <p:spPr bwMode="auto">
          <a:xfrm>
            <a:off x="54328" y="908720"/>
            <a:ext cx="27670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5320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28" y="47251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Shonar Bangla" panose="020B0502040204020203" pitchFamily="34" charset="0"/>
              </a:rPr>
              <a:t>Портрет фантастического математика, написанный кистью Лермонтова, после Великой Октябрьской революции поступил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Shonar Bangla" panose="020B0502040204020203" pitchFamily="34" charset="0"/>
              </a:rPr>
              <a:t>в Пушкинский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Shonar Bangla" panose="020B0502040204020203" pitchFamily="34" charset="0"/>
              </a:rPr>
              <a:t>Дом Академии наук, где и хранится в настоящее время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Shonar Bangla" panose="020B0502040204020203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33633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Rage Italic" panose="03070502040507070304" pitchFamily="66" charset="0"/>
              </a:rPr>
              <a:t>Ему приснилось, что пришел какой-то математик и подсказал ему решение задачи. Он даже нарисовал портрет этого математика. Оказалось, что он очень похож на изобретателя логарифмов – шотландского математика Джона Непера (1550–1617).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0771" y="31536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М.В. Лермонтов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67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980728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поэтов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10 класс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Неземные – прямые</a:t>
            </a:r>
          </a:p>
          <a:p>
            <a:r>
              <a:rPr lang="ru-RU" dirty="0" smtClean="0"/>
              <a:t>Постоянство – пространство</a:t>
            </a:r>
          </a:p>
          <a:p>
            <a:r>
              <a:rPr lang="ru-RU" dirty="0" smtClean="0"/>
              <a:t>Евклид – вид</a:t>
            </a:r>
          </a:p>
          <a:p>
            <a:r>
              <a:rPr lang="ru-RU" dirty="0" smtClean="0"/>
              <a:t>Квадрат – рад, брат, сват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11 класс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Диагональ – печаль</a:t>
            </a:r>
          </a:p>
          <a:p>
            <a:r>
              <a:rPr lang="ru-RU" dirty="0" smtClean="0"/>
              <a:t>Синус – минус</a:t>
            </a:r>
          </a:p>
          <a:p>
            <a:r>
              <a:rPr lang="ru-RU" dirty="0" smtClean="0"/>
              <a:t>Делитель – мыслитель</a:t>
            </a:r>
            <a:r>
              <a:rPr lang="ru-RU" smtClean="0"/>
              <a:t>, целитель</a:t>
            </a:r>
            <a:endParaRPr lang="ru-RU" dirty="0" smtClean="0"/>
          </a:p>
          <a:p>
            <a:r>
              <a:rPr lang="ru-RU" dirty="0" smtClean="0"/>
              <a:t>Катет – хватит.</a:t>
            </a:r>
            <a:endParaRPr lang="ru-RU" dirty="0"/>
          </a:p>
        </p:txBody>
      </p:sp>
      <p:pic>
        <p:nvPicPr>
          <p:cNvPr id="12" name="Picture 5" descr="!cid_image0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5" y="714356"/>
            <a:ext cx="190501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Музыкальный ринг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00306"/>
            <a:ext cx="3000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j009574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348880"/>
            <a:ext cx="285032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7554" y="357166"/>
            <a:ext cx="53578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О Математике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Думы нездешней полна,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Чуть загрустив отчего-то,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Молча стоит у окна,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В мыслях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-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расчеты, расчеты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…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 Да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, математике надо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Мир постигать наш – и вот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Страсть отстраненного взгляда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В прорву пространства ведёт.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Пусть  ей взгрустнется немножко,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Жалобы не услыхать           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        Строгая, смотрит в окошко,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Сущее хочет познать.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27654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29256" y="5143512"/>
            <a:ext cx="350046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Михановский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dirty="0" smtClean="0"/>
              <a:t>- </a:t>
            </a: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советский писатель</a:t>
            </a:r>
            <a:r>
              <a:rPr lang="ru-RU" sz="2000" dirty="0" smtClean="0"/>
              <a:t>, прозаик, </a:t>
            </a:r>
            <a:r>
              <a:rPr lang="ru-RU" sz="2000" dirty="0" smtClean="0"/>
              <a:t>поэт</a:t>
            </a:r>
            <a:r>
              <a:rPr lang="ru-RU" sz="2000" dirty="0" smtClean="0"/>
              <a:t>, драматург.</a:t>
            </a:r>
          </a:p>
          <a:p>
            <a:pPr>
              <a:lnSpc>
                <a:spcPct val="90000"/>
              </a:lnSpc>
            </a:pPr>
            <a:endParaRPr lang="ru-RU" sz="1600" dirty="0" smtClean="0"/>
          </a:p>
        </p:txBody>
      </p:sp>
      <p:pic>
        <p:nvPicPr>
          <p:cNvPr id="1029" name="Picture 5" descr="Владимир Михан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357694"/>
            <a:ext cx="1643074" cy="2201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>Конкурс капитанов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Вопросы командам</a:t>
            </a:r>
          </a:p>
          <a:p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schita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14422"/>
            <a:ext cx="32263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/>
              <a:t>Н. П. Богданов-Бельский</a:t>
            </a:r>
          </a:p>
          <a:p>
            <a:pPr algn="ctr"/>
            <a:r>
              <a:rPr lang="ru-RU" altLang="ru-RU" b="1" dirty="0" smtClean="0"/>
              <a:t>«Устный счет»</a:t>
            </a:r>
            <a:endParaRPr lang="ru-RU" dirty="0"/>
          </a:p>
        </p:txBody>
      </p:sp>
      <p:pic>
        <p:nvPicPr>
          <p:cNvPr id="9" name="Picture 5" descr="antn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159000" cy="187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 математике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Софья Васильевна Ковалевская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(«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Офицер просвещения»)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«Это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наука, требующая наиболее фантазии, нельзя быть математиком, не будучи в то же время поэтом 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душе».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26114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Гимн математике</a:t>
            </a:r>
            <a:endParaRPr lang="ru-RU" b="1" dirty="0">
              <a:latin typeface="Batang" pitchFamily="18" charset="-127"/>
              <a:ea typeface="Batang" pitchFamily="18" charset="-127"/>
              <a:cs typeface="Arabic Typesetting" pitchFamily="66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28801"/>
            <a:ext cx="6088190" cy="522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«Мечтатели, </a:t>
            </a:r>
            <a:r>
              <a:rPr lang="ru-RU" sz="2400" b="1" i="1" dirty="0" err="1" smtClean="0">
                <a:solidFill>
                  <a:srgbClr val="000066"/>
                </a:solidFill>
                <a:latin typeface="Times New Roman" pitchFamily="18" charset="0"/>
              </a:rPr>
              <a:t>сибиллы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 и пророки,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Дорогами, запретными для мысли,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Проникли – вне сознания – далеко,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Туда, где светят царственные числа.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Предчувствие разоблачает тайны,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Проводником нелицемерным светит: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Едва откроется намек случайный,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Объемлет нас не предсказанный трепет…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Вам поклоняюсь, вас желаю, числа,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Свободные, бесплатные, как тени,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Вы радугой связующей повисли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К </a:t>
            </a:r>
            <a:r>
              <a:rPr lang="ru-RU" sz="2400" b="1" i="1" dirty="0" err="1" smtClean="0">
                <a:solidFill>
                  <a:srgbClr val="000066"/>
                </a:solidFill>
                <a:latin typeface="Times New Roman" pitchFamily="18" charset="0"/>
              </a:rPr>
              <a:t>раздумиям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 с вершины вдохновенья!»</a:t>
            </a:r>
          </a:p>
          <a:p>
            <a:pPr algn="r"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В.Брюсов</a:t>
            </a:r>
            <a:endParaRPr lang="ru-RU" sz="2400" b="1" i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" name="Picture 4" descr="1b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212976"/>
            <a:ext cx="206084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140968"/>
            <a:ext cx="6172200" cy="18943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«</a:t>
            </a:r>
            <a:r>
              <a:rPr lang="ru-RU" dirty="0" smtClean="0"/>
              <a:t>Математик должен быть в душе поэтом»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929198"/>
            <a:ext cx="7854696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С.В.Ковалевская,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smtClean="0"/>
              <a:t>член-корреспондент Российской академии наук.</a:t>
            </a:r>
            <a:endParaRPr lang="ru-RU" sz="2400" dirty="0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1071538" y="571480"/>
            <a:ext cx="2514600" cy="3159125"/>
            <a:chOff x="1872" y="1728"/>
            <a:chExt cx="1584" cy="1990"/>
          </a:xfrm>
        </p:grpSpPr>
        <p:pic>
          <p:nvPicPr>
            <p:cNvPr id="5" name="Picture 25" descr="Рисунок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4" y="1728"/>
              <a:ext cx="1092" cy="1132"/>
            </a:xfrm>
            <a:prstGeom prst="rect">
              <a:avLst/>
            </a:prstGeom>
            <a:noFill/>
            <a:effectLst>
              <a:outerShdw dist="45791" dir="2021404" algn="ctr" rotWithShape="0">
                <a:schemeClr val="bg2"/>
              </a:outerShdw>
            </a:effectLst>
          </p:spPr>
        </p:pic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872" y="1919"/>
              <a:ext cx="1440" cy="1672"/>
              <a:chOff x="4032" y="432"/>
              <a:chExt cx="1223" cy="1448"/>
            </a:xfrm>
          </p:grpSpPr>
          <p:sp>
            <p:nvSpPr>
              <p:cNvPr id="8" name="Rectangle 27"/>
              <p:cNvSpPr>
                <a:spLocks noChangeArrowheads="1"/>
              </p:cNvSpPr>
              <p:nvPr/>
            </p:nvSpPr>
            <p:spPr bwMode="auto">
              <a:xfrm>
                <a:off x="4032" y="1680"/>
                <a:ext cx="1125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С.В.Ковалевская</a:t>
                </a:r>
              </a:p>
            </p:txBody>
          </p:sp>
          <p:pic>
            <p:nvPicPr>
              <p:cNvPr id="9" name="Picture 28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76" y="432"/>
                <a:ext cx="1079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2200" y="3506"/>
              <a:ext cx="8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/>
                <a:t>(1850-1891)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01080" cy="621510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 </a:t>
            </a:r>
            <a:r>
              <a:rPr lang="ru-RU" sz="2700" dirty="0" smtClean="0">
                <a:latin typeface="+mn-lt"/>
              </a:rPr>
              <a:t>Литература</a:t>
            </a:r>
            <a:r>
              <a:rPr lang="ru-RU" sz="2700" dirty="0" smtClean="0">
                <a:latin typeface="+mn-lt"/>
              </a:rPr>
              <a:t>: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1. Ю</a:t>
            </a:r>
            <a:r>
              <a:rPr lang="ru-RU" sz="2400" dirty="0" smtClean="0">
                <a:latin typeface="+mn-lt"/>
              </a:rPr>
              <a:t>. Н</a:t>
            </a:r>
            <a:r>
              <a:rPr lang="ru-RU" sz="2400" dirty="0" smtClean="0">
                <a:latin typeface="+mn-lt"/>
              </a:rPr>
              <a:t>. Макарычев, Н</a:t>
            </a:r>
            <a:r>
              <a:rPr lang="ru-RU" sz="2400" dirty="0" smtClean="0">
                <a:latin typeface="+mn-lt"/>
              </a:rPr>
              <a:t>. Г</a:t>
            </a:r>
            <a:r>
              <a:rPr lang="ru-RU" sz="2400" dirty="0" smtClean="0">
                <a:latin typeface="+mn-lt"/>
              </a:rPr>
              <a:t>. </a:t>
            </a:r>
            <a:r>
              <a:rPr lang="ru-RU" sz="2400" dirty="0" err="1" smtClean="0">
                <a:latin typeface="+mn-lt"/>
              </a:rPr>
              <a:t>Миндюк</a:t>
            </a:r>
            <a:r>
              <a:rPr lang="ru-RU" sz="2400" dirty="0" smtClean="0">
                <a:latin typeface="+mn-lt"/>
              </a:rPr>
              <a:t> и др. Алгебра: учебник для 9 класса общеобразовательных учреждений. -  М: Просвещение, 2016 г</a:t>
            </a:r>
            <a:r>
              <a:rPr lang="ru-RU" sz="2400" dirty="0" smtClean="0">
                <a:latin typeface="+mn-lt"/>
              </a:rPr>
              <a:t>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2</a:t>
            </a:r>
            <a:r>
              <a:rPr lang="ru-RU" sz="2400" dirty="0" smtClean="0">
                <a:latin typeface="+mn-lt"/>
              </a:rPr>
              <a:t>.«Великие </a:t>
            </a:r>
            <a:r>
              <a:rPr lang="ru-RU" sz="2400" dirty="0" smtClean="0">
                <a:latin typeface="+mn-lt"/>
              </a:rPr>
              <a:t>жизни в математике</a:t>
            </a:r>
            <a:r>
              <a:rPr lang="ru-RU" sz="2400" dirty="0" smtClean="0">
                <a:latin typeface="+mn-lt"/>
              </a:rPr>
              <a:t>», </a:t>
            </a:r>
            <a:r>
              <a:rPr lang="ru-RU" sz="2400" dirty="0" smtClean="0">
                <a:latin typeface="+mn-lt"/>
              </a:rPr>
              <a:t>Б. А. </a:t>
            </a:r>
            <a:r>
              <a:rPr lang="ru-RU" sz="2400" dirty="0" err="1" smtClean="0">
                <a:latin typeface="+mn-lt"/>
              </a:rPr>
              <a:t>Кодемский</a:t>
            </a:r>
            <a:r>
              <a:rPr lang="ru-RU" sz="2400" dirty="0" smtClean="0">
                <a:latin typeface="+mn-lt"/>
              </a:rPr>
              <a:t> .- М:  Просвещение, 1995.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3. Большая энциклопедия «Кирилл и </a:t>
            </a:r>
            <a:r>
              <a:rPr lang="ru-RU" sz="2400" dirty="0" err="1" smtClean="0">
                <a:latin typeface="+mn-lt"/>
              </a:rPr>
              <a:t>Мефодий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»</a:t>
            </a:r>
            <a:r>
              <a:rPr lang="en-US" sz="2400" dirty="0" smtClean="0">
                <a:latin typeface="+mn-lt"/>
                <a:hlinkClick r:id="rId2"/>
              </a:rPr>
              <a:t> www.KM.ru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4. Ресурсы </a:t>
            </a:r>
            <a:r>
              <a:rPr lang="ru-RU" sz="2400" dirty="0" smtClean="0">
                <a:latin typeface="+mn-lt"/>
              </a:rPr>
              <a:t>Интернет:</a:t>
            </a:r>
            <a:br>
              <a:rPr lang="ru-RU" sz="2400" dirty="0" smtClean="0">
                <a:latin typeface="+mn-lt"/>
              </a:rPr>
            </a:br>
            <a:r>
              <a:rPr lang="en-US" sz="2400" dirty="0" smtClean="0">
                <a:latin typeface="+mn-lt"/>
                <a:hlinkClick r:id="rId3"/>
              </a:rPr>
              <a:t>http://</a:t>
            </a:r>
            <a:r>
              <a:rPr lang="en-US" sz="2400" dirty="0" smtClean="0">
                <a:latin typeface="+mn-lt"/>
                <a:hlinkClick r:id="rId3"/>
              </a:rPr>
              <a:t>www.zanimatika.narod.ru/Book9.htm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2015 год- год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    «Гуманитарные науки... только тогда будут удовлетворять человеческую мысль, когда в движении своём они встретятся с точными науками и пойдут с ними рядом...»    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               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А. П. Чехов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5476" name="Picture 4" descr="http://all-photo.ru/portret/photos/2582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1714512" cy="2449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696" y="620689"/>
            <a:ext cx="5976664" cy="5937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Разминка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Мы любим всё – и жар холодных чисел,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И дар божественных видений,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Нам внятно всё – и острый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</a:rPr>
              <a:t>гальский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 смысл, 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И сумрачный германский гений.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</a:rPr>
              <a:t>				А.А.Блок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7" name="Group 212"/>
          <p:cNvGrpSpPr>
            <a:grpSpLocks/>
          </p:cNvGrpSpPr>
          <p:nvPr/>
        </p:nvGrpSpPr>
        <p:grpSpPr bwMode="auto">
          <a:xfrm>
            <a:off x="6300192" y="3284120"/>
            <a:ext cx="2413248" cy="3313231"/>
            <a:chOff x="528" y="2304"/>
            <a:chExt cx="1248" cy="1844"/>
          </a:xfrm>
        </p:grpSpPr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672" y="3936"/>
              <a:ext cx="7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600">
                  <a:latin typeface="Times New Roman" panose="02020603050405020304" pitchFamily="18" charset="0"/>
                </a:rPr>
                <a:t>(1880-1921)</a:t>
              </a:r>
            </a:p>
          </p:txBody>
        </p:sp>
        <p:grpSp>
          <p:nvGrpSpPr>
            <p:cNvPr id="9" name="Group 206"/>
            <p:cNvGrpSpPr>
              <a:grpSpLocks/>
            </p:cNvGrpSpPr>
            <p:nvPr/>
          </p:nvGrpSpPr>
          <p:grpSpPr bwMode="auto">
            <a:xfrm>
              <a:off x="528" y="2304"/>
              <a:ext cx="1248" cy="1669"/>
              <a:chOff x="528" y="2304"/>
              <a:chExt cx="1248" cy="1669"/>
            </a:xfrm>
          </p:grpSpPr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672" y="2304"/>
                <a:ext cx="1104" cy="1008"/>
                <a:chOff x="672" y="2304"/>
                <a:chExt cx="1104" cy="1008"/>
              </a:xfrm>
            </p:grpSpPr>
            <p:sp>
              <p:nvSpPr>
                <p:cNvPr id="14" name="Rectangle 53"/>
                <p:cNvSpPr>
                  <a:spLocks noChangeArrowheads="1"/>
                </p:cNvSpPr>
                <p:nvPr/>
              </p:nvSpPr>
              <p:spPr bwMode="auto">
                <a:xfrm>
                  <a:off x="672" y="2400"/>
                  <a:ext cx="1056" cy="912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" name="Rectangle 54"/>
                <p:cNvSpPr>
                  <a:spLocks noChangeArrowheads="1"/>
                </p:cNvSpPr>
                <p:nvPr/>
              </p:nvSpPr>
              <p:spPr bwMode="auto">
                <a:xfrm>
                  <a:off x="720" y="2304"/>
                  <a:ext cx="1056" cy="960"/>
                </a:xfrm>
                <a:prstGeom prst="rect">
                  <a:avLst/>
                </a:prstGeom>
                <a:solidFill>
                  <a:srgbClr val="00FF00">
                    <a:alpha val="29019"/>
                  </a:srgbClr>
                </a:solidFill>
                <a:ln w="9525">
                  <a:solidFill>
                    <a:srgbClr val="99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528" y="2496"/>
                <a:ext cx="1056" cy="1477"/>
                <a:chOff x="4080" y="1920"/>
                <a:chExt cx="1296" cy="1723"/>
              </a:xfrm>
            </p:grpSpPr>
            <p:pic>
              <p:nvPicPr>
                <p:cNvPr id="12" name="Picture 40" descr="Блок">
                  <a:hlinkClick r:id="" action="ppaction://noaction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080" y="1920"/>
                  <a:ext cx="1294" cy="1440"/>
                </a:xfrm>
                <a:prstGeom prst="rect">
                  <a:avLst/>
                </a:prstGeom>
                <a:noFill/>
                <a:effectLst>
                  <a:outerShdw dist="12700" algn="ctr" rotWithShape="0">
                    <a:srgbClr val="00FF99">
                      <a:alpha val="50000"/>
                    </a:srgbClr>
                  </a:outerShdw>
                </a:effectLst>
              </p:spPr>
            </p:pic>
            <p:sp>
              <p:nvSpPr>
                <p:cNvPr id="1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321" y="3360"/>
                  <a:ext cx="1055" cy="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ru-RU" b="1"/>
                    <a:t>А.А. Блок</a:t>
                  </a:r>
                  <a:r>
                    <a:rPr lang="ru-RU" sz="1900">
                      <a:latin typeface="Times New Roman" panose="02020603050405020304" pitchFamily="18" charset="0"/>
                    </a:rPr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6223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Представить литературное творчество одного из великих математиков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12" name="Picture 57" descr="Omar-2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1727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Лобачевский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71810"/>
            <a:ext cx="1868487" cy="1981200"/>
          </a:xfrm>
          <a:prstGeom prst="rect">
            <a:avLst/>
          </a:prstGeom>
          <a:noFill/>
          <a:effectLst>
            <a:outerShdw dist="25400" algn="ctr" rotWithShape="0">
              <a:srgbClr val="3399FF">
                <a:alpha val="50000"/>
              </a:srgbClr>
            </a:outerShdw>
          </a:effectLst>
        </p:spPr>
      </p:pic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6143636" y="3000372"/>
            <a:ext cx="1928826" cy="2643206"/>
            <a:chOff x="432" y="2400"/>
            <a:chExt cx="1296" cy="1815"/>
          </a:xfrm>
        </p:grpSpPr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432" y="2400"/>
              <a:ext cx="1296" cy="1659"/>
              <a:chOff x="432" y="2400"/>
              <a:chExt cx="1296" cy="1659"/>
            </a:xfrm>
          </p:grpSpPr>
          <p:pic>
            <p:nvPicPr>
              <p:cNvPr id="18" name="Picture 32" descr="Рисунок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4" y="2400"/>
                <a:ext cx="1104" cy="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432" y="2541"/>
                <a:ext cx="1152" cy="1518"/>
                <a:chOff x="144" y="2496"/>
                <a:chExt cx="1116" cy="1472"/>
              </a:xfrm>
            </p:grpSpPr>
            <p:sp>
              <p:nvSpPr>
                <p:cNvPr id="20" name="Rectangle 34"/>
                <p:cNvSpPr>
                  <a:spLocks noChangeArrowheads="1"/>
                </p:cNvSpPr>
                <p:nvPr/>
              </p:nvSpPr>
              <p:spPr bwMode="auto">
                <a:xfrm>
                  <a:off x="144" y="3744"/>
                  <a:ext cx="962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b="1" dirty="0"/>
                    <a:t>Рене Декарт</a:t>
                  </a:r>
                </a:p>
              </p:txBody>
            </p:sp>
            <p:pic>
              <p:nvPicPr>
                <p:cNvPr id="21" name="Picture 35">
                  <a:hlinkClick r:id="" action="ppaction://noaction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44" y="2496"/>
                  <a:ext cx="1116" cy="1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432" y="3984"/>
              <a:ext cx="9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600"/>
                <a:t>  (1596-1650)</a:t>
              </a:r>
              <a:r>
                <a:rPr lang="ru-RU"/>
                <a:t> 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28596" y="5643578"/>
            <a:ext cx="231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(ок.1048 - после 1122)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0034" y="5286388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Омар Хайям</a:t>
            </a:r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564357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</a:rPr>
              <a:t>(1792-1856)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57554" y="5143512"/>
            <a:ext cx="202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Н.И Лобачевский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19288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3071802" y="285728"/>
            <a:ext cx="2514600" cy="3159125"/>
            <a:chOff x="1872" y="1728"/>
            <a:chExt cx="1584" cy="1990"/>
          </a:xfrm>
        </p:grpSpPr>
        <p:pic>
          <p:nvPicPr>
            <p:cNvPr id="16" name="Picture 25" descr="Рисунок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4" y="1728"/>
              <a:ext cx="1092" cy="1132"/>
            </a:xfrm>
            <a:prstGeom prst="rect">
              <a:avLst/>
            </a:prstGeom>
            <a:noFill/>
            <a:effectLst>
              <a:outerShdw dist="45791" dir="2021404" algn="ctr" rotWithShape="0">
                <a:schemeClr val="bg2"/>
              </a:outerShdw>
            </a:effectLst>
          </p:spPr>
        </p:pic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1872" y="1919"/>
              <a:ext cx="1440" cy="1672"/>
              <a:chOff x="4032" y="432"/>
              <a:chExt cx="1223" cy="1448"/>
            </a:xfrm>
          </p:grpSpPr>
          <p:sp>
            <p:nvSpPr>
              <p:cNvPr id="19" name="Rectangle 27"/>
              <p:cNvSpPr>
                <a:spLocks noChangeArrowheads="1"/>
              </p:cNvSpPr>
              <p:nvPr/>
            </p:nvSpPr>
            <p:spPr bwMode="auto">
              <a:xfrm>
                <a:off x="4032" y="1680"/>
                <a:ext cx="1125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b="1" dirty="0" smtClean="0"/>
                  <a:t>С.В.Ковалевская</a:t>
                </a:r>
                <a:endParaRPr lang="ru-RU" b="1" dirty="0"/>
              </a:p>
            </p:txBody>
          </p:sp>
          <p:pic>
            <p:nvPicPr>
              <p:cNvPr id="20" name="Picture 28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76" y="432"/>
                <a:ext cx="1079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2200" y="3506"/>
              <a:ext cx="8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/>
                <a:t>(1850-1891)</a:t>
              </a:r>
            </a:p>
          </p:txBody>
        </p:sp>
      </p:grpSp>
      <p:pic>
        <p:nvPicPr>
          <p:cNvPr id="21" name="Рисунок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357298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000232" y="4143380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Настоящий ученый, он тоже поэт,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Вечно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жаждущий знать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 предвидеть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Кто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сказал, что в науке поэзии нет?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Нужно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только понять и увидеть!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3929066"/>
            <a:ext cx="22942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Пьер Ферма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(1601-1665)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429000"/>
            <a:ext cx="32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Ломоносов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(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1711–1765)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Решение задач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84156"/>
            <a:ext cx="7829576" cy="5473844"/>
          </a:xfrm>
        </p:spPr>
        <p:txBody>
          <a:bodyPr>
            <a:normAutofit/>
          </a:bodyPr>
          <a:lstStyle/>
          <a:p>
            <a:r>
              <a:rPr lang="ru-RU" alt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1. Н.А. Некрасов </a:t>
            </a:r>
            <a:br>
              <a:rPr lang="ru-RU" alt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« Дедушка </a:t>
            </a:r>
            <a:r>
              <a:rPr lang="ru-RU" altLang="ru-RU" sz="3200" b="1" i="1" dirty="0" err="1" smtClean="0">
                <a:solidFill>
                  <a:srgbClr val="C00000"/>
                </a:solidFill>
                <a:latin typeface="Times New Roman" pitchFamily="18" charset="0"/>
              </a:rPr>
              <a:t>Мазай</a:t>
            </a:r>
            <a:r>
              <a:rPr lang="ru-RU" alt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 и зайцы»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kumimoji="1" lang="ru-RU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 </a:t>
            </a:r>
            <a:r>
              <a:rPr kumimoji="1" lang="ru-RU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Вижу один островок небольшой-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kumimoji="1" lang="ru-RU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Зайцы на нем </a:t>
            </a:r>
            <a:r>
              <a:rPr kumimoji="1" lang="ru-RU" sz="24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собралися</a:t>
            </a:r>
            <a:r>
              <a:rPr kumimoji="1" lang="ru-RU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гурьбой.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kumimoji="1" lang="ru-RU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каждой минутой вода подбиралась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kumimoji="1" lang="ru-RU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 бедным зверькам; уж под ними осталось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kumimoji="1" lang="ru-RU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Меньше аршина земли в ширину,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kumimoji="1" lang="ru-RU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Меньше сажени в длину».</a:t>
            </a:r>
          </a:p>
          <a:p>
            <a:r>
              <a:rPr lang="ru-RU" altLang="ru-RU" i="1" dirty="0" smtClean="0">
                <a:latin typeface="Times New Roman" pitchFamily="18" charset="0"/>
              </a:rPr>
              <a:t>а = 1 аршин =72см,    в = 1 сажень =216см.</a:t>
            </a:r>
          </a:p>
          <a:p>
            <a:r>
              <a:rPr lang="ru-RU" i="1" dirty="0" smtClean="0">
                <a:latin typeface="Times New Roman" pitchFamily="18" charset="0"/>
              </a:rPr>
              <a:t>Вопрос: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</a:rPr>
              <a:t>Велик ли островок?</a:t>
            </a:r>
          </a:p>
          <a:p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Перевести в кв. метры и округлить до сотых.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022" y="764704"/>
            <a:ext cx="296261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1/59/319/59319861_aspushkin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4282" y="3522746"/>
            <a:ext cx="4010025" cy="31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071942"/>
            <a:ext cx="4583456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21442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«Руслан и Людмила» А.С.Пушкин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Найдите относительную частоту появления в данном тексте буквы «м» (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ответ округлите до тысячных)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544" y="4071942"/>
            <a:ext cx="4583456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5"/>
          <p:cNvPicPr>
            <a:picLocks noChangeAspect="1" noChangeArrowheads="1"/>
          </p:cNvPicPr>
          <p:nvPr/>
        </p:nvPicPr>
        <p:blipFill>
          <a:blip r:embed="rId2" cstate="print"/>
          <a:srcRect l="2222" t="2963"/>
          <a:stretch>
            <a:fillRect/>
          </a:stretch>
        </p:blipFill>
        <p:spPr bwMode="auto">
          <a:xfrm>
            <a:off x="357190" y="1476909"/>
            <a:ext cx="3143240" cy="305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1142984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Омар Хайям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18573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Одним из крупнейших математиков, который был замечательным поэтом, является Омар Хайям.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Омар Хайям завершил построение геометрической теории кубических уравнений.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Параллельно с занятиями наукой Хайям создавал свои четверостишия (“Рубаи”).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7148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«То, что судьба тебе решила дать,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Нельзя ни увеличить, ни отнять.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Заботься не о том, чем не владеешь,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А от того, что есть, свободным стать.»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705603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Великие о математике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546</TotalTime>
  <Words>616</Words>
  <Application>Microsoft Office PowerPoint</Application>
  <PresentationFormat>Экран (4:3)</PresentationFormat>
  <Paragraphs>111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КВН</vt:lpstr>
      <vt:lpstr>«Математик должен быть в душе поэтом»</vt:lpstr>
      <vt:lpstr>2015 год- год литературы</vt:lpstr>
      <vt:lpstr>Разминка</vt:lpstr>
      <vt:lpstr>ДОМАШНЕЕ ЗАДАНИЕ</vt:lpstr>
      <vt:lpstr>Слайд 6</vt:lpstr>
      <vt:lpstr>Решение задач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Музыкальный ринг</vt:lpstr>
      <vt:lpstr>Слайд 16</vt:lpstr>
      <vt:lpstr>Конкурс капитанов</vt:lpstr>
      <vt:lpstr>О математике</vt:lpstr>
      <vt:lpstr>Гимн математике</vt:lpstr>
      <vt:lpstr> Литература: 1. Ю. Н. Макарычев, Н. Г. Миндюк и др. Алгебра: учебник для 9 класса общеобразовательных учреждений. -  М: Просвещение, 2016 г.  2.«Великие жизни в математике», Б. А. Кодемский .- М:  Просвещение, 1995.    3. Большая энциклопедия «Кирилл и Мефодий » www.KM.ru  4. Ресурсы Интернет: http://www.zanimatika.narod.ru/Book9.htm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«Математик должен быть в душе поэтом»</dc:title>
  <dc:creator>User</dc:creator>
  <cp:lastModifiedBy>Жук К.И.</cp:lastModifiedBy>
  <cp:revision>83</cp:revision>
  <dcterms:created xsi:type="dcterms:W3CDTF">2015-04-27T13:42:40Z</dcterms:created>
  <dcterms:modified xsi:type="dcterms:W3CDTF">2016-10-04T05:42:36Z</dcterms:modified>
</cp:coreProperties>
</file>