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1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27118-4D2A-45EC-AFE2-D9E0625663D0}" type="datetimeFigureOut">
              <a:rPr lang="ru-RU" smtClean="0"/>
              <a:pPr/>
              <a:t>20.11.2016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A3E8-7C36-4674-849C-7ACDED3C4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8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/273-1-0-954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1%8E%20%D0%B3%D1%80%D0%B0%D0%BC%D0%BE%D1%82%D0%B5&amp;noreask=1&amp;pos=60&amp;rpt=simage&amp;lr=113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iu_RuGL1H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bliqueBottomLeft"/>
            <a:lightRig rig="threePt" dir="t"/>
          </a:scene3d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286116" y="4357694"/>
            <a:ext cx="47863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i="1" dirty="0">
                <a:solidFill>
                  <a:srgbClr val="FF0000"/>
                </a:solidFill>
              </a:rPr>
              <a:t>Автор</a:t>
            </a:r>
            <a:r>
              <a:rPr lang="ru-RU" b="1" i="1" dirty="0" smtClean="0">
                <a:solidFill>
                  <a:srgbClr val="FF0000"/>
                </a:solidFill>
              </a:rPr>
              <a:t>: учитель </a:t>
            </a:r>
            <a:r>
              <a:rPr lang="ru-RU" b="1" i="1" dirty="0">
                <a:solidFill>
                  <a:srgbClr val="FF0000"/>
                </a:solidFill>
              </a:rPr>
              <a:t>начальных классов</a:t>
            </a:r>
          </a:p>
          <a:p>
            <a:pPr algn="r"/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МБОУ «Туринская средняя школа» </a:t>
            </a:r>
            <a:endParaRPr lang="ru-RU" b="1" i="1" dirty="0">
              <a:solidFill>
                <a:srgbClr val="FF0000"/>
              </a:solidFill>
            </a:endParaRPr>
          </a:p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>Протасова Ольга Петровна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857232"/>
            <a:ext cx="7215238" cy="2726591"/>
          </a:xfrm>
          <a:prstGeom prst="ellipse">
            <a:avLst/>
          </a:prstGeom>
          <a:noFill/>
          <a:ln w="76200">
            <a:noFill/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ЛИЧНАЯ КАРТОЧКА УЧЕНИКА К УРОКУ ОБУЧЕНИЯ ГРАМОТЕ</a:t>
            </a: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Азбука\67e3646a601e8c6cad7d5a533ee343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111"/>
          <p:cNvSpPr>
            <a:spLocks noChangeArrowheads="1"/>
          </p:cNvSpPr>
          <p:nvPr/>
        </p:nvSpPr>
        <p:spPr bwMode="auto">
          <a:xfrm>
            <a:off x="0" y="12144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Э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285720" y="785794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1785918" y="785794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3357554" y="714356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4786314" y="714356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6072198" y="785794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7786710" y="714356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Rectangle 113"/>
          <p:cNvSpPr>
            <a:spLocks noChangeArrowheads="1"/>
          </p:cNvSpPr>
          <p:nvPr/>
        </p:nvSpPr>
        <p:spPr bwMode="auto">
          <a:xfrm>
            <a:off x="714348" y="2071678"/>
            <a:ext cx="70723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Ё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ё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05"/>
          <p:cNvSpPr>
            <a:spLocks noChangeArrowheads="1"/>
          </p:cNvSpPr>
          <p:nvPr/>
        </p:nvSpPr>
        <p:spPr bwMode="auto">
          <a:xfrm>
            <a:off x="785786" y="192880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Rectangle 105"/>
          <p:cNvSpPr>
            <a:spLocks noChangeArrowheads="1"/>
          </p:cNvSpPr>
          <p:nvPr/>
        </p:nvSpPr>
        <p:spPr bwMode="auto">
          <a:xfrm>
            <a:off x="1071538" y="1928802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Rectangle 105"/>
          <p:cNvSpPr>
            <a:spLocks noChangeArrowheads="1"/>
          </p:cNvSpPr>
          <p:nvPr/>
        </p:nvSpPr>
        <p:spPr bwMode="auto">
          <a:xfrm>
            <a:off x="5929322" y="192880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6215074" y="1928802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Rectangle 115"/>
          <p:cNvSpPr>
            <a:spLocks noChangeArrowheads="1"/>
          </p:cNvSpPr>
          <p:nvPr/>
        </p:nvSpPr>
        <p:spPr bwMode="auto">
          <a:xfrm>
            <a:off x="357158" y="3357562"/>
            <a:ext cx="807249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Г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Ж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З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05"/>
          <p:cNvSpPr>
            <a:spLocks noChangeArrowheads="1"/>
          </p:cNvSpPr>
          <p:nvPr/>
        </p:nvSpPr>
        <p:spPr bwMode="auto">
          <a:xfrm>
            <a:off x="714348" y="3214686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Rectangle 105"/>
          <p:cNvSpPr>
            <a:spLocks noChangeArrowheads="1"/>
          </p:cNvSpPr>
          <p:nvPr/>
        </p:nvSpPr>
        <p:spPr bwMode="auto">
          <a:xfrm>
            <a:off x="1000100" y="3214686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Rectangle 105"/>
          <p:cNvSpPr>
            <a:spLocks noChangeArrowheads="1"/>
          </p:cNvSpPr>
          <p:nvPr/>
        </p:nvSpPr>
        <p:spPr bwMode="auto">
          <a:xfrm>
            <a:off x="1857356" y="3143248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Rectangle 105"/>
          <p:cNvSpPr>
            <a:spLocks noChangeArrowheads="1"/>
          </p:cNvSpPr>
          <p:nvPr/>
        </p:nvSpPr>
        <p:spPr bwMode="auto">
          <a:xfrm>
            <a:off x="2214546" y="3143248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" name="Rectangle 105"/>
          <p:cNvSpPr>
            <a:spLocks noChangeArrowheads="1"/>
          </p:cNvSpPr>
          <p:nvPr/>
        </p:nvSpPr>
        <p:spPr bwMode="auto">
          <a:xfrm>
            <a:off x="3428992" y="3214686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Rectangle 105"/>
          <p:cNvSpPr>
            <a:spLocks noChangeArrowheads="1"/>
          </p:cNvSpPr>
          <p:nvPr/>
        </p:nvSpPr>
        <p:spPr bwMode="auto">
          <a:xfrm>
            <a:off x="3714744" y="3214686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Rectangle 105"/>
          <p:cNvSpPr>
            <a:spLocks noChangeArrowheads="1"/>
          </p:cNvSpPr>
          <p:nvPr/>
        </p:nvSpPr>
        <p:spPr bwMode="auto">
          <a:xfrm>
            <a:off x="4929190" y="3214686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Rectangle 105"/>
          <p:cNvSpPr>
            <a:spLocks noChangeArrowheads="1"/>
          </p:cNvSpPr>
          <p:nvPr/>
        </p:nvSpPr>
        <p:spPr bwMode="auto">
          <a:xfrm>
            <a:off x="6500826" y="3214686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Rectangle 105"/>
          <p:cNvSpPr>
            <a:spLocks noChangeArrowheads="1"/>
          </p:cNvSpPr>
          <p:nvPr/>
        </p:nvSpPr>
        <p:spPr bwMode="auto">
          <a:xfrm>
            <a:off x="6858016" y="3214686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Rectangle 105"/>
          <p:cNvSpPr>
            <a:spLocks noChangeArrowheads="1"/>
          </p:cNvSpPr>
          <p:nvPr/>
        </p:nvSpPr>
        <p:spPr bwMode="auto">
          <a:xfrm>
            <a:off x="8072462" y="3214686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Rectangle 105"/>
          <p:cNvSpPr>
            <a:spLocks noChangeArrowheads="1"/>
          </p:cNvSpPr>
          <p:nvPr/>
        </p:nvSpPr>
        <p:spPr bwMode="auto">
          <a:xfrm>
            <a:off x="8429652" y="3214686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Rectangle 117"/>
          <p:cNvSpPr>
            <a:spLocks noChangeArrowheads="1"/>
          </p:cNvSpPr>
          <p:nvPr/>
        </p:nvSpPr>
        <p:spPr bwMode="auto">
          <a:xfrm>
            <a:off x="357158" y="4214818"/>
            <a:ext cx="821537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Ф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Ш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105"/>
          <p:cNvSpPr>
            <a:spLocks noChangeArrowheads="1"/>
          </p:cNvSpPr>
          <p:nvPr/>
        </p:nvSpPr>
        <p:spPr bwMode="auto">
          <a:xfrm>
            <a:off x="785786" y="407194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Rectangle 105"/>
          <p:cNvSpPr>
            <a:spLocks noChangeArrowheads="1"/>
          </p:cNvSpPr>
          <p:nvPr/>
        </p:nvSpPr>
        <p:spPr bwMode="auto">
          <a:xfrm>
            <a:off x="1071538" y="407194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Rectangle 105"/>
          <p:cNvSpPr>
            <a:spLocks noChangeArrowheads="1"/>
          </p:cNvSpPr>
          <p:nvPr/>
        </p:nvSpPr>
        <p:spPr bwMode="auto">
          <a:xfrm>
            <a:off x="1835696" y="407707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3500430" y="407194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Rectangle 105"/>
          <p:cNvSpPr>
            <a:spLocks noChangeArrowheads="1"/>
          </p:cNvSpPr>
          <p:nvPr/>
        </p:nvSpPr>
        <p:spPr bwMode="auto">
          <a:xfrm>
            <a:off x="3786182" y="407194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3" name="Rectangle 105"/>
          <p:cNvSpPr>
            <a:spLocks noChangeArrowheads="1"/>
          </p:cNvSpPr>
          <p:nvPr/>
        </p:nvSpPr>
        <p:spPr bwMode="auto">
          <a:xfrm>
            <a:off x="5072066" y="407194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Rectangle 105"/>
          <p:cNvSpPr>
            <a:spLocks noChangeArrowheads="1"/>
          </p:cNvSpPr>
          <p:nvPr/>
        </p:nvSpPr>
        <p:spPr bwMode="auto">
          <a:xfrm>
            <a:off x="6572264" y="407194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Rectangle 105"/>
          <p:cNvSpPr>
            <a:spLocks noChangeArrowheads="1"/>
          </p:cNvSpPr>
          <p:nvPr/>
        </p:nvSpPr>
        <p:spPr bwMode="auto">
          <a:xfrm>
            <a:off x="6858016" y="407194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6" name="Rectangle 105"/>
          <p:cNvSpPr>
            <a:spLocks noChangeArrowheads="1"/>
          </p:cNvSpPr>
          <p:nvPr/>
        </p:nvSpPr>
        <p:spPr bwMode="auto">
          <a:xfrm>
            <a:off x="8143900" y="407194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8388424" y="407707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5" name="AutoShape 2"/>
          <p:cNvCxnSpPr>
            <a:cxnSpLocks noChangeShapeType="1"/>
          </p:cNvCxnSpPr>
          <p:nvPr/>
        </p:nvCxnSpPr>
        <p:spPr bwMode="auto">
          <a:xfrm>
            <a:off x="500034" y="3786190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6" name="AutoShape 3"/>
          <p:cNvCxnSpPr>
            <a:cxnSpLocks noChangeShapeType="1"/>
          </p:cNvCxnSpPr>
          <p:nvPr/>
        </p:nvCxnSpPr>
        <p:spPr bwMode="auto">
          <a:xfrm>
            <a:off x="3275856" y="3789040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7" name="AutoShape 4"/>
          <p:cNvCxnSpPr>
            <a:cxnSpLocks noChangeShapeType="1"/>
          </p:cNvCxnSpPr>
          <p:nvPr/>
        </p:nvCxnSpPr>
        <p:spPr bwMode="auto">
          <a:xfrm>
            <a:off x="6357950" y="3786190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88" name="AutoShape 5"/>
          <p:cNvCxnSpPr>
            <a:cxnSpLocks noChangeShapeType="1"/>
          </p:cNvCxnSpPr>
          <p:nvPr/>
        </p:nvCxnSpPr>
        <p:spPr bwMode="auto">
          <a:xfrm>
            <a:off x="7929586" y="3786190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9" name="Rectangle 119"/>
          <p:cNvSpPr>
            <a:spLocks noChangeArrowheads="1"/>
          </p:cNvSpPr>
          <p:nvPr/>
        </p:nvSpPr>
        <p:spPr bwMode="auto">
          <a:xfrm>
            <a:off x="714348" y="5286388"/>
            <a:ext cx="785818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Н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Р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Ц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105"/>
          <p:cNvSpPr>
            <a:spLocks noChangeArrowheads="1"/>
          </p:cNvSpPr>
          <p:nvPr/>
        </p:nvSpPr>
        <p:spPr bwMode="auto">
          <a:xfrm>
            <a:off x="857224" y="514351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1" name="Rectangle 105"/>
          <p:cNvSpPr>
            <a:spLocks noChangeArrowheads="1"/>
          </p:cNvSpPr>
          <p:nvPr/>
        </p:nvSpPr>
        <p:spPr bwMode="auto">
          <a:xfrm>
            <a:off x="1142976" y="514351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" name="Rectangle 105"/>
          <p:cNvSpPr>
            <a:spLocks noChangeArrowheads="1"/>
          </p:cNvSpPr>
          <p:nvPr/>
        </p:nvSpPr>
        <p:spPr bwMode="auto">
          <a:xfrm>
            <a:off x="2000232" y="514351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2357422" y="514351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Rectangle 105"/>
          <p:cNvSpPr>
            <a:spLocks noChangeArrowheads="1"/>
          </p:cNvSpPr>
          <p:nvPr/>
        </p:nvSpPr>
        <p:spPr bwMode="auto">
          <a:xfrm>
            <a:off x="3500430" y="514351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5" name="Rectangle 105"/>
          <p:cNvSpPr>
            <a:spLocks noChangeArrowheads="1"/>
          </p:cNvSpPr>
          <p:nvPr/>
        </p:nvSpPr>
        <p:spPr bwMode="auto">
          <a:xfrm>
            <a:off x="3786182" y="514351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6" name="Rectangle 105"/>
          <p:cNvSpPr>
            <a:spLocks noChangeArrowheads="1"/>
          </p:cNvSpPr>
          <p:nvPr/>
        </p:nvSpPr>
        <p:spPr bwMode="auto">
          <a:xfrm>
            <a:off x="4714876" y="514351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" name="Rectangle 105"/>
          <p:cNvSpPr>
            <a:spLocks noChangeArrowheads="1"/>
          </p:cNvSpPr>
          <p:nvPr/>
        </p:nvSpPr>
        <p:spPr bwMode="auto">
          <a:xfrm>
            <a:off x="5000628" y="514351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" name="Rectangle 121"/>
          <p:cNvSpPr>
            <a:spLocks noChangeArrowheads="1"/>
          </p:cNvSpPr>
          <p:nvPr/>
        </p:nvSpPr>
        <p:spPr bwMode="auto">
          <a:xfrm>
            <a:off x="755576" y="6057781"/>
            <a:ext cx="692948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Щ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Ч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ъ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Рисунок 98" descr="6DE4286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16" t="22066" r="35586" b="8054"/>
          <a:stretch>
            <a:fillRect/>
          </a:stretch>
        </p:blipFill>
        <p:spPr bwMode="auto">
          <a:xfrm>
            <a:off x="683568" y="548680"/>
            <a:ext cx="658174" cy="71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Рисунок 99" descr="3B01A7D9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924" r="56066"/>
          <a:stretch>
            <a:fillRect/>
          </a:stretch>
        </p:blipFill>
        <p:spPr bwMode="auto">
          <a:xfrm>
            <a:off x="6516216" y="548680"/>
            <a:ext cx="658800" cy="7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Рисунок 100" descr="3B01A7D9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601" t="63236" r="20102"/>
          <a:stretch>
            <a:fillRect/>
          </a:stretch>
        </p:blipFill>
        <p:spPr bwMode="auto">
          <a:xfrm>
            <a:off x="7020272" y="908720"/>
            <a:ext cx="576064" cy="35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Рисунок 101" descr="C2FB304F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309" r="41344"/>
          <a:stretch>
            <a:fillRect/>
          </a:stretch>
        </p:blipFill>
        <p:spPr bwMode="auto">
          <a:xfrm>
            <a:off x="2195736" y="548680"/>
            <a:ext cx="658800" cy="71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Рисунок 102" descr="DCEFE5F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685" t="60809" r="13137"/>
          <a:stretch>
            <a:fillRect/>
          </a:stretch>
        </p:blipFill>
        <p:spPr bwMode="auto">
          <a:xfrm>
            <a:off x="5148064" y="908720"/>
            <a:ext cx="586792" cy="35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Рисунок 103" descr="B3B7EE04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706"/>
          <a:stretch>
            <a:fillRect/>
          </a:stretch>
        </p:blipFill>
        <p:spPr bwMode="auto">
          <a:xfrm>
            <a:off x="3779912" y="764704"/>
            <a:ext cx="658800" cy="71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Рисунок 104" descr="C26FC06"/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312" r="29272"/>
          <a:stretch>
            <a:fillRect/>
          </a:stretch>
        </p:blipFill>
        <p:spPr bwMode="auto">
          <a:xfrm>
            <a:off x="3995936" y="5085184"/>
            <a:ext cx="658800" cy="64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Рисунок 105" descr="29B99240"/>
          <p:cNvPicPr/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871" r="59142"/>
          <a:stretch>
            <a:fillRect/>
          </a:stretch>
        </p:blipFill>
        <p:spPr bwMode="auto">
          <a:xfrm>
            <a:off x="7020272" y="3933056"/>
            <a:ext cx="394418" cy="71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Рисунок 106" descr="29B99240"/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623" t="54281" r="23771"/>
          <a:stretch>
            <a:fillRect/>
          </a:stretch>
        </p:blipFill>
        <p:spPr bwMode="auto">
          <a:xfrm>
            <a:off x="7308304" y="4221088"/>
            <a:ext cx="306954" cy="41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Рисунок 63" descr="56F1ED41"/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888" r="34809"/>
          <a:stretch>
            <a:fillRect/>
          </a:stretch>
        </p:blipFill>
        <p:spPr bwMode="auto">
          <a:xfrm>
            <a:off x="8244408" y="4365104"/>
            <a:ext cx="543100" cy="30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Рисунок 64" descr="56F1ED41"/>
          <p:cNvPicPr/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329" t="47664" r="2182" b="-19189"/>
          <a:stretch>
            <a:fillRect/>
          </a:stretch>
        </p:blipFill>
        <p:spPr bwMode="auto">
          <a:xfrm>
            <a:off x="8676456" y="4509120"/>
            <a:ext cx="323528" cy="22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Рисунок 65" descr="423C4D4"/>
          <p:cNvPicPr/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638" r="49761"/>
          <a:stretch>
            <a:fillRect/>
          </a:stretch>
        </p:blipFill>
        <p:spPr bwMode="auto">
          <a:xfrm>
            <a:off x="3923928" y="4005064"/>
            <a:ext cx="334633" cy="64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Рисунок 66" descr="423C4D4"/>
          <p:cNvPicPr/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2439" t="59036" r="18735" b="-7229"/>
          <a:stretch>
            <a:fillRect/>
          </a:stretch>
        </p:blipFill>
        <p:spPr bwMode="auto">
          <a:xfrm>
            <a:off x="4211960" y="4365104"/>
            <a:ext cx="258793" cy="34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Рисунок 70" descr="C07D43B4"/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286" r="38459"/>
          <a:stretch>
            <a:fillRect/>
          </a:stretch>
        </p:blipFill>
        <p:spPr bwMode="auto">
          <a:xfrm>
            <a:off x="1403648" y="5157192"/>
            <a:ext cx="412271" cy="592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Рисунок 71" descr="C07D43B4"/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506" t="62651" r="8007"/>
          <a:stretch>
            <a:fillRect/>
          </a:stretch>
        </p:blipFill>
        <p:spPr bwMode="auto">
          <a:xfrm>
            <a:off x="1691680" y="5517232"/>
            <a:ext cx="291501" cy="26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Рисунок 77" descr="5F33327B"/>
          <p:cNvPicPr/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2530" r="-4188" b="-13253"/>
          <a:stretch>
            <a:fillRect/>
          </a:stretch>
        </p:blipFill>
        <p:spPr bwMode="auto">
          <a:xfrm>
            <a:off x="5220072" y="5157192"/>
            <a:ext cx="700489" cy="793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Рисунок 78" descr="5C1C0012"/>
          <p:cNvPicPr/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867" r="31958"/>
          <a:stretch>
            <a:fillRect/>
          </a:stretch>
        </p:blipFill>
        <p:spPr bwMode="auto">
          <a:xfrm>
            <a:off x="2483768" y="2996952"/>
            <a:ext cx="449688" cy="7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Рисунок 79" descr="E109157E"/>
          <p:cNvPicPr/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639" r="55927"/>
          <a:stretch>
            <a:fillRect/>
          </a:stretch>
        </p:blipFill>
        <p:spPr bwMode="auto">
          <a:xfrm>
            <a:off x="1475656" y="1844824"/>
            <a:ext cx="291501" cy="64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Рисунок 80" descr="E109157E"/>
          <p:cNvPicPr/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755" t="54217" r="16047"/>
          <a:stretch>
            <a:fillRect/>
          </a:stretch>
        </p:blipFill>
        <p:spPr bwMode="auto">
          <a:xfrm>
            <a:off x="1763688" y="2132856"/>
            <a:ext cx="3600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Рисунок 81" descr="127FC7E2"/>
          <p:cNvPicPr/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72" t="16185" r="41766"/>
          <a:stretch>
            <a:fillRect/>
          </a:stretch>
        </p:blipFill>
        <p:spPr bwMode="auto">
          <a:xfrm>
            <a:off x="1187624" y="4005064"/>
            <a:ext cx="400648" cy="59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Рисунок 82" descr="127FC7E2"/>
          <p:cNvPicPr/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998" t="56063" r="8257" b="-173"/>
          <a:stretch>
            <a:fillRect/>
          </a:stretch>
        </p:blipFill>
        <p:spPr bwMode="auto">
          <a:xfrm>
            <a:off x="1475656" y="4293096"/>
            <a:ext cx="343259" cy="31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Рисунок 83" descr="4BEA2825"/>
          <p:cNvPicPr/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057" r="45603"/>
          <a:stretch>
            <a:fillRect/>
          </a:stretch>
        </p:blipFill>
        <p:spPr bwMode="auto">
          <a:xfrm>
            <a:off x="2699792" y="5013176"/>
            <a:ext cx="364495" cy="715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Рисунок 107" descr="4BEA2825"/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128" t="50602" r="46"/>
          <a:stretch>
            <a:fillRect/>
          </a:stretch>
        </p:blipFill>
        <p:spPr bwMode="auto">
          <a:xfrm>
            <a:off x="3059832" y="5301209"/>
            <a:ext cx="3600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Рисунок 108" descr="9DFA0E56"/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0121"/>
          <a:stretch>
            <a:fillRect/>
          </a:stretch>
        </p:blipFill>
        <p:spPr bwMode="auto">
          <a:xfrm>
            <a:off x="6876256" y="3284984"/>
            <a:ext cx="663444" cy="69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Рисунок 109" descr="6E71E515"/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458" r="51462"/>
          <a:stretch>
            <a:fillRect/>
          </a:stretch>
        </p:blipFill>
        <p:spPr bwMode="auto">
          <a:xfrm>
            <a:off x="971600" y="3212976"/>
            <a:ext cx="324736" cy="61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Рисунок 110" descr="6E71E515"/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328" t="34940" r="5125"/>
          <a:stretch>
            <a:fillRect/>
          </a:stretch>
        </p:blipFill>
        <p:spPr bwMode="auto">
          <a:xfrm>
            <a:off x="1331640" y="3356992"/>
            <a:ext cx="377765" cy="46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Рисунок 111" descr="1EC08131"/>
          <p:cNvPicPr/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1325"/>
          <a:stretch>
            <a:fillRect/>
          </a:stretch>
        </p:blipFill>
        <p:spPr bwMode="auto">
          <a:xfrm>
            <a:off x="8244408" y="3356992"/>
            <a:ext cx="663443" cy="63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Рисунок 112" descr="DDE7538F"/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458" r="50523"/>
          <a:stretch>
            <a:fillRect/>
          </a:stretch>
        </p:blipFill>
        <p:spPr bwMode="auto">
          <a:xfrm>
            <a:off x="6444208" y="1916832"/>
            <a:ext cx="330451" cy="61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Рисунок 113" descr="DDE7538F"/>
          <p:cNvPicPr/>
          <p:nvPr/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3288" t="53012" r="12022"/>
          <a:stretch>
            <a:fillRect/>
          </a:stretch>
        </p:blipFill>
        <p:spPr bwMode="auto">
          <a:xfrm>
            <a:off x="6732240" y="2204864"/>
            <a:ext cx="304309" cy="33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" name="Рисунок 114" descr="808BE9F0"/>
          <p:cNvPicPr/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63" r="47940"/>
          <a:stretch>
            <a:fillRect/>
          </a:stretch>
        </p:blipFill>
        <p:spPr bwMode="auto">
          <a:xfrm>
            <a:off x="3707904" y="3212976"/>
            <a:ext cx="347703" cy="6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Рисунок 115" descr="808BE9F0"/>
          <p:cNvPicPr/>
          <p:nvPr/>
        </p:nvPicPr>
        <p:blipFill>
          <a:blip r:embed="rId3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046" t="57832" r="20890"/>
          <a:stretch>
            <a:fillRect/>
          </a:stretch>
        </p:blipFill>
        <p:spPr bwMode="auto">
          <a:xfrm>
            <a:off x="4067944" y="3501008"/>
            <a:ext cx="186079" cy="3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Rectangle 105"/>
          <p:cNvSpPr>
            <a:spLocks noChangeArrowheads="1"/>
          </p:cNvSpPr>
          <p:nvPr/>
        </p:nvSpPr>
        <p:spPr bwMode="auto">
          <a:xfrm>
            <a:off x="4355976" y="5949280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8" name="Рисунок 117" descr="144A61F7"/>
          <p:cNvPicPr/>
          <p:nvPr/>
        </p:nvPicPr>
        <p:blipFill>
          <a:blip r:embed="rId3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482" r="48740"/>
          <a:stretch>
            <a:fillRect/>
          </a:stretch>
        </p:blipFill>
        <p:spPr bwMode="auto">
          <a:xfrm>
            <a:off x="4860032" y="5877272"/>
            <a:ext cx="340892" cy="56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Рисунок 118" descr="144A61F7"/>
          <p:cNvPicPr/>
          <p:nvPr/>
        </p:nvPicPr>
        <p:blipFill>
          <a:blip r:embed="rId3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091" t="53012" r="-2007" b="-1617"/>
          <a:stretch>
            <a:fillRect/>
          </a:stretch>
        </p:blipFill>
        <p:spPr bwMode="auto">
          <a:xfrm>
            <a:off x="5148064" y="6093296"/>
            <a:ext cx="37141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Rectangle 105"/>
          <p:cNvSpPr>
            <a:spLocks noChangeArrowheads="1"/>
          </p:cNvSpPr>
          <p:nvPr/>
        </p:nvSpPr>
        <p:spPr bwMode="auto">
          <a:xfrm>
            <a:off x="6012160" y="6021288"/>
            <a:ext cx="190500" cy="200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1" name="Рисунок 120" descr="41197919"/>
          <p:cNvPicPr/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34" r="42360"/>
          <a:stretch>
            <a:fillRect/>
          </a:stretch>
        </p:blipFill>
        <p:spPr bwMode="auto">
          <a:xfrm>
            <a:off x="5364088" y="4005064"/>
            <a:ext cx="386391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" name="Рисунок 121" descr="41197919"/>
          <p:cNvPicPr/>
          <p:nvPr/>
        </p:nvPicPr>
        <p:blipFill>
          <a:blip r:embed="rId3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780" t="55422" r="-27060"/>
          <a:stretch>
            <a:fillRect/>
          </a:stretch>
        </p:blipFill>
        <p:spPr bwMode="auto">
          <a:xfrm>
            <a:off x="5724128" y="4365104"/>
            <a:ext cx="489908" cy="31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" name="Рисунок 122" descr="25544B67"/>
          <p:cNvPicPr/>
          <p:nvPr/>
        </p:nvPicPr>
        <p:blipFill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663" r="38899"/>
          <a:stretch>
            <a:fillRect/>
          </a:stretch>
        </p:blipFill>
        <p:spPr bwMode="auto">
          <a:xfrm>
            <a:off x="5436096" y="3140968"/>
            <a:ext cx="408088" cy="6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6" name="AutoShape 4"/>
          <p:cNvCxnSpPr>
            <a:cxnSpLocks noChangeShapeType="1"/>
          </p:cNvCxnSpPr>
          <p:nvPr/>
        </p:nvCxnSpPr>
        <p:spPr bwMode="auto">
          <a:xfrm>
            <a:off x="4716016" y="3717032"/>
            <a:ext cx="0" cy="5760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139" name="Рисунок 138" descr="25544B67"/>
          <p:cNvPicPr/>
          <p:nvPr/>
        </p:nvPicPr>
        <p:blipFill>
          <a:blip r:embed="rId3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181" t="55422" r="-30485"/>
          <a:stretch>
            <a:fillRect/>
          </a:stretch>
        </p:blipFill>
        <p:spPr bwMode="auto">
          <a:xfrm>
            <a:off x="5868144" y="3429000"/>
            <a:ext cx="498535" cy="31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" name="Rectangle 105"/>
          <p:cNvSpPr>
            <a:spLocks noChangeArrowheads="1"/>
          </p:cNvSpPr>
          <p:nvPr/>
        </p:nvSpPr>
        <p:spPr bwMode="auto">
          <a:xfrm>
            <a:off x="2339752" y="1844824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1" name="Rectangle 105"/>
          <p:cNvSpPr>
            <a:spLocks noChangeArrowheads="1"/>
          </p:cNvSpPr>
          <p:nvPr/>
        </p:nvSpPr>
        <p:spPr bwMode="auto">
          <a:xfrm>
            <a:off x="2555776" y="1844824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2" name="Рисунок 141" descr="E109157E"/>
          <p:cNvPicPr/>
          <p:nvPr/>
        </p:nvPicPr>
        <p:blipFill>
          <a:blip r:embed="rId3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7286" r="54551"/>
          <a:stretch>
            <a:fillRect/>
          </a:stretch>
        </p:blipFill>
        <p:spPr bwMode="auto">
          <a:xfrm>
            <a:off x="2915816" y="1916832"/>
            <a:ext cx="291501" cy="592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Рисунок 142" descr="E109157E"/>
          <p:cNvPicPr/>
          <p:nvPr/>
        </p:nvPicPr>
        <p:blipFill>
          <a:blip r:embed="rId3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4104" t="59036" r="21052"/>
          <a:stretch>
            <a:fillRect/>
          </a:stretch>
        </p:blipFill>
        <p:spPr bwMode="auto">
          <a:xfrm>
            <a:off x="3203848" y="2204864"/>
            <a:ext cx="21602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" name="Овал 143"/>
          <p:cNvSpPr/>
          <p:nvPr/>
        </p:nvSpPr>
        <p:spPr>
          <a:xfrm>
            <a:off x="2987824" y="1844824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>
            <a:off x="3131840" y="1844824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3275856" y="2132856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3347864" y="2132856"/>
            <a:ext cx="36000" cy="3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Rectangle 105"/>
          <p:cNvSpPr>
            <a:spLocks noChangeArrowheads="1"/>
          </p:cNvSpPr>
          <p:nvPr/>
        </p:nvSpPr>
        <p:spPr bwMode="auto">
          <a:xfrm>
            <a:off x="1115616" y="587727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9" name="Рисунок 148" descr="DCEFE5F"/>
          <p:cNvPicPr/>
          <p:nvPr/>
        </p:nvPicPr>
        <p:blipFill>
          <a:blip r:embed="rId3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6988" r="61887"/>
          <a:stretch>
            <a:fillRect/>
          </a:stretch>
        </p:blipFill>
        <p:spPr bwMode="auto">
          <a:xfrm>
            <a:off x="1475656" y="6093296"/>
            <a:ext cx="663443" cy="3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" name="Rectangle 105"/>
          <p:cNvSpPr>
            <a:spLocks noChangeArrowheads="1"/>
          </p:cNvSpPr>
          <p:nvPr/>
        </p:nvSpPr>
        <p:spPr bwMode="auto">
          <a:xfrm>
            <a:off x="6084168" y="515719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1" name="Rectangle 105"/>
          <p:cNvSpPr>
            <a:spLocks noChangeArrowheads="1"/>
          </p:cNvSpPr>
          <p:nvPr/>
        </p:nvSpPr>
        <p:spPr bwMode="auto">
          <a:xfrm>
            <a:off x="6300192" y="515719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2" name="Рисунок 151" descr="FA29F24E"/>
          <p:cNvPicPr/>
          <p:nvPr/>
        </p:nvPicPr>
        <p:blipFill>
          <a:blip r:embed="rId3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253" r="43660"/>
          <a:stretch>
            <a:fillRect/>
          </a:stretch>
        </p:blipFill>
        <p:spPr bwMode="auto">
          <a:xfrm>
            <a:off x="6588224" y="5085184"/>
            <a:ext cx="370780" cy="62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" name="Рисунок 152" descr="FA29F24E"/>
          <p:cNvPicPr/>
          <p:nvPr/>
        </p:nvPicPr>
        <p:blipFill>
          <a:blip r:embed="rId3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440" t="55422" r="-22053"/>
          <a:stretch>
            <a:fillRect/>
          </a:stretch>
        </p:blipFill>
        <p:spPr bwMode="auto">
          <a:xfrm>
            <a:off x="6876256" y="5373216"/>
            <a:ext cx="481282" cy="31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" name="Rectangle 105"/>
          <p:cNvSpPr>
            <a:spLocks noChangeArrowheads="1"/>
          </p:cNvSpPr>
          <p:nvPr/>
        </p:nvSpPr>
        <p:spPr bwMode="auto">
          <a:xfrm>
            <a:off x="3923928" y="1916832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5" name="Rectangle 105"/>
          <p:cNvSpPr>
            <a:spLocks noChangeArrowheads="1"/>
          </p:cNvSpPr>
          <p:nvPr/>
        </p:nvSpPr>
        <p:spPr bwMode="auto">
          <a:xfrm>
            <a:off x="4139952" y="1916832"/>
            <a:ext cx="190500" cy="2000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6" name="Рисунок 155" descr="99013844"/>
          <p:cNvPicPr/>
          <p:nvPr/>
        </p:nvPicPr>
        <p:blipFill>
          <a:blip r:embed="rId4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843" r="47561"/>
          <a:stretch>
            <a:fillRect/>
          </a:stretch>
        </p:blipFill>
        <p:spPr bwMode="auto">
          <a:xfrm>
            <a:off x="4644008" y="1844824"/>
            <a:ext cx="351886" cy="638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" name="Rectangle 105"/>
          <p:cNvSpPr>
            <a:spLocks noChangeArrowheads="1"/>
          </p:cNvSpPr>
          <p:nvPr/>
        </p:nvSpPr>
        <p:spPr bwMode="auto">
          <a:xfrm>
            <a:off x="7812360" y="5157192"/>
            <a:ext cx="190500" cy="2000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9" name="Рисунок 158" descr="9F3A6F78"/>
          <p:cNvPicPr/>
          <p:nvPr/>
        </p:nvPicPr>
        <p:blipFill>
          <a:blip r:embed="rId4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253" r="49231"/>
          <a:stretch>
            <a:fillRect/>
          </a:stretch>
        </p:blipFill>
        <p:spPr bwMode="auto">
          <a:xfrm>
            <a:off x="8316416" y="5157192"/>
            <a:ext cx="339078" cy="62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" name="Рисунок 159" descr="9F3A6F78"/>
          <p:cNvPicPr/>
          <p:nvPr/>
        </p:nvPicPr>
        <p:blipFill>
          <a:blip r:embed="rId4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484" t="48193" r="-246" b="6024"/>
          <a:stretch>
            <a:fillRect/>
          </a:stretch>
        </p:blipFill>
        <p:spPr bwMode="auto">
          <a:xfrm>
            <a:off x="8604448" y="5373216"/>
            <a:ext cx="351886" cy="39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" name="Рисунок 160" descr="3BEE638C"/>
          <p:cNvPicPr/>
          <p:nvPr/>
        </p:nvPicPr>
        <p:blipFill>
          <a:blip r:embed="rId4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4458" r="55363"/>
          <a:stretch>
            <a:fillRect/>
          </a:stretch>
        </p:blipFill>
        <p:spPr bwMode="auto">
          <a:xfrm>
            <a:off x="8100392" y="620688"/>
            <a:ext cx="300499" cy="61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" name="Рисунок 161" descr="3BEE638C"/>
          <p:cNvPicPr/>
          <p:nvPr/>
        </p:nvPicPr>
        <p:blipFill>
          <a:blip r:embed="rId4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934" t="55422" r="22516"/>
          <a:stretch>
            <a:fillRect/>
          </a:stretch>
        </p:blipFill>
        <p:spPr bwMode="auto">
          <a:xfrm>
            <a:off x="8316416" y="908720"/>
            <a:ext cx="256995" cy="31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" name="Rectangle 105"/>
          <p:cNvSpPr>
            <a:spLocks noChangeArrowheads="1"/>
          </p:cNvSpPr>
          <p:nvPr/>
        </p:nvSpPr>
        <p:spPr bwMode="auto">
          <a:xfrm>
            <a:off x="2699792" y="6021288"/>
            <a:ext cx="190500" cy="20002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4" name="Рисунок 163" descr="47FC1C46"/>
          <p:cNvPicPr/>
          <p:nvPr/>
        </p:nvPicPr>
        <p:blipFill>
          <a:blip r:embed="rId4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434" r="45357"/>
          <a:stretch>
            <a:fillRect/>
          </a:stretch>
        </p:blipFill>
        <p:spPr bwMode="auto">
          <a:xfrm>
            <a:off x="3203848" y="5949280"/>
            <a:ext cx="364957" cy="65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" name="Рисунок 164" descr="47FC1C46"/>
          <p:cNvPicPr/>
          <p:nvPr/>
        </p:nvPicPr>
        <p:blipFill>
          <a:blip r:embed="rId4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309" t="46988" r="-11196"/>
          <a:stretch>
            <a:fillRect/>
          </a:stretch>
        </p:blipFill>
        <p:spPr bwMode="auto">
          <a:xfrm>
            <a:off x="3563888" y="6237312"/>
            <a:ext cx="395018" cy="3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" name="Rectangle 105"/>
          <p:cNvSpPr>
            <a:spLocks noChangeArrowheads="1"/>
          </p:cNvSpPr>
          <p:nvPr/>
        </p:nvSpPr>
        <p:spPr bwMode="auto">
          <a:xfrm>
            <a:off x="2123728" y="4077072"/>
            <a:ext cx="190500" cy="200025"/>
          </a:xfrm>
          <a:prstGeom prst="rect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67" name="AutoShape 3"/>
          <p:cNvCxnSpPr>
            <a:cxnSpLocks noChangeShapeType="1"/>
          </p:cNvCxnSpPr>
          <p:nvPr/>
        </p:nvCxnSpPr>
        <p:spPr bwMode="auto">
          <a:xfrm>
            <a:off x="1907704" y="3789040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168" name="Рисунок 167" descr="A790AE35"/>
          <p:cNvPicPr/>
          <p:nvPr/>
        </p:nvPicPr>
        <p:blipFill>
          <a:blip r:embed="rId4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8" t="31325"/>
          <a:stretch>
            <a:fillRect/>
          </a:stretch>
        </p:blipFill>
        <p:spPr bwMode="auto">
          <a:xfrm>
            <a:off x="2411760" y="4221088"/>
            <a:ext cx="667888" cy="58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" name="Rectangle 105"/>
          <p:cNvSpPr>
            <a:spLocks noChangeArrowheads="1"/>
          </p:cNvSpPr>
          <p:nvPr/>
        </p:nvSpPr>
        <p:spPr bwMode="auto">
          <a:xfrm>
            <a:off x="7164288" y="6021288"/>
            <a:ext cx="190500" cy="200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0" name="Рисунок 169" descr="C01EF375"/>
          <p:cNvPicPr/>
          <p:nvPr/>
        </p:nvPicPr>
        <p:blipFill>
          <a:blip r:embed="rId4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304" t="44323" b="14459"/>
          <a:stretch>
            <a:fillRect/>
          </a:stretch>
        </p:blipFill>
        <p:spPr bwMode="auto">
          <a:xfrm>
            <a:off x="6300192" y="6165304"/>
            <a:ext cx="663443" cy="36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Рисунок 170" descr="99013844"/>
          <p:cNvPicPr/>
          <p:nvPr/>
        </p:nvPicPr>
        <p:blipFill>
          <a:blip r:embed="rId4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642" t="61823"/>
          <a:stretch>
            <a:fillRect/>
          </a:stretch>
        </p:blipFill>
        <p:spPr bwMode="auto">
          <a:xfrm>
            <a:off x="5004048" y="2204864"/>
            <a:ext cx="576064" cy="28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Рисунок 172" descr="C01EF375"/>
          <p:cNvPicPr/>
          <p:nvPr/>
        </p:nvPicPr>
        <p:blipFill>
          <a:blip r:embed="rId4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3468" r="80011" b="14134"/>
          <a:stretch>
            <a:fillRect/>
          </a:stretch>
        </p:blipFill>
        <p:spPr bwMode="auto">
          <a:xfrm>
            <a:off x="7452320" y="6165304"/>
            <a:ext cx="390834" cy="3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>
                      <p:stCondLst>
                        <p:cond delay="indefinite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8" fill="hold">
                      <p:stCondLst>
                        <p:cond delay="indefinite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8" fill="hold">
                      <p:stCondLst>
                        <p:cond delay="indefinite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>
                      <p:stCondLst>
                        <p:cond delay="indefinite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8" fill="hold">
                      <p:stCondLst>
                        <p:cond delay="indefinite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5" grpId="0" animBg="1"/>
      <p:bldP spid="26" grpId="0" animBg="1"/>
      <p:bldP spid="33" grpId="0" animBg="1"/>
      <p:bldP spid="34" grpId="0" animBg="1"/>
      <p:bldP spid="38" grpId="0" animBg="1"/>
      <p:bldP spid="39" grpId="0" animBg="1"/>
      <p:bldP spid="42" grpId="0" animBg="1"/>
      <p:bldP spid="43" grpId="0" animBg="1"/>
      <p:bldP spid="46" grpId="0" animBg="1"/>
      <p:bldP spid="47" grpId="0" animBg="1"/>
      <p:bldP spid="50" grpId="0" animBg="1"/>
      <p:bldP spid="53" grpId="0" animBg="1"/>
      <p:bldP spid="54" grpId="0" animBg="1"/>
      <p:bldP spid="57" grpId="0" animBg="1"/>
      <p:bldP spid="58" grpId="0" animBg="1"/>
      <p:bldP spid="62" grpId="0" animBg="1"/>
      <p:bldP spid="63" grpId="0" animBg="1"/>
      <p:bldP spid="68" grpId="0" animBg="1"/>
      <p:bldP spid="69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17" grpId="0" animBg="1"/>
      <p:bldP spid="120" grpId="0" animBg="1"/>
      <p:bldP spid="140" grpId="0" animBg="1"/>
      <p:bldP spid="141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1" grpId="0" animBg="1"/>
      <p:bldP spid="154" grpId="0" animBg="1"/>
      <p:bldP spid="155" grpId="0" animBg="1"/>
      <p:bldP spid="158" grpId="0" animBg="1"/>
      <p:bldP spid="163" grpId="0" animBg="1"/>
      <p:bldP spid="166" grpId="0" animBg="1"/>
      <p:bldP spid="1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Азбука\67e3646a601e8c6cad7d5a533ee3434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428736"/>
            <a:ext cx="842968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3"/>
              </a:rPr>
              <a:t>http://pedsovet.su/load/273-1-0-9548</a:t>
            </a:r>
            <a:endParaRPr lang="en-US" sz="2400" dirty="0" smtClean="0"/>
          </a:p>
          <a:p>
            <a:r>
              <a:rPr lang="ru-RU" sz="2000" i="1" dirty="0" smtClean="0"/>
              <a:t>Автор: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Проскуровская</a:t>
            </a:r>
            <a:r>
              <a:rPr lang="ru-RU" sz="2000" i="1" dirty="0" smtClean="0"/>
              <a:t> Оксана Георгиевна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i="1" dirty="0" smtClean="0"/>
              <a:t>Учитель начальных классов, </a:t>
            </a:r>
            <a:r>
              <a:rPr lang="ru-RU" sz="2000" i="1" dirty="0" err="1" smtClean="0"/>
              <a:t>г.Новокузнецк,МОУ</a:t>
            </a:r>
            <a:r>
              <a:rPr lang="ru-RU" sz="2000" i="1" dirty="0" smtClean="0"/>
              <a:t> "СОШ № 81" </a:t>
            </a:r>
            <a:br>
              <a:rPr lang="ru-RU" sz="2000" i="1" dirty="0" smtClean="0"/>
            </a:br>
            <a:r>
              <a:rPr lang="en-US" sz="2000" i="1" dirty="0" smtClean="0"/>
              <a:t>http://pedsovet.su/load/273-1-12</a:t>
            </a:r>
            <a:endParaRPr lang="ru-RU" sz="2000" i="1" dirty="0" smtClean="0"/>
          </a:p>
          <a:p>
            <a:r>
              <a:rPr lang="ru-RU" sz="2000" dirty="0" smtClean="0"/>
              <a:t>Азбука В.Г. Горецкий, В.А.Кирюшкин, Л.А.Виноградская, </a:t>
            </a:r>
            <a:r>
              <a:rPr lang="ru-RU" sz="2000" dirty="0" err="1" smtClean="0"/>
              <a:t>М.В.Бойкина</a:t>
            </a:r>
            <a:r>
              <a:rPr lang="ru-RU" sz="2000" dirty="0" smtClean="0"/>
              <a:t> 1часть, 2 часть</a:t>
            </a:r>
            <a:endParaRPr lang="en-US" sz="2000" dirty="0" smtClean="0"/>
          </a:p>
          <a:p>
            <a:r>
              <a:rPr lang="ru-RU" sz="2000" dirty="0" smtClean="0"/>
              <a:t>Фон презентации: </a:t>
            </a:r>
            <a:r>
              <a:rPr lang="en-US" sz="2000" dirty="0" smtClean="0"/>
              <a:t>https://yandex.ru/images/#!/images/search?img_url=http%3A%2F%2Fpedsovet.su%2F_ld%2F356%2F47373072.jpg&amp;p=2&amp;text=%D1%84%D0%BE%D0%BD%D1%8B%20%D0%BA%20%D0%BF%D1%80%D0%B5%D0%B7%D0%B5%D0%BD%D1%82%D0%B0%D1%86%D0%B8%D0%B8%20%D0%BF%D0%BE%20%D0%BE%D0%B1%D1%83%D1%87%D0%B5%D0%BD%D0%B8%D</a:t>
            </a:r>
            <a:r>
              <a:rPr lang="en-US" sz="2000" dirty="0" smtClean="0">
                <a:hlinkClick r:id="rId4" action="ppaction://hlinkfile"/>
              </a:rPr>
              <a:t>1%8E%20%D0%B3%D1%80%D0%B0%D0%BC%D0%BE%D1%82%D0%B5&amp;noreask=1&amp;pos=60&amp;rpt=simage&amp;lr=11372</a:t>
            </a:r>
            <a:endParaRPr lang="ru-RU" sz="20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78579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Ресурсы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6000768"/>
            <a:ext cx="4920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http://www.numi.ru/fullview.php?id=30572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674</TotalTime>
  <Words>96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31</cp:revision>
  <dcterms:created xsi:type="dcterms:W3CDTF">2016-10-03T11:04:02Z</dcterms:created>
  <dcterms:modified xsi:type="dcterms:W3CDTF">2016-11-20T06:31:35Z</dcterms:modified>
</cp:coreProperties>
</file>