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1" r:id="rId5"/>
    <p:sldId id="285" r:id="rId6"/>
    <p:sldId id="286" r:id="rId7"/>
    <p:sldId id="289" r:id="rId8"/>
    <p:sldId id="283" r:id="rId9"/>
    <p:sldId id="278" r:id="rId10"/>
    <p:sldId id="301" r:id="rId11"/>
    <p:sldId id="298" r:id="rId12"/>
    <p:sldId id="299" r:id="rId13"/>
    <p:sldId id="300" r:id="rId14"/>
    <p:sldId id="287" r:id="rId15"/>
    <p:sldId id="279" r:id="rId16"/>
    <p:sldId id="290" r:id="rId17"/>
    <p:sldId id="292" r:id="rId18"/>
    <p:sldId id="293" r:id="rId19"/>
    <p:sldId id="260" r:id="rId20"/>
    <p:sldId id="259" r:id="rId21"/>
    <p:sldId id="277" r:id="rId22"/>
    <p:sldId id="294" r:id="rId23"/>
    <p:sldId id="295" r:id="rId24"/>
    <p:sldId id="296" r:id="rId25"/>
    <p:sldId id="297" r:id="rId26"/>
    <p:sldId id="30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 showScrollbar="0"/>
    <p:sldAll/>
    <p:penClr>
      <a:srgbClr val="FF0000"/>
    </p:penClr>
  </p:showPr>
  <p:clrMru>
    <a:srgbClr val="A50021"/>
    <a:srgbClr val="ACFAF8"/>
    <a:srgbClr val="55F13B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8F46E4-0411-4CF2-A0A3-521A873AE470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0B245-FEDE-4FDA-B141-4FE0D6782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311FA0-5DC8-4A72-99B5-A05B5C7E0F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BA22-9C4A-4E43-BB86-1C564A58085C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6CBD-3CE0-405C-AA9C-F49CA5C2B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D938-7C91-4C90-9CB5-057A047EF9C6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E514-DFFC-4BBF-B212-6FF10C24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8431-2C58-4DBD-91F5-61BDC4B8BF22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826-945F-48D7-8E37-9F97A2FB8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2BED-EE0D-428E-9ED9-D597C4385F1D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A7A7-2A67-46E6-9F47-681D031C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1544-4BA6-4D28-892D-44E8DD520A97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DFEF-E46B-49B7-B6AB-626F5A94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6642-D232-4A84-9982-580B56843325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C394-41A7-4631-B8B6-CF5A9E751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3A63-94A1-4911-8FD6-677483140993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1C9B-B073-40BD-A744-573853723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E016-992D-4F22-8C9A-853CD2D4F73A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A57A-B457-4B78-A7EE-CBA4DA654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7143-4ADD-4DC7-9E4D-224908304A7B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DE3D-DEC8-49CD-8400-6B8A63FC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8A67-C7D4-426C-B2E7-E7795D69B13C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D847-5063-4CD9-AF99-6C42332AE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4473-189B-4E71-8502-EE072E016756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8735-B1C8-4F61-9F79-CAA7B4C6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FB46A-5219-4C54-B97B-B82E31BFD888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8487C9-F982-428C-A1D5-48137D03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ld-com.ucoz.ru/foto/os21008640x480.jpg" TargetMode="External"/><Relationship Id="rId2" Type="http://schemas.openxmlformats.org/officeDocument/2006/relationships/hyperlink" Target="http://cs4640.vk.me/u5433334/video/l_16a26ea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odisty.ru/m/files/view/tehnologicheskii_priem_volshebnaya_truba" TargetMode="Externa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357562"/>
            <a:ext cx="7772400" cy="100013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A50021"/>
                  </a:solidFill>
                </a:ln>
              </a:rPr>
              <a:t>МАТЕМАТИКА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572000"/>
            <a:ext cx="6400800" cy="1071578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3 а класс</a:t>
            </a:r>
          </a:p>
          <a:p>
            <a:pPr algn="r"/>
            <a:endParaRPr lang="ru-RU" sz="7200" b="1" i="1" dirty="0" smtClean="0">
              <a:solidFill>
                <a:srgbClr val="FF0000"/>
              </a:solidFill>
            </a:endParaRPr>
          </a:p>
          <a:p>
            <a:pPr algn="r"/>
            <a:endParaRPr lang="ru-RU" sz="7200" b="1" i="1" dirty="0" smtClean="0"/>
          </a:p>
          <a:p>
            <a:pPr algn="r"/>
            <a:r>
              <a:rPr lang="ru-RU" sz="7200" b="1" i="1" dirty="0" smtClean="0">
                <a:solidFill>
                  <a:schemeClr val="tx1"/>
                </a:solidFill>
              </a:rPr>
              <a:t>Учитель: </a:t>
            </a:r>
            <a:r>
              <a:rPr lang="ru-RU" sz="7200" b="1" i="1" dirty="0" smtClean="0">
                <a:solidFill>
                  <a:srgbClr val="FF0000"/>
                </a:solidFill>
              </a:rPr>
              <a:t>Протасова Ольга Петро</a:t>
            </a:r>
            <a:r>
              <a:rPr lang="ru-RU" sz="4200" b="1" i="1" dirty="0" smtClean="0">
                <a:solidFill>
                  <a:srgbClr val="FF0000"/>
                </a:solidFill>
              </a:rPr>
              <a:t>вна</a:t>
            </a:r>
            <a:endParaRPr lang="ru-RU" sz="4200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Работа в группах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endParaRPr lang="ru-RU" sz="2400" b="1" dirty="0" smtClean="0">
              <a:latin typeface="Times New Roman CYR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b="1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1группа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b="1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Дополни: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1. В выражении 12 + 24 = 36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Число 12  называется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Число 24  называется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Число 36  называется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. Чтобы найти неизвестное слагаемое,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нужно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. Чтобы найти неизвестный множитель,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нужно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4744" y="235743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слагаемое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714620"/>
            <a:ext cx="180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слагаемое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143248"/>
            <a:ext cx="121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сумма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85762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суммы вычесть известное слагаемое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072" y="45720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произведение разделить на известный множитель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60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Работа в группах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129355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группа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Дополни: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1. В выражении 42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22 = 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Число 42  называется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Число 22  называется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Число 20  называется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2. Чтобы найти неизвестное уменьшаемое, нужно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3. Чтобы найти неизвестный делитель, нужно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24288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уменьшаемое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78605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вычитаемое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0718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8610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 разности прибавить вычитаемое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5811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делимое разделить на частное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Работа в группах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3 группа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Дополни: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1. В выражении 9 ∙ 8 = 72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9  называется 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8  называется 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72 называется 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2. Чтобы найти неизвестное вычитаемое, нужно</a:t>
            </a:r>
          </a:p>
          <a:p>
            <a:pPr>
              <a:buNone/>
            </a:pPr>
            <a:endParaRPr lang="ru-RU" sz="2400" dirty="0" smtClean="0">
              <a:latin typeface="Times New Roman CYR"/>
            </a:endParaRP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3. Чтобы найти неизвестное делимое, нужно</a:t>
            </a:r>
          </a:p>
          <a:p>
            <a:endParaRPr lang="ru-RU" sz="2000" dirty="0">
              <a:latin typeface="Times New Roman CYR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3306" y="2285992"/>
            <a:ext cx="22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множитель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7146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множитель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3143248"/>
            <a:ext cx="287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произведение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0770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уменьшаемого вычесть разность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0131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частное умножить на делитель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в группах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4 группа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Дополни: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1. В выражении 45 : 9 = 5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45  называется 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9 называется 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Число 5 называется   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2. Чтобы найти неизвестное уменьшаемое, нужно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3. Чтобы найти неизвестное делимое, нужно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 CYR"/>
              </a:rPr>
              <a:t>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221455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делимое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64318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делитель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071810"/>
            <a:ext cx="17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частное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92906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 разности прибавить вычитаемое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71488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частное умножить на делитель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Прочитайте выражения разными способами: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4208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36 + 8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42088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59 - 7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242886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72 : 12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4288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17 ∙ 3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Какое из предложений соответствует выражению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18 + 16 : 2? </a:t>
            </a:r>
          </a:p>
          <a:p>
            <a:pPr>
              <a:buNone/>
            </a:pPr>
            <a:r>
              <a:rPr lang="ru-RU" b="1" dirty="0" smtClean="0"/>
              <a:t>а) сумму 18 и 16 уменьшили на </a:t>
            </a:r>
            <a:r>
              <a:rPr lang="ru-RU" b="1" dirty="0" smtClean="0"/>
              <a:t>2;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б) к 18 прибавили частное 16 и </a:t>
            </a:r>
            <a:r>
              <a:rPr lang="ru-RU" b="1" dirty="0" smtClean="0"/>
              <a:t>2;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в) сумму 18 и 16 уменьшили в 2 раза. 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Прочитайте выражения, используя математические термины:                       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7089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(83 – 47) : 4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70892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69 – 42 : 6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8610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35 + 9 ∙ (24 – 14)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5486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Математический диктант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412334"/>
            <a:ext cx="807249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Чему равно произведение чисел 6 и 7 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сколько раз 56 больше 7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Уменьши 24 в 4 раза?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Увеличь 9 в 6 раз.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число меньше 20 на 5 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частное  чисел 12 и 3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7.Во сколько раз 8 меньше 32 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8.На сколько 8 меньше 32 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9.Найди разность чисел 21 и 7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10.Чему равна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сумма чисел 28 и 12?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Проверка!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82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42;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844824"/>
            <a:ext cx="14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8 </a:t>
            </a:r>
            <a:r>
              <a:rPr lang="ru-RU" sz="3200" b="1" dirty="0" smtClean="0"/>
              <a:t>р.;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844824"/>
            <a:ext cx="73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6;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184482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54;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15;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84482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4;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1844824"/>
            <a:ext cx="141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4 </a:t>
            </a:r>
            <a:r>
              <a:rPr lang="ru-RU" sz="3200" b="1" dirty="0" smtClean="0"/>
              <a:t>р.;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18448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</a:t>
            </a:r>
            <a:r>
              <a:rPr lang="ru-RU" sz="3200" b="1" dirty="0" smtClean="0"/>
              <a:t>24;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99695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14;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29969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40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1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Составьте  задачи, которые решаются так: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836712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643050"/>
            <a:ext cx="180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600" b="1" dirty="0" smtClean="0">
                <a:solidFill>
                  <a:schemeClr val="bg1"/>
                </a:solidFill>
              </a:rPr>
              <a:t>32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929066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1) 32+16        3) 32х2 </a:t>
            </a:r>
            <a:br>
              <a:rPr lang="ru-RU" sz="4800" b="1" dirty="0" smtClean="0"/>
            </a:br>
            <a:r>
              <a:rPr lang="ru-RU" sz="4800" b="1" dirty="0" smtClean="0"/>
              <a:t>2) 32-16         4) 16х2</a:t>
            </a:r>
            <a:br>
              <a:rPr lang="ru-RU" sz="4800" b="1" dirty="0" smtClean="0"/>
            </a:br>
            <a:r>
              <a:rPr lang="ru-RU" sz="4800" b="1" dirty="0" smtClean="0"/>
              <a:t>5) 32:16         </a:t>
            </a:r>
            <a:endParaRPr lang="ru-RU" sz="4800" b="1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836712"/>
            <a:ext cx="3195786" cy="31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84168" y="2780928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16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6E1DD-8E4B-4DD7-9CA7-27CDEBD4F0B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857232"/>
            <a:ext cx="1857388" cy="1995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857232"/>
            <a:ext cx="1857388" cy="19957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388" y="785794"/>
            <a:ext cx="1857388" cy="19951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335756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Внимание!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0пасность!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28612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Внимание!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Приготовились!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28612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Смело иди 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4581128"/>
            <a:ext cx="43514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2400" u="sng" dirty="0" smtClean="0"/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67 поздравительных открыток</a:t>
            </a:r>
          </a:p>
          <a:p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11369" y="3789040"/>
            <a:ext cx="1912360" cy="851926"/>
          </a:xfrm>
          <a:prstGeom prst="cloudCallout">
            <a:avLst>
              <a:gd name="adj1" fmla="val 56629"/>
              <a:gd name="adj2" fmla="val -11822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32656"/>
            <a:ext cx="6048672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/>
              <a:t>Почтальон Печкин 29 декабря разнес 18 поздравительных открыток с Новым годом жителям </a:t>
            </a:r>
            <a:r>
              <a:rPr lang="ru-RU" sz="2800" dirty="0" smtClean="0"/>
              <a:t>Туры, </a:t>
            </a:r>
            <a:r>
              <a:rPr lang="ru-RU" sz="2800" dirty="0"/>
              <a:t>30 декабря – на 5 открыток меньше, а </a:t>
            </a:r>
            <a:r>
              <a:rPr lang="ru-RU" sz="2800" dirty="0" smtClean="0"/>
              <a:t>31 декабря </a:t>
            </a:r>
            <a:r>
              <a:rPr lang="ru-RU" sz="2800" dirty="0"/>
              <a:t>– в 2 раза больше, чем 29 декабря. Сколько поздравительных открыток с Новым годом разнес почтальон Печкин жителям </a:t>
            </a:r>
            <a:r>
              <a:rPr lang="ru-RU" sz="2800" dirty="0" smtClean="0"/>
              <a:t>Туры </a:t>
            </a:r>
            <a:r>
              <a:rPr lang="ru-RU" sz="2800" dirty="0"/>
              <a:t>за 3 дня? 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r="41531"/>
          <a:stretch>
            <a:fillRect/>
          </a:stretch>
        </p:blipFill>
        <p:spPr bwMode="auto">
          <a:xfrm>
            <a:off x="251520" y="260648"/>
            <a:ext cx="23042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2232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В каком из уравнений правильно названо неизвестное число «с»? </a:t>
            </a:r>
          </a:p>
          <a:p>
            <a:pPr>
              <a:buNone/>
            </a:pPr>
            <a:r>
              <a:rPr lang="ru-RU" sz="4000" dirty="0" smtClean="0"/>
              <a:t>а) 32 : с = 8, частное; </a:t>
            </a:r>
          </a:p>
          <a:p>
            <a:pPr>
              <a:buNone/>
            </a:pPr>
            <a:r>
              <a:rPr lang="ru-RU" sz="4000" dirty="0" smtClean="0"/>
              <a:t>б) 9 ∙ с = 45, множитель;</a:t>
            </a:r>
          </a:p>
          <a:p>
            <a:pPr>
              <a:buNone/>
            </a:pPr>
            <a:r>
              <a:rPr lang="ru-RU" sz="4000" dirty="0" smtClean="0"/>
              <a:t>в)  с : 6 = 12, делитель;</a:t>
            </a:r>
          </a:p>
          <a:p>
            <a:pPr>
              <a:buNone/>
            </a:pPr>
            <a:r>
              <a:rPr lang="ru-RU" sz="4000" dirty="0" smtClean="0"/>
              <a:t>г) 19 – с = 15, вычитаемое.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Решение уравнений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72 </a:t>
            </a:r>
            <a:r>
              <a:rPr lang="ru-RU" b="1" dirty="0" smtClean="0">
                <a:latin typeface="Arial"/>
                <a:cs typeface="Arial"/>
              </a:rPr>
              <a:t>: </a:t>
            </a:r>
            <a:r>
              <a:rPr lang="en-US" b="1" dirty="0" smtClean="0">
                <a:latin typeface="Arial"/>
                <a:cs typeface="Arial"/>
              </a:rPr>
              <a:t>x</a:t>
            </a:r>
            <a:r>
              <a:rPr lang="ru-RU" b="1" dirty="0" smtClean="0">
                <a:latin typeface="Arial"/>
                <a:cs typeface="Arial"/>
              </a:rPr>
              <a:t> =8      </a:t>
            </a:r>
            <a:r>
              <a:rPr lang="ru-RU" b="1" dirty="0" smtClean="0">
                <a:latin typeface="Arial"/>
                <a:cs typeface="Arial"/>
              </a:rPr>
              <a:t>   5 </a:t>
            </a:r>
            <a:r>
              <a:rPr lang="ru-RU" b="1" dirty="0" smtClean="0">
                <a:latin typeface="Arial"/>
                <a:cs typeface="Arial"/>
              </a:rPr>
              <a:t>∙ </a:t>
            </a:r>
            <a:r>
              <a:rPr lang="en-US" b="1" dirty="0" smtClean="0">
                <a:latin typeface="Arial"/>
                <a:cs typeface="Arial"/>
              </a:rPr>
              <a:t>x</a:t>
            </a:r>
            <a:r>
              <a:rPr lang="ru-RU" b="1" dirty="0" smtClean="0">
                <a:latin typeface="Arial"/>
                <a:cs typeface="Arial"/>
              </a:rPr>
              <a:t> = 45      </a:t>
            </a:r>
            <a:endParaRPr lang="ru-RU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x</a:t>
            </a:r>
            <a:r>
              <a:rPr lang="ru-RU" b="1" dirty="0" smtClean="0">
                <a:latin typeface="Arial"/>
                <a:cs typeface="Arial"/>
              </a:rPr>
              <a:t> </a:t>
            </a:r>
            <a:r>
              <a:rPr lang="ru-RU" b="1" dirty="0" smtClean="0">
                <a:latin typeface="Arial"/>
                <a:cs typeface="Arial"/>
              </a:rPr>
              <a:t>+ 15 = </a:t>
            </a:r>
            <a:r>
              <a:rPr lang="ru-RU" b="1" dirty="0" smtClean="0">
                <a:latin typeface="Arial"/>
                <a:cs typeface="Arial"/>
              </a:rPr>
              <a:t>79      </a:t>
            </a:r>
            <a:r>
              <a:rPr lang="en-US" b="1" dirty="0" smtClean="0">
                <a:latin typeface="Arial"/>
                <a:cs typeface="Arial"/>
              </a:rPr>
              <a:t>x</a:t>
            </a:r>
            <a:r>
              <a:rPr lang="ru-RU" b="1" dirty="0" smtClean="0">
                <a:latin typeface="Arial"/>
                <a:cs typeface="Arial"/>
              </a:rPr>
              <a:t> </a:t>
            </a:r>
            <a:r>
              <a:rPr lang="ru-RU" b="1" dirty="0" smtClean="0">
                <a:latin typeface="Arial"/>
                <a:cs typeface="Arial"/>
              </a:rPr>
              <a:t>– 29 = 11</a:t>
            </a:r>
            <a:endParaRPr lang="ru-RU" b="1" dirty="0" smtClean="0">
              <a:latin typeface="Arial"/>
              <a:cs typeface="Arial"/>
            </a:endParaRPr>
          </a:p>
          <a:p>
            <a:pPr>
              <a:buNone/>
            </a:pPr>
            <a:endParaRPr lang="ru-RU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b="1" dirty="0" smtClean="0">
                <a:latin typeface="Arial"/>
                <a:cs typeface="Arial"/>
              </a:rPr>
              <a:t>                   </a:t>
            </a:r>
          </a:p>
          <a:p>
            <a:pPr>
              <a:buNone/>
            </a:pPr>
            <a:r>
              <a:rPr lang="ru-RU" b="1" dirty="0" smtClean="0">
                <a:latin typeface="Arial"/>
                <a:cs typeface="Arial"/>
              </a:rPr>
              <a:t>                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Цель урока: </a:t>
            </a:r>
          </a:p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 smtClean="0"/>
              <a:t>) повторить </a:t>
            </a:r>
            <a:r>
              <a:rPr lang="ru-RU" sz="2400" dirty="0" smtClean="0"/>
              <a:t>математическую терминологию и символику</a:t>
            </a:r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 smtClean="0"/>
              <a:t>) учить </a:t>
            </a:r>
            <a:r>
              <a:rPr lang="ru-RU" sz="2400" dirty="0" smtClean="0"/>
              <a:t>учащихся устной и письменной математической речи со всеми присущими ей качествами (простота, ясность, полнота и т.д.); </a:t>
            </a:r>
          </a:p>
          <a:p>
            <a:pPr>
              <a:buNone/>
            </a:pPr>
            <a:r>
              <a:rPr lang="ru-RU" sz="2400" dirty="0" smtClean="0"/>
              <a:t>3) </a:t>
            </a:r>
            <a:r>
              <a:rPr lang="ru-RU" sz="2400" dirty="0" smtClean="0"/>
              <a:t> формировать </a:t>
            </a:r>
            <a:r>
              <a:rPr lang="ru-RU" sz="2400" dirty="0" smtClean="0"/>
              <a:t>вычислительные навыки, знание математических правил. </a:t>
            </a:r>
          </a:p>
          <a:p>
            <a:pPr>
              <a:buNone/>
            </a:pPr>
            <a:r>
              <a:rPr lang="ru-RU" sz="2400" dirty="0" smtClean="0"/>
              <a:t>4</a:t>
            </a:r>
            <a:r>
              <a:rPr lang="ru-RU" sz="2400" dirty="0" smtClean="0"/>
              <a:t>) развитие </a:t>
            </a:r>
            <a:r>
              <a:rPr lang="ru-RU" sz="2400" dirty="0" smtClean="0"/>
              <a:t>математических способностей учащихся во взаимосвязи с формированием прочных вычислительных </a:t>
            </a:r>
            <a:r>
              <a:rPr lang="ru-RU" sz="2400" dirty="0" smtClean="0"/>
              <a:t>навыков;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5</a:t>
            </a:r>
            <a:r>
              <a:rPr lang="ru-RU" sz="2400" dirty="0" smtClean="0"/>
              <a:t>) воспитывать </a:t>
            </a:r>
            <a:r>
              <a:rPr lang="ru-RU" sz="2400" dirty="0" smtClean="0"/>
              <a:t>математическую </a:t>
            </a:r>
            <a:r>
              <a:rPr lang="ru-RU" sz="2400" dirty="0" smtClean="0"/>
              <a:t>культуру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Тема урока</a:t>
            </a:r>
            <a:r>
              <a:rPr lang="ru-RU" sz="3200" dirty="0" smtClean="0"/>
              <a:t>:«</a:t>
            </a:r>
            <a:r>
              <a:rPr lang="ru-RU" sz="3200" b="1" i="1" dirty="0" smtClean="0"/>
              <a:t>Математическая терминология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Рефлексия урока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270" r="59546" b="32546"/>
          <a:stretch>
            <a:fillRect/>
          </a:stretch>
        </p:blipFill>
        <p:spPr bwMode="auto">
          <a:xfrm>
            <a:off x="2051720" y="2708920"/>
            <a:ext cx="3847159" cy="363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СПАСИБО ЗА УРОК!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12605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://gold-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com.ucoz.ru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foto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/os21008640x480.jpg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фотографии;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metodisty.ru/m/files/view/tehnologicheskii_priem_volshebnaya_truba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Технологический приём Е. 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Чулихиной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Волшебная труба»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cs4640.vk.me/u5433334/video/l_16a26ea9.jpg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Узорова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О. В. Уникальный рабочий материал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математике: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./ О.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Узорова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 Нефёдова. – М.: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АСТ,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2005;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О.В.Узорова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«3000 задач и примеров по математике» –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2006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5716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вера в успех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равнодушие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вдохновение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плохое настроение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любопытство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страх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интерес к учению</a:t>
            </a:r>
          </a:p>
          <a:p>
            <a:pPr>
              <a:defRPr/>
            </a:pPr>
            <a:r>
              <a:rPr lang="ru-RU" sz="5400" b="1" i="1" dirty="0">
                <a:latin typeface="+mn-lt"/>
                <a:cs typeface="Arial" pitchFamily="34" charset="0"/>
              </a:rPr>
              <a:t>фантазия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7" y="0"/>
            <a:ext cx="4788023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42875" y="1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Реши примеры: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472" y="620689"/>
            <a:ext cx="3928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Arial" charset="0"/>
              </a:rPr>
              <a:t>45 - 30  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= 15</a:t>
            </a:r>
            <a:r>
              <a:rPr lang="en-US" sz="3600" b="1" dirty="0" smtClean="0">
                <a:cs typeface="Arial" charset="0"/>
              </a:rPr>
              <a:t> </a:t>
            </a:r>
            <a:endParaRPr lang="ru-RU" sz="3600" b="1" dirty="0"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560" y="1196752"/>
            <a:ext cx="392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Arial" charset="0"/>
              </a:rPr>
              <a:t>54 : 9 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= 6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1785926"/>
            <a:ext cx="3856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1</a:t>
            </a:r>
            <a:r>
              <a:rPr lang="en-US" sz="3600" b="1" dirty="0" smtClean="0">
                <a:cs typeface="Arial" charset="0"/>
              </a:rPr>
              <a:t>8 + 6 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=24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472" y="2285992"/>
            <a:ext cx="392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Arial" charset="0"/>
              </a:rPr>
              <a:t>94- 85 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=9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602 L 0.0599 0.6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67801 L 0.43802 0.6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0.66736 L 0.43802 0.0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2.22222E-6 L 0.02344 0.59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59352 L 0.43299 0.5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8 0.58287 L 0.43298 0.0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51991 L 0.43299 0.50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9 0.50926 L 0.43299 0.036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11319 L 0.01389 0.44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44653 L 0.46284 0.4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4 0.43587 L 0.42344 0.037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2" grpId="2" build="allAtOnce"/>
      <p:bldP spid="13" grpId="0"/>
      <p:bldP spid="13" grpId="1"/>
      <p:bldP spid="13" grpId="2"/>
      <p:bldP spid="14" grpId="1"/>
      <p:bldP spid="14" grpId="3"/>
      <p:bldP spid="15" grpId="0"/>
      <p:bldP spid="15" grpId="1"/>
      <p:bldP spid="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7" y="0"/>
            <a:ext cx="4788023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42875" y="1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Реши примеры: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620689"/>
            <a:ext cx="3928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9+ 9 </a:t>
            </a: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= 18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560" y="1196752"/>
            <a:ext cx="392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3 · 4 </a:t>
            </a: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= 12  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34" y="1785926"/>
            <a:ext cx="392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70 – 49 </a:t>
            </a: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=21</a:t>
            </a:r>
            <a:endParaRPr lang="ru-RU" sz="36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602 L 0.0599 0.6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67801 L 0.43802 0.6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0.66736 L 0.43802 0.0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2.22222E-6 L 0.02344 0.59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59352 L 0.43299 0.5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8 0.58287 L 0.43298 0.0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51991 L 0.43299 0.50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9 0.50926 L 0.43299 0.036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2" grpId="2" build="allAtOnce"/>
      <p:bldP spid="13" grpId="0"/>
      <p:bldP spid="13" grpId="1"/>
      <p:bldP spid="13" grpId="2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15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7148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6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57148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24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7148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9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7148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21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57148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18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57148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12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185736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178592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178592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185736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178592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7143-4ADD-4DC7-9E4D-224908304A7B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DE3D-DEC8-49CD-8400-6B8A63FCEF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64291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64291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64291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64291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64291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64291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64291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33 L -0.08906 0.3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33333 L -0.23941 0.33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3333 L -0.48038 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13663 2.22222E-6 C 0.19792 2.22222E-6 0.27344 0.09305 0.27344 0.16921 L 0.27344 0.33866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551 L -2.77778E-6 0.33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3333 L -0.1993 0.338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-0.00532 L 0.18819 -0.00532 C 0.25764 -0.00532 0.34358 0.08704 0.34358 0.16274 L 0.34358 0.33288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Тема урока</a:t>
            </a:r>
            <a:r>
              <a:rPr lang="ru-RU" sz="3200" dirty="0" smtClean="0"/>
              <a:t>: «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Математическая терминология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Цели и задачи урока: </a:t>
            </a:r>
          </a:p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 smtClean="0"/>
              <a:t>) повторить </a:t>
            </a:r>
            <a:r>
              <a:rPr lang="ru-RU" sz="2400" dirty="0" smtClean="0"/>
              <a:t>математическую терминологию и </a:t>
            </a:r>
            <a:r>
              <a:rPr lang="ru-RU" sz="2400" dirty="0" smtClean="0"/>
              <a:t>символику;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 smtClean="0"/>
              <a:t>) учить </a:t>
            </a:r>
            <a:r>
              <a:rPr lang="ru-RU" sz="2400" dirty="0" smtClean="0"/>
              <a:t>учащихся устной и письменной математической речи со всеми присущими ей качествами (простота, ясность, полнота и т.д.); </a:t>
            </a:r>
          </a:p>
          <a:p>
            <a:pPr>
              <a:buNone/>
            </a:pPr>
            <a:r>
              <a:rPr lang="ru-RU" sz="2400" dirty="0" smtClean="0"/>
              <a:t>3) </a:t>
            </a:r>
            <a:r>
              <a:rPr lang="ru-RU" sz="2400" dirty="0" smtClean="0"/>
              <a:t>формировать вычислительные навыки, учить использовать математические правила;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4)развивать математические способности </a:t>
            </a:r>
            <a:r>
              <a:rPr lang="ru-RU" sz="2400" dirty="0" smtClean="0"/>
              <a:t>учащихся во взаимосвязи с формированием прочных вычислительных </a:t>
            </a:r>
            <a:r>
              <a:rPr lang="ru-RU" sz="2400" dirty="0" smtClean="0"/>
              <a:t>навыков;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5)воспитывать  математическую  культуру.</a:t>
            </a:r>
            <a:endParaRPr lang="ru-RU" sz="24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Прочитайте слова, вставляя пропущенные буквы: </a:t>
            </a:r>
          </a:p>
          <a:p>
            <a:pPr>
              <a:buNone/>
            </a:pPr>
            <a:r>
              <a:rPr lang="ru-RU" dirty="0" err="1" smtClean="0"/>
              <a:t>Нум</a:t>
            </a:r>
            <a:r>
              <a:rPr lang="ru-RU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рация, </a:t>
            </a:r>
            <a:r>
              <a:rPr lang="ru-RU" dirty="0" err="1" smtClean="0"/>
              <a:t>выч</a:t>
            </a:r>
            <a:r>
              <a:rPr lang="ru-RU" dirty="0" smtClean="0"/>
              <a:t>    </a:t>
            </a:r>
            <a:r>
              <a:rPr lang="ru-RU" dirty="0" err="1" smtClean="0"/>
              <a:t>таемое</a:t>
            </a:r>
            <a:r>
              <a:rPr lang="ru-RU" dirty="0" smtClean="0"/>
              <a:t>, </a:t>
            </a:r>
            <a:r>
              <a:rPr lang="ru-RU" dirty="0" err="1" smtClean="0"/>
              <a:t>ед</a:t>
            </a:r>
            <a:r>
              <a:rPr lang="ru-RU" dirty="0" smtClean="0"/>
              <a:t>    </a:t>
            </a:r>
            <a:r>
              <a:rPr lang="ru-RU" dirty="0" err="1" smtClean="0"/>
              <a:t>ница</a:t>
            </a:r>
            <a:r>
              <a:rPr lang="ru-RU" dirty="0" smtClean="0"/>
              <a:t>,       </a:t>
            </a:r>
          </a:p>
          <a:p>
            <a:pPr>
              <a:buNone/>
            </a:pPr>
            <a:r>
              <a:rPr lang="ru-RU" dirty="0" smtClean="0"/>
              <a:t> кил    грамм, сл   </a:t>
            </a:r>
            <a:r>
              <a:rPr lang="ru-RU" dirty="0" err="1" smtClean="0"/>
              <a:t>жение</a:t>
            </a:r>
            <a:r>
              <a:rPr lang="ru-RU" dirty="0" smtClean="0"/>
              <a:t>, </a:t>
            </a:r>
            <a:r>
              <a:rPr lang="ru-RU" dirty="0" err="1" smtClean="0"/>
              <a:t>сл</a:t>
            </a:r>
            <a:r>
              <a:rPr lang="ru-RU" dirty="0" smtClean="0"/>
              <a:t>   </a:t>
            </a:r>
            <a:r>
              <a:rPr lang="ru-RU" dirty="0" err="1" smtClean="0"/>
              <a:t>гаемое</a:t>
            </a:r>
            <a:r>
              <a:rPr lang="ru-RU" dirty="0" smtClean="0"/>
              <a:t>,                 </a:t>
            </a:r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    </a:t>
            </a:r>
            <a:r>
              <a:rPr lang="ru-RU" dirty="0" err="1" smtClean="0"/>
              <a:t>литель</a:t>
            </a:r>
            <a:r>
              <a:rPr lang="ru-RU" dirty="0" smtClean="0"/>
              <a:t>, </a:t>
            </a:r>
            <a:r>
              <a:rPr lang="ru-RU" dirty="0" err="1" smtClean="0"/>
              <a:t>д</a:t>
            </a:r>
            <a:r>
              <a:rPr lang="ru-RU" dirty="0" smtClean="0"/>
              <a:t>   </a:t>
            </a:r>
            <a:r>
              <a:rPr lang="ru-RU" dirty="0" err="1" smtClean="0"/>
              <a:t>лимое</a:t>
            </a:r>
            <a:r>
              <a:rPr lang="ru-RU" dirty="0" smtClean="0"/>
              <a:t>, ч    </a:t>
            </a:r>
            <a:r>
              <a:rPr lang="ru-RU" dirty="0" err="1" smtClean="0"/>
              <a:t>стное</a:t>
            </a:r>
            <a:r>
              <a:rPr lang="ru-RU" dirty="0" smtClean="0"/>
              <a:t>, к   </a:t>
            </a:r>
            <a:r>
              <a:rPr lang="ru-RU" dirty="0" err="1" smtClean="0"/>
              <a:t>личество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сто    </a:t>
            </a:r>
            <a:r>
              <a:rPr lang="ru-RU" dirty="0" err="1" smtClean="0"/>
              <a:t>мость</a:t>
            </a:r>
            <a:r>
              <a:rPr lang="ru-RU" dirty="0" smtClean="0"/>
              <a:t>, </a:t>
            </a:r>
            <a:r>
              <a:rPr lang="ru-RU" dirty="0" err="1" smtClean="0"/>
              <a:t>ра</a:t>
            </a:r>
            <a:r>
              <a:rPr lang="ru-RU" dirty="0" smtClean="0"/>
              <a:t>       </a:t>
            </a:r>
            <a:r>
              <a:rPr lang="ru-RU" dirty="0" err="1" smtClean="0"/>
              <a:t>тояние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   изведение,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ра</a:t>
            </a:r>
            <a:r>
              <a:rPr lang="ru-RU" dirty="0" smtClean="0"/>
              <a:t>    </a:t>
            </a:r>
            <a:r>
              <a:rPr lang="ru-RU" dirty="0" err="1" smtClean="0"/>
              <a:t>ность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2BED-EE0D-428E-9ED9-D597C4385F1D}" type="datetime1">
              <a:rPr lang="ru-RU" smtClean="0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A7A7-2A67-46E6-9F47-681D031CB0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628800"/>
            <a:ext cx="43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   е     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1328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13285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861048"/>
            <a:ext cx="43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28498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284984"/>
            <a:ext cx="41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7089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284984"/>
            <a:ext cx="43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708920"/>
            <a:ext cx="43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386104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32849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 а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708920"/>
            <a:ext cx="41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а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437112"/>
            <a:ext cx="394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з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3861048"/>
            <a:ext cx="720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err="1" smtClean="0">
                <a:solidFill>
                  <a:srgbClr val="FF0000"/>
                </a:solidFill>
              </a:rPr>
              <a:t>сс</a:t>
            </a:r>
            <a:r>
              <a:rPr lang="ru-RU" sz="3200" b="1" i="1" u="sng" dirty="0" smtClean="0">
                <a:solidFill>
                  <a:srgbClr val="FF0000"/>
                </a:solidFill>
              </a:rPr>
              <a:t>   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893</TotalTime>
  <Words>900</Words>
  <Application>Microsoft Office PowerPoint</Application>
  <PresentationFormat>Экран (4:3)</PresentationFormat>
  <Paragraphs>271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нач.школа 13. математика.</vt:lpstr>
      <vt:lpstr>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Тема урока: «Математическая терминология»</vt:lpstr>
      <vt:lpstr>Слайд 9</vt:lpstr>
      <vt:lpstr> Работа в группах </vt:lpstr>
      <vt:lpstr>Слайд 11</vt:lpstr>
      <vt:lpstr> Работа в группах </vt:lpstr>
      <vt:lpstr>Работа в группах </vt:lpstr>
      <vt:lpstr>Слайд 14</vt:lpstr>
      <vt:lpstr>Какое из предложений соответствует выражению</vt:lpstr>
      <vt:lpstr>Слайд 16</vt:lpstr>
      <vt:lpstr>Слайд 17</vt:lpstr>
      <vt:lpstr>Слайд 18</vt:lpstr>
      <vt:lpstr>Слайд 19</vt:lpstr>
      <vt:lpstr>Слайд 20</vt:lpstr>
      <vt:lpstr>Слайд 21</vt:lpstr>
      <vt:lpstr>Решение уравнений</vt:lpstr>
      <vt:lpstr>Слайд 23</vt:lpstr>
      <vt:lpstr>Рефлексия урока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dc:description>http://aida.ucoz.ru</dc:description>
  <cp:lastModifiedBy>букварь</cp:lastModifiedBy>
  <cp:revision>108</cp:revision>
  <dcterms:created xsi:type="dcterms:W3CDTF">2014-11-17T12:20:20Z</dcterms:created>
  <dcterms:modified xsi:type="dcterms:W3CDTF">2015-09-16T13:23:16Z</dcterms:modified>
</cp:coreProperties>
</file>