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unknown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90" r:id="rId3"/>
    <p:sldId id="259" r:id="rId4"/>
    <p:sldId id="260" r:id="rId5"/>
    <p:sldId id="274" r:id="rId6"/>
    <p:sldId id="282" r:id="rId7"/>
    <p:sldId id="275" r:id="rId8"/>
    <p:sldId id="265" r:id="rId9"/>
    <p:sldId id="266" r:id="rId10"/>
    <p:sldId id="267" r:id="rId11"/>
    <p:sldId id="268" r:id="rId12"/>
    <p:sldId id="288" r:id="rId13"/>
    <p:sldId id="280" r:id="rId14"/>
    <p:sldId id="277" r:id="rId15"/>
    <p:sldId id="278" r:id="rId16"/>
    <p:sldId id="279" r:id="rId17"/>
    <p:sldId id="269" r:id="rId18"/>
    <p:sldId id="276" r:id="rId19"/>
    <p:sldId id="287" r:id="rId20"/>
    <p:sldId id="281" r:id="rId21"/>
    <p:sldId id="270" r:id="rId22"/>
    <p:sldId id="271" r:id="rId23"/>
    <p:sldId id="289" r:id="rId24"/>
    <p:sldId id="284" r:id="rId25"/>
    <p:sldId id="272" r:id="rId26"/>
    <p:sldId id="286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1838A-EA88-484D-9265-DAEFA570C07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8C70B-ED0F-4047-8557-549FF4BC01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1431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776FA-188F-47F9-92A8-86ECF53BC53D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0E39B-AE4F-43C2-A90E-B3384D79DF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788371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C407-032B-49A4-BCDC-C2BF70772830}" type="datetime1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053A0-5D64-4DEC-ACD9-52B0E2E864D5}" type="datetime1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A226-E164-4EBA-8F3D-8669FF758AA5}" type="datetime1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029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754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629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700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9432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655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8291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75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04C2-CA8B-478C-9548-DD25BF85180C}" type="datetime1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071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8029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210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6C57B-4A5F-423B-8AB3-A70FCD375E51}" type="datetime1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5466-30E5-46A6-A2C8-B026B26B0A52}" type="datetime1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8179B-30BE-492C-89BB-7BAF39699077}" type="datetime1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01E8-AC8D-423C-A115-B26061994156}" type="datetime1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664B-49F9-4802-95D0-9084905A3993}" type="datetime1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53E0-0CDD-4EA8-B8CC-95AA587932FD}" type="datetime1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135D-6B70-4C6C-889F-D9E71EBEE4FF}" type="datetime1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584-862B-46EB-9829-D94CAD7C9345}" type="datetime1">
              <a:rPr lang="ru-RU" smtClean="0"/>
              <a:pPr/>
              <a:t>19.01.2016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Фокина Лидия Петровна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460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1.xml"/><Relationship Id="rId1" Type="http://schemas.openxmlformats.org/officeDocument/2006/relationships/video" Target="../media/media1.mp4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pic>
        <p:nvPicPr>
          <p:cNvPr id="1026" name="Picture 2" descr="C:\Users\USER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2105561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00" b="1" dirty="0">
                <a:solidFill>
                  <a:srgbClr val="0070C0"/>
                </a:solidFill>
                <a:latin typeface="Georgia"/>
                <a:ea typeface="+mj-ea"/>
                <a:cs typeface="+mj-cs"/>
              </a:rPr>
              <a:t>Урок русского языка</a:t>
            </a:r>
            <a:br>
              <a:rPr lang="ru-RU" sz="3100" b="1" dirty="0">
                <a:solidFill>
                  <a:srgbClr val="0070C0"/>
                </a:solidFill>
                <a:latin typeface="Georgia"/>
                <a:ea typeface="+mj-ea"/>
                <a:cs typeface="+mj-cs"/>
              </a:rPr>
            </a:br>
            <a:r>
              <a:rPr lang="ru-RU" sz="3100" b="1" dirty="0">
                <a:solidFill>
                  <a:srgbClr val="0070C0"/>
                </a:solidFill>
                <a:latin typeface="Georgia"/>
                <a:ea typeface="+mj-ea"/>
                <a:cs typeface="+mj-cs"/>
              </a:rPr>
              <a:t>  в 4 </a:t>
            </a:r>
            <a:r>
              <a:rPr lang="ru-RU" sz="3100" b="1" dirty="0" smtClean="0">
                <a:solidFill>
                  <a:srgbClr val="0070C0"/>
                </a:solidFill>
                <a:latin typeface="Georgia"/>
                <a:ea typeface="+mj-ea"/>
                <a:cs typeface="+mj-cs"/>
              </a:rPr>
              <a:t>а классе</a:t>
            </a:r>
            <a:r>
              <a:rPr lang="ru-RU" sz="3100" b="1" dirty="0">
                <a:solidFill>
                  <a:srgbClr val="0070C0"/>
                </a:solidFill>
                <a:latin typeface="Georgia"/>
                <a:ea typeface="+mj-ea"/>
                <a:cs typeface="+mj-cs"/>
              </a:rPr>
              <a:t>.</a:t>
            </a:r>
            <a:r>
              <a:rPr lang="ru-RU" sz="4200" b="1" dirty="0">
                <a:solidFill>
                  <a:srgbClr val="0070C0"/>
                </a:solidFill>
                <a:latin typeface="Georgia"/>
                <a:ea typeface="+mj-ea"/>
                <a:cs typeface="+mj-cs"/>
              </a:rPr>
              <a:t/>
            </a:r>
            <a:br>
              <a:rPr lang="ru-RU" sz="4200" b="1" dirty="0">
                <a:solidFill>
                  <a:srgbClr val="0070C0"/>
                </a:solidFill>
                <a:latin typeface="Georgia"/>
                <a:ea typeface="+mj-ea"/>
                <a:cs typeface="+mj-cs"/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" name="Picture 2" descr="http://000000.appee.ru/media/w400_c8059c8c4b1403889236be74fdaf6405.jpg"/>
          <p:cNvPicPr>
            <a:picLocks noChangeAspect="1" noChangeArrowheads="1"/>
          </p:cNvPicPr>
          <p:nvPr/>
        </p:nvPicPr>
        <p:blipFill>
          <a:blip r:embed="rId3" cstate="print">
            <a:lum bright="-9000"/>
          </a:blip>
          <a:srcRect/>
          <a:stretch>
            <a:fillRect/>
          </a:stretch>
        </p:blipFill>
        <p:spPr bwMode="auto">
          <a:xfrm>
            <a:off x="393551" y="4152326"/>
            <a:ext cx="1923506" cy="229859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91880" y="515719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Учитель: Протасова Ольга Петровна</a:t>
            </a:r>
            <a:endParaRPr lang="ru-RU" b="1" dirty="0"/>
          </a:p>
          <a:p>
            <a:r>
              <a:rPr lang="ru-RU" b="1" dirty="0" smtClean="0"/>
              <a:t>МБОУ  Туринская средняя школа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24618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05273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липкий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1772816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говорить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256038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водитель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328498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сиреневый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414908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сторожить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608" y="486916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вежливый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96746" y="1054561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болтать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6016" y="177281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лиловый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75448" y="256490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клейкий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75448" y="3227663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шофёр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42791" y="414908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учтивый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42791" y="486916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охранять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cxnSp>
        <p:nvCxnSpPr>
          <p:cNvPr id="22" name="Прямая со стрелкой 21"/>
          <p:cNvCxnSpPr>
            <a:endCxn id="17" idx="1"/>
          </p:cNvCxnSpPr>
          <p:nvPr/>
        </p:nvCxnSpPr>
        <p:spPr>
          <a:xfrm>
            <a:off x="2411760" y="1346948"/>
            <a:ext cx="2363688" cy="15103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735796" y="1412776"/>
            <a:ext cx="2039652" cy="6524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8" idx="1"/>
          </p:cNvCxnSpPr>
          <p:nvPr/>
        </p:nvCxnSpPr>
        <p:spPr>
          <a:xfrm>
            <a:off x="2735796" y="2857292"/>
            <a:ext cx="2039652" cy="6627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131840" y="2102120"/>
            <a:ext cx="1643608" cy="147525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20" idx="1"/>
          </p:cNvCxnSpPr>
          <p:nvPr/>
        </p:nvCxnSpPr>
        <p:spPr>
          <a:xfrm>
            <a:off x="3131840" y="4441467"/>
            <a:ext cx="1610951" cy="72008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2987824" y="4581128"/>
            <a:ext cx="1787624" cy="5804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57475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47664" y="1412776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Запишите 3 пары синонимов в тетрадь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342900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Проверка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314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zminutka-devochka-YouTubet12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47529" y="1052736"/>
            <a:ext cx="793688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809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29 сентября\картинки антонимы и тд\4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192"/>
          <a:stretch>
            <a:fillRect/>
          </a:stretch>
        </p:blipFill>
        <p:spPr bwMode="auto">
          <a:xfrm>
            <a:off x="1187624" y="1052736"/>
            <a:ext cx="6639808" cy="4472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24190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29 сентября\картинки антонимы и тд\1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1035" b="6264"/>
          <a:stretch>
            <a:fillRect/>
          </a:stretch>
        </p:blipFill>
        <p:spPr bwMode="auto">
          <a:xfrm>
            <a:off x="1071538" y="1142984"/>
            <a:ext cx="6974664" cy="464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5545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29 сентября\картинки антонимы и тд\4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771"/>
          <a:stretch>
            <a:fillRect/>
          </a:stretch>
        </p:blipFill>
        <p:spPr bwMode="auto">
          <a:xfrm>
            <a:off x="1187624" y="1124744"/>
            <a:ext cx="6707071" cy="4400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8228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667" y="332656"/>
            <a:ext cx="403244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У прохожих на виду</a:t>
            </a:r>
          </a:p>
          <a:p>
            <a:r>
              <a:rPr lang="ru-RU" sz="2400" b="1" dirty="0"/>
              <a:t>Висело яблоко в саду.</a:t>
            </a:r>
          </a:p>
          <a:p>
            <a:r>
              <a:rPr lang="ru-RU" sz="2400" b="1" dirty="0"/>
              <a:t>Ну, кому какое дело?</a:t>
            </a:r>
          </a:p>
          <a:p>
            <a:r>
              <a:rPr lang="ru-RU" sz="2400" b="1" dirty="0"/>
              <a:t>Просто яблоко висело.</a:t>
            </a:r>
          </a:p>
          <a:p>
            <a:r>
              <a:rPr lang="ru-RU" sz="2400" b="1" dirty="0"/>
              <a:t>Только конь сказал, что низко, </a:t>
            </a:r>
          </a:p>
          <a:p>
            <a:r>
              <a:rPr lang="ru-RU" sz="2400" b="1" dirty="0"/>
              <a:t>А мышонок – высоко.</a:t>
            </a:r>
          </a:p>
          <a:p>
            <a:r>
              <a:rPr lang="ru-RU" sz="2400" b="1" dirty="0"/>
              <a:t>Воробей сказал, что близко, </a:t>
            </a:r>
          </a:p>
          <a:p>
            <a:r>
              <a:rPr lang="ru-RU" sz="2400" b="1" dirty="0"/>
              <a:t>А улитка – далеко.</a:t>
            </a:r>
          </a:p>
          <a:p>
            <a:r>
              <a:rPr lang="ru-RU" sz="2400" b="1" dirty="0"/>
              <a:t>А телёнок озабочен</a:t>
            </a:r>
          </a:p>
          <a:p>
            <a:r>
              <a:rPr lang="ru-RU" sz="2400" b="1" dirty="0"/>
              <a:t>Тем, что яблоко мало.</a:t>
            </a:r>
          </a:p>
          <a:p>
            <a:r>
              <a:rPr lang="ru-RU" sz="2400" b="1" dirty="0"/>
              <a:t>А цыплёнок – тем, что очень</a:t>
            </a:r>
          </a:p>
          <a:p>
            <a:r>
              <a:rPr lang="ru-RU" sz="2400" b="1" dirty="0"/>
              <a:t>Велико и тяжело.</a:t>
            </a:r>
          </a:p>
          <a:p>
            <a:r>
              <a:rPr lang="ru-RU" sz="2400" b="1" dirty="0"/>
              <a:t> А котёнку всё равно.</a:t>
            </a:r>
          </a:p>
          <a:p>
            <a:r>
              <a:rPr lang="ru-RU" sz="2400" b="1" dirty="0"/>
              <a:t>- Кислое, зачем оно?</a:t>
            </a:r>
          </a:p>
          <a:p>
            <a:r>
              <a:rPr lang="ru-RU" sz="2400" b="1" dirty="0"/>
              <a:t>- Что вы? – шепчет червячок </a:t>
            </a:r>
          </a:p>
          <a:p>
            <a:r>
              <a:rPr lang="ru-RU" sz="2400" b="1" dirty="0"/>
              <a:t>- Сладкий у него бочок.</a:t>
            </a:r>
          </a:p>
        </p:txBody>
      </p:sp>
    </p:spTree>
    <p:extLst>
      <p:ext uri="{BB962C8B-B14F-4D97-AF65-F5344CB8AC3E}">
        <p14:creationId xmlns:p14="http://schemas.microsoft.com/office/powerpoint/2010/main" xmlns="" val="1532448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79712" y="1196752"/>
            <a:ext cx="37444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Низко – высоко</a:t>
            </a:r>
            <a:r>
              <a:rPr lang="ru-RU" sz="3600" b="1" dirty="0" smtClean="0"/>
              <a:t>.</a:t>
            </a:r>
            <a:endParaRPr lang="ru-RU" sz="3600" b="1" dirty="0"/>
          </a:p>
          <a:p>
            <a:r>
              <a:rPr lang="ru-RU" sz="3600" b="1" dirty="0"/>
              <a:t>Близко – далеко</a:t>
            </a:r>
            <a:r>
              <a:rPr lang="ru-RU" sz="3600" b="1" dirty="0" smtClean="0"/>
              <a:t>.</a:t>
            </a:r>
            <a:endParaRPr lang="ru-RU" sz="3600" b="1" dirty="0"/>
          </a:p>
          <a:p>
            <a:r>
              <a:rPr lang="ru-RU" sz="3600" b="1" dirty="0"/>
              <a:t>Мало – велико</a:t>
            </a:r>
            <a:r>
              <a:rPr lang="ru-RU" sz="3600" b="1" dirty="0" smtClean="0"/>
              <a:t>.</a:t>
            </a:r>
            <a:endParaRPr lang="ru-RU" sz="3600" b="1" dirty="0"/>
          </a:p>
          <a:p>
            <a:r>
              <a:rPr lang="ru-RU" sz="3600" b="1" dirty="0"/>
              <a:t>Кислое </a:t>
            </a:r>
            <a:r>
              <a:rPr lang="ru-RU" sz="3600" b="1" dirty="0" smtClean="0"/>
              <a:t>–сладкое</a:t>
            </a:r>
            <a:r>
              <a:rPr lang="ru-RU" sz="3600" b="1" dirty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4393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75656" y="758805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Работа в парах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564904"/>
            <a:ext cx="7560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solidFill>
                <a:srgbClr val="FF0000"/>
              </a:solidFill>
            </a:endParaRPr>
          </a:p>
          <a:p>
            <a:pPr marL="514350" indent="-514350"/>
            <a:endParaRPr lang="ru-RU" sz="3200" b="1" dirty="0">
              <a:solidFill>
                <a:srgbClr val="FF0000"/>
              </a:solidFill>
            </a:endParaRPr>
          </a:p>
          <a:p>
            <a:pPr marL="514350" indent="-514350">
              <a:buAutoNum type="arabicParenR"/>
            </a:pPr>
            <a:r>
              <a:rPr lang="ru-RU" sz="3200" b="1" dirty="0" smtClean="0">
                <a:solidFill>
                  <a:srgbClr val="FF0000"/>
                </a:solidFill>
              </a:rPr>
              <a:t>Пустой</a:t>
            </a:r>
            <a:r>
              <a:rPr lang="ru-RU" sz="3200" dirty="0" smtClean="0"/>
              <a:t> </a:t>
            </a:r>
            <a:r>
              <a:rPr lang="ru-RU" sz="3200" dirty="0"/>
              <a:t>колос </a:t>
            </a:r>
            <a:r>
              <a:rPr lang="ru-RU" sz="3200" b="1" dirty="0">
                <a:solidFill>
                  <a:srgbClr val="FF0000"/>
                </a:solidFill>
              </a:rPr>
              <a:t>лёгок</a:t>
            </a:r>
            <a:r>
              <a:rPr lang="ru-RU" sz="3200" dirty="0"/>
              <a:t>, он стоит прямо. </a:t>
            </a:r>
            <a:endParaRPr lang="ru-RU" sz="3200" dirty="0" smtClean="0"/>
          </a:p>
          <a:p>
            <a:pPr marL="514350" indent="-514350">
              <a:buAutoNum type="arabicParenR"/>
            </a:pPr>
            <a:r>
              <a:rPr lang="ru-RU" sz="3200" dirty="0" smtClean="0"/>
              <a:t>Наступила </a:t>
            </a:r>
            <a:r>
              <a:rPr lang="ru-RU" sz="3200" b="1" dirty="0">
                <a:solidFill>
                  <a:srgbClr val="FF0000"/>
                </a:solidFill>
              </a:rPr>
              <a:t>холодная снежная зима</a:t>
            </a:r>
            <a:r>
              <a:rPr lang="ru-RU" sz="3200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1700808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Заменить выделенные слова антонимами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2236299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9552" y="98072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Игра «Топайте- хлопайте»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420888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/>
                </a:solidFill>
              </a:rPr>
              <a:t>Если я называю пару </a:t>
            </a:r>
            <a:r>
              <a:rPr lang="ru-RU" sz="4000" b="1" dirty="0"/>
              <a:t>синонимов </a:t>
            </a:r>
            <a:r>
              <a:rPr lang="ru-RU" sz="4000" b="1" dirty="0">
                <a:solidFill>
                  <a:schemeClr val="accent1"/>
                </a:solidFill>
              </a:rPr>
              <a:t>- вы </a:t>
            </a:r>
            <a:r>
              <a:rPr lang="ru-RU" sz="4000" b="1" dirty="0">
                <a:solidFill>
                  <a:srgbClr val="FF0000"/>
                </a:solidFill>
              </a:rPr>
              <a:t>топаете</a:t>
            </a:r>
            <a:r>
              <a:rPr lang="ru-RU" sz="4000" b="1" dirty="0">
                <a:solidFill>
                  <a:schemeClr val="accent1"/>
                </a:solidFill>
              </a:rPr>
              <a:t>, </a:t>
            </a:r>
            <a:endParaRPr lang="ru-RU" sz="4000" b="1" dirty="0" smtClean="0">
              <a:solidFill>
                <a:schemeClr val="accent1"/>
              </a:solidFill>
            </a:endParaRPr>
          </a:p>
          <a:p>
            <a:r>
              <a:rPr lang="ru-RU" sz="4000" b="1" dirty="0" smtClean="0">
                <a:solidFill>
                  <a:schemeClr val="accent1"/>
                </a:solidFill>
              </a:rPr>
              <a:t>если </a:t>
            </a:r>
            <a:r>
              <a:rPr lang="ru-RU" sz="4000" b="1" dirty="0">
                <a:solidFill>
                  <a:schemeClr val="accent1"/>
                </a:solidFill>
              </a:rPr>
              <a:t>услышите </a:t>
            </a:r>
            <a:r>
              <a:rPr lang="ru-RU" sz="4000" b="1" dirty="0"/>
              <a:t>антонимы</a:t>
            </a:r>
            <a:r>
              <a:rPr lang="ru-RU" sz="4000" b="1" dirty="0">
                <a:solidFill>
                  <a:schemeClr val="accent1"/>
                </a:solidFill>
              </a:rPr>
              <a:t> </a:t>
            </a:r>
            <a:r>
              <a:rPr lang="ru-RU" sz="4000" b="1" dirty="0" smtClean="0">
                <a:solidFill>
                  <a:schemeClr val="accent1"/>
                </a:solidFill>
              </a:rPr>
              <a:t>– </a:t>
            </a:r>
            <a:r>
              <a:rPr lang="ru-RU" sz="4000" b="1" dirty="0" smtClean="0">
                <a:solidFill>
                  <a:srgbClr val="FF0000"/>
                </a:solidFill>
              </a:rPr>
              <a:t>хлопаете.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952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к открытому уроку Синонимы Амонимы\открытый урок\Рисунок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725" y="2041525"/>
            <a:ext cx="795655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1458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30сентября\к открытому уроку Синонимы Амонимы\картинки антонимы и тд\3-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89" b="58594"/>
          <a:stretch/>
        </p:blipFill>
        <p:spPr bwMode="auto">
          <a:xfrm>
            <a:off x="107504" y="332656"/>
            <a:ext cx="5878412" cy="308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30сентября\к открытому уроку Синонимы Амонимы\картинки антонимы и тд\3-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207" b="11320"/>
          <a:stretch/>
        </p:blipFill>
        <p:spPr bwMode="auto">
          <a:xfrm>
            <a:off x="1979712" y="3422509"/>
            <a:ext cx="6572250" cy="30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106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30сентября\к открытому уроку Синонимы Амонимы\картинки антонимы и тд\3-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17"/>
          <a:stretch/>
        </p:blipFill>
        <p:spPr bwMode="auto">
          <a:xfrm>
            <a:off x="107504" y="476672"/>
            <a:ext cx="8885350" cy="570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579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27584" y="1268760"/>
            <a:ext cx="7560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с.35 </a:t>
            </a:r>
            <a:r>
              <a:rPr lang="ru-RU" sz="3200" b="1" dirty="0">
                <a:solidFill>
                  <a:srgbClr val="FF0000"/>
                </a:solidFill>
              </a:rPr>
              <a:t>№</a:t>
            </a:r>
            <a:r>
              <a:rPr lang="ru-RU" sz="3200" b="1" dirty="0" smtClean="0">
                <a:solidFill>
                  <a:srgbClr val="FF0000"/>
                </a:solidFill>
              </a:rPr>
              <a:t>72 тетрадь на печатной </a:t>
            </a:r>
            <a:r>
              <a:rPr lang="ru-RU" sz="3200" b="1" dirty="0" smtClean="0">
                <a:solidFill>
                  <a:srgbClr val="FF0000"/>
                </a:solidFill>
              </a:rPr>
              <a:t>основе</a:t>
            </a:r>
          </a:p>
          <a:p>
            <a:endParaRPr lang="ru-RU" sz="3200" b="1" dirty="0">
              <a:solidFill>
                <a:srgbClr val="FF0000"/>
              </a:solidFill>
            </a:endParaRPr>
          </a:p>
          <a:p>
            <a:r>
              <a:rPr lang="ru-RU" sz="3200" b="1" dirty="0">
                <a:solidFill>
                  <a:schemeClr val="tx2"/>
                </a:solidFill>
              </a:rPr>
              <a:t>Спишите предложения, где употреблены омонимы.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3789040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Проверка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30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24744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Цель урока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2564904"/>
            <a:ext cx="7634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Выяснить какую роль в речи играют синонимы, антонимы, омонимы.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8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v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354" y="26707"/>
            <a:ext cx="8947362" cy="5904656"/>
          </a:xfrm>
          <a:prstGeom prst="rect">
            <a:avLst/>
          </a:prstGeom>
        </p:spPr>
      </p:pic>
      <p:pic>
        <p:nvPicPr>
          <p:cNvPr id="12" name="Picture 2" descr="http://img-fotki.yandex.ru/get/5014/28257045.67f/0_72ac3_c2bbd5f7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2659584" cy="265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772816"/>
            <a:ext cx="30243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4400" b="1" dirty="0"/>
              <a:t>Стр.48, упр.73</a:t>
            </a:r>
          </a:p>
        </p:txBody>
      </p:sp>
    </p:spTree>
    <p:extLst>
      <p:ext uri="{BB962C8B-B14F-4D97-AF65-F5344CB8AC3E}">
        <p14:creationId xmlns:p14="http://schemas.microsoft.com/office/powerpoint/2010/main" xmlns="" val="1846797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5576" y="1628800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Что особенно заинтересовало вас во время урока?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Что </a:t>
            </a:r>
            <a:r>
              <a:rPr lang="ru-RU" sz="3200" b="1" dirty="0">
                <a:solidFill>
                  <a:schemeClr val="accent1"/>
                </a:solidFill>
              </a:rPr>
              <a:t>нового узнали на уроке</a:t>
            </a:r>
            <a:r>
              <a:rPr lang="ru-RU" sz="3200" b="1" dirty="0" smtClean="0">
                <a:solidFill>
                  <a:schemeClr val="accent1"/>
                </a:solidFill>
              </a:rPr>
              <a:t>?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 Понравилась ли вам работа на уроке? Оцените себя. </a:t>
            </a:r>
            <a:endParaRPr lang="ru-RU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2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Фокина Лидия Петровна </a:t>
            </a: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6769817"/>
              </p:ext>
            </p:extLst>
          </p:nvPr>
        </p:nvGraphicFramePr>
        <p:xfrm>
          <a:off x="755576" y="1052736"/>
          <a:ext cx="7416824" cy="4680520"/>
        </p:xfrm>
        <a:graphic>
          <a:graphicData uri="http://schemas.openxmlformats.org/drawingml/2006/table">
            <a:tbl>
              <a:tblPr/>
              <a:tblGrid>
                <a:gridCol w="3946749"/>
                <a:gridCol w="1744969"/>
                <a:gridCol w="1725106"/>
              </a:tblGrid>
              <a:tr h="53750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 уроке я работал</a:t>
                      </a:r>
                      <a:endParaRPr lang="ru-RU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хорошо</a:t>
                      </a:r>
                      <a:endParaRPr lang="ru-RU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плохо</a:t>
                      </a:r>
                      <a:endParaRPr lang="ru-RU" sz="2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50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Своей работой на уроке я…</a:t>
                      </a:r>
                      <a:endParaRPr lang="ru-RU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доволен</a:t>
                      </a:r>
                      <a:endParaRPr lang="ru-RU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недоволен</a:t>
                      </a:r>
                      <a:endParaRPr lang="ru-RU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50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Урок для меня показался…</a:t>
                      </a:r>
                      <a:endParaRPr lang="ru-RU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коротким</a:t>
                      </a:r>
                      <a:endParaRPr lang="ru-RU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длинным</a:t>
                      </a:r>
                      <a:endParaRPr lang="ru-RU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50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За урок я…</a:t>
                      </a:r>
                      <a:endParaRPr lang="ru-RU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 устал</a:t>
                      </a:r>
                      <a:endParaRPr lang="ru-RU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устал</a:t>
                      </a:r>
                      <a:endParaRPr lang="ru-RU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50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Мое настроение…</a:t>
                      </a:r>
                      <a:endParaRPr lang="ru-RU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стало </a:t>
                      </a:r>
                      <a:endParaRPr lang="ru-RU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лучше</a:t>
                      </a:r>
                      <a:endParaRPr lang="ru-RU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стало </a:t>
                      </a:r>
                      <a:endParaRPr lang="ru-RU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хуже</a:t>
                      </a:r>
                      <a:endParaRPr lang="ru-RU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50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Материал урока мне был…</a:t>
                      </a:r>
                      <a:endParaRPr lang="ru-RU" sz="2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понятен</a:t>
                      </a:r>
                      <a:endParaRPr lang="ru-RU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непонятен</a:t>
                      </a:r>
                      <a:endParaRPr lang="ru-RU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50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Домашнее задание мне кажется…</a:t>
                      </a:r>
                      <a:endParaRPr lang="ru-RU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легким</a:t>
                      </a:r>
                      <a:endParaRPr lang="ru-RU" sz="28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x-none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трудным</a:t>
                      </a:r>
                      <a:endParaRPr lang="ru-RU" sz="2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0278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us.cdn3.123rf.com/168nwm/sarahdesign/sarahdesign1506/sarahdesign150606011/41567141-.jp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16632"/>
            <a:ext cx="1011944" cy="10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5283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7572428" cy="1127125"/>
          </a:xfrm>
        </p:spPr>
        <p:txBody>
          <a:bodyPr lIns="0" tIns="0" rIns="0" bIns="0">
            <a:normAutofit fontScale="90000"/>
          </a:bodyPr>
          <a:lstStyle/>
          <a:p>
            <a:pPr algn="ctr"/>
            <a:r>
              <a:rPr lang="ru-RU" b="1" u="sng" dirty="0" smtClean="0"/>
              <a:t>Выполнить задание и </a:t>
            </a:r>
            <a:br>
              <a:rPr lang="ru-RU" b="1" u="sng" dirty="0" smtClean="0"/>
            </a:br>
            <a:r>
              <a:rPr lang="ru-RU" b="1" u="sng" dirty="0" smtClean="0"/>
              <a:t>найти буквы</a:t>
            </a:r>
            <a:endParaRPr lang="ru-R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571612"/>
            <a:ext cx="8429684" cy="156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Слон, лев, шакал и бегемот</a:t>
            </a:r>
          </a:p>
          <a:p>
            <a:pPr>
              <a:lnSpc>
                <a:spcPts val="6000"/>
              </a:lnSpc>
            </a:pPr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</a:rPr>
              <a:t>С утра отправились в поход</a:t>
            </a:r>
            <a:endParaRPr lang="ru-RU" sz="44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212976"/>
            <a:ext cx="8136904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3000" b="1" u="sng" dirty="0" smtClean="0">
                <a:solidFill>
                  <a:srgbClr val="7030A0"/>
                </a:solidFill>
              </a:rPr>
              <a:t>Условие поиска букв:</a:t>
            </a:r>
            <a:r>
              <a:rPr lang="ru-RU" sz="3000" b="1" dirty="0" smtClean="0">
                <a:solidFill>
                  <a:srgbClr val="7030A0"/>
                </a:solidFill>
              </a:rPr>
              <a:t> они обозначают глухой парный твердый согласный звук, который в словах данных строк </a:t>
            </a:r>
            <a:r>
              <a:rPr lang="ru-RU" sz="3000" b="1" dirty="0" smtClean="0">
                <a:solidFill>
                  <a:srgbClr val="7030A0"/>
                </a:solidFill>
              </a:rPr>
              <a:t>встречается </a:t>
            </a:r>
            <a:r>
              <a:rPr lang="ru-RU" sz="3000" b="1" u="sng" dirty="0" smtClean="0">
                <a:solidFill>
                  <a:srgbClr val="7030A0"/>
                </a:solidFill>
              </a:rPr>
              <a:t>четыре раза</a:t>
            </a:r>
            <a:endParaRPr lang="ru-RU" sz="3000" u="sng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86916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</a:rPr>
              <a:t>Записать все парные согласные</a:t>
            </a:r>
            <a:r>
              <a:rPr lang="ru-RU" sz="3600" b="1" dirty="0" smtClean="0">
                <a:solidFill>
                  <a:srgbClr val="000099"/>
                </a:solidFill>
              </a:rPr>
              <a:t>:</a:t>
            </a:r>
            <a:endParaRPr lang="ru-RU" sz="3600" b="1" dirty="0" smtClean="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2928934"/>
            <a:ext cx="8001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000099"/>
              </a:solidFill>
            </a:endParaRPr>
          </a:p>
          <a:p>
            <a:pPr algn="ctr"/>
            <a:endParaRPr lang="ru-RU" dirty="0" smtClean="0"/>
          </a:p>
        </p:txBody>
      </p:sp>
      <p:pic>
        <p:nvPicPr>
          <p:cNvPr id="15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188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x-none"/>
              <a:t>Язык – наш верный друг, когда мы его хорошо знаем; он же неприятель, если им владеем плохо или мысль туманна, неясна. </a:t>
            </a:r>
            <a:endParaRPr lang="ru-RU" dirty="0" smtClean="0"/>
          </a:p>
          <a:p>
            <a:pPr marL="0" indent="0">
              <a:buNone/>
            </a:pPr>
            <a:r>
              <a:rPr lang="x-none" smtClean="0"/>
              <a:t>Кто </a:t>
            </a:r>
            <a:r>
              <a:rPr lang="x-none"/>
              <a:t>не испытал муки, отыскивая необходимое слово, тот никогда не чувствовал радости, открывая самое меткое, самое точное, единственно нужное слово». </a:t>
            </a:r>
            <a:endParaRPr lang="ru-RU" dirty="0" smtClean="0"/>
          </a:p>
          <a:p>
            <a:pPr marL="0" indent="0" algn="r">
              <a:buNone/>
            </a:pPr>
            <a:r>
              <a:rPr lang="x-none" i="1" smtClean="0"/>
              <a:t>(</a:t>
            </a:r>
            <a:r>
              <a:rPr lang="x-none" i="1"/>
              <a:t>В. Кодухов)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239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600" b="1" i="1" dirty="0" smtClean="0">
                <a:solidFill>
                  <a:schemeClr val="accent1"/>
                </a:solidFill>
              </a:rPr>
              <a:t>  </a:t>
            </a:r>
            <a:r>
              <a:rPr lang="ru-RU" sz="6600" b="1" i="1" dirty="0" smtClean="0">
                <a:solidFill>
                  <a:schemeClr val="accent1"/>
                </a:solidFill>
              </a:rPr>
              <a:t>Синонимы. Антонимы. Омонимы.</a:t>
            </a:r>
            <a:endParaRPr lang="ru-RU" sz="66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46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124744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Цель урока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2564904"/>
            <a:ext cx="7634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Выяснить какую роль в речи играют синонимы, антонимы, омонимы.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523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8410468"/>
              </p:ext>
            </p:extLst>
          </p:nvPr>
        </p:nvGraphicFramePr>
        <p:xfrm>
          <a:off x="1259632" y="836712"/>
          <a:ext cx="6095999" cy="82296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3342843"/>
              </p:ext>
            </p:extLst>
          </p:nvPr>
        </p:nvGraphicFramePr>
        <p:xfrm>
          <a:off x="1259632" y="1628800"/>
          <a:ext cx="525658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  <a:gridCol w="936104"/>
                <a:gridCol w="792088"/>
                <a:gridCol w="93610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414159"/>
              </p:ext>
            </p:extLst>
          </p:nvPr>
        </p:nvGraphicFramePr>
        <p:xfrm>
          <a:off x="1259632" y="2420888"/>
          <a:ext cx="6095999" cy="82296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0387513"/>
              </p:ext>
            </p:extLst>
          </p:nvPr>
        </p:nvGraphicFramePr>
        <p:xfrm>
          <a:off x="1259632" y="4005064"/>
          <a:ext cx="6095999" cy="118872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7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3263457"/>
              </p:ext>
            </p:extLst>
          </p:nvPr>
        </p:nvGraphicFramePr>
        <p:xfrm>
          <a:off x="1259632" y="4797152"/>
          <a:ext cx="6095999" cy="82296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5781500"/>
              </p:ext>
            </p:extLst>
          </p:nvPr>
        </p:nvGraphicFramePr>
        <p:xfrm>
          <a:off x="1259632" y="3212976"/>
          <a:ext cx="525658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864096"/>
                <a:gridCol w="864096"/>
                <a:gridCol w="936104"/>
                <a:gridCol w="792088"/>
                <a:gridCol w="93610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84242" y="692695"/>
            <a:ext cx="432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с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41577" y="692696"/>
            <a:ext cx="432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у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59832" y="692696"/>
            <a:ext cx="648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б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4158" y="688705"/>
            <a:ext cx="648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б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8024" y="659563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о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35758" y="659563"/>
            <a:ext cx="57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т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31640" y="2348880"/>
            <a:ext cx="584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ф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1394" y="2256858"/>
            <a:ext cx="502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е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31839" y="2256858"/>
            <a:ext cx="504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в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67944" y="2246040"/>
            <a:ext cx="544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р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35758" y="2256858"/>
            <a:ext cx="443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л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54215" y="2281131"/>
            <a:ext cx="57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ь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84242" y="3861048"/>
            <a:ext cx="432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с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39885" y="3861048"/>
            <a:ext cx="574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п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06923" y="3866863"/>
            <a:ext cx="544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с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19430" y="3772947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и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20378" y="3861047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б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54215" y="3792284"/>
            <a:ext cx="57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о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84242" y="4725144"/>
            <a:ext cx="432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з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31839" y="4708707"/>
            <a:ext cx="57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в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16051" y="4708706"/>
            <a:ext cx="544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т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96036" y="4668958"/>
            <a:ext cx="684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р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35758" y="4668957"/>
            <a:ext cx="57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а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48198" y="4708705"/>
            <a:ext cx="576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к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31641" y="1480727"/>
            <a:ext cx="514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л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39884" y="1484784"/>
            <a:ext cx="574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о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06821" y="1484784"/>
            <a:ext cx="504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п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06923" y="1525989"/>
            <a:ext cx="544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а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50042" y="1525989"/>
            <a:ext cx="396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т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31642" y="3068960"/>
            <a:ext cx="532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с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61656" y="3080312"/>
            <a:ext cx="542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о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67842" y="3091664"/>
            <a:ext cx="432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б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96036" y="3068959"/>
            <a:ext cx="558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к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28068" y="3068958"/>
            <a:ext cx="591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а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54215" y="692696"/>
            <a:ext cx="420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а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73066" y="1492243"/>
            <a:ext cx="451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а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896036" y="2281131"/>
            <a:ext cx="558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а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67944" y="3068957"/>
            <a:ext cx="544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а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09895" y="3866862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а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48809" y="4668956"/>
            <a:ext cx="465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а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314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548680"/>
            <a:ext cx="1696842" cy="565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375756" y="1124743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солдат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177281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</a:rPr>
              <a:t>воин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768" y="249289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/>
                </a:solidFill>
              </a:rPr>
              <a:t>боец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83768" y="314096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/>
                </a:solidFill>
              </a:rPr>
              <a:t>военнослужащий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55776" y="386104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/>
                </a:solidFill>
              </a:rPr>
              <a:t>защитник</a:t>
            </a:r>
          </a:p>
        </p:txBody>
      </p:sp>
    </p:spTree>
    <p:extLst>
      <p:ext uri="{BB962C8B-B14F-4D97-AF65-F5344CB8AC3E}">
        <p14:creationId xmlns:p14="http://schemas.microsoft.com/office/powerpoint/2010/main" xmlns="" val="419902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7F7F7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468</Words>
  <Application>Microsoft Office PowerPoint</Application>
  <PresentationFormat>Экран (4:3)</PresentationFormat>
  <Paragraphs>146</Paragraphs>
  <Slides>26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1_Тема Office</vt:lpstr>
      <vt:lpstr>Слайд 1</vt:lpstr>
      <vt:lpstr>Слайд 2</vt:lpstr>
      <vt:lpstr>Слайд 3</vt:lpstr>
      <vt:lpstr>Выполнить задание и  найти буквы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User</dc:creator>
  <cp:lastModifiedBy>jukki</cp:lastModifiedBy>
  <cp:revision>60</cp:revision>
  <dcterms:created xsi:type="dcterms:W3CDTF">2015-05-03T06:58:13Z</dcterms:created>
  <dcterms:modified xsi:type="dcterms:W3CDTF">2016-01-19T04:44:19Z</dcterms:modified>
</cp:coreProperties>
</file>